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57" r:id="rId4"/>
    <p:sldId id="261" r:id="rId5"/>
    <p:sldId id="269" r:id="rId6"/>
    <p:sldId id="271" r:id="rId7"/>
    <p:sldId id="270" r:id="rId8"/>
    <p:sldId id="272" r:id="rId9"/>
    <p:sldId id="273" r:id="rId10"/>
    <p:sldId id="275" r:id="rId11"/>
    <p:sldId id="278" r:id="rId12"/>
    <p:sldId id="264" r:id="rId13"/>
    <p:sldId id="265" r:id="rId14"/>
    <p:sldId id="266" r:id="rId15"/>
    <p:sldId id="267" r:id="rId16"/>
    <p:sldId id="268" r:id="rId17"/>
    <p:sldId id="277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7A37-4CD2-41B3-9F9C-AE5E10EDCD9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4D2F-0DE3-45D0-B27D-9C9F2EE4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6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7A37-4CD2-41B3-9F9C-AE5E10EDCD9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4D2F-0DE3-45D0-B27D-9C9F2EE4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8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7A37-4CD2-41B3-9F9C-AE5E10EDCD9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4D2F-0DE3-45D0-B27D-9C9F2EE4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04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7A37-4CD2-41B3-9F9C-AE5E10EDCD9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4D2F-0DE3-45D0-B27D-9C9F2EE4038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5669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7A37-4CD2-41B3-9F9C-AE5E10EDCD9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4D2F-0DE3-45D0-B27D-9C9F2EE4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53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7A37-4CD2-41B3-9F9C-AE5E10EDCD9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4D2F-0DE3-45D0-B27D-9C9F2EE4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80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7A37-4CD2-41B3-9F9C-AE5E10EDCD9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4D2F-0DE3-45D0-B27D-9C9F2EE4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69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7A37-4CD2-41B3-9F9C-AE5E10EDCD9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4D2F-0DE3-45D0-B27D-9C9F2EE4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19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7A37-4CD2-41B3-9F9C-AE5E10EDCD9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4D2F-0DE3-45D0-B27D-9C9F2EE4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7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7A37-4CD2-41B3-9F9C-AE5E10EDCD9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4D2F-0DE3-45D0-B27D-9C9F2EE4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7A37-4CD2-41B3-9F9C-AE5E10EDCD9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4D2F-0DE3-45D0-B27D-9C9F2EE4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3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7A37-4CD2-41B3-9F9C-AE5E10EDCD9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4D2F-0DE3-45D0-B27D-9C9F2EE4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5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7A37-4CD2-41B3-9F9C-AE5E10EDCD9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4D2F-0DE3-45D0-B27D-9C9F2EE4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5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7A37-4CD2-41B3-9F9C-AE5E10EDCD9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4D2F-0DE3-45D0-B27D-9C9F2EE4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3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7A37-4CD2-41B3-9F9C-AE5E10EDCD9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4D2F-0DE3-45D0-B27D-9C9F2EE4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8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7A37-4CD2-41B3-9F9C-AE5E10EDCD9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4D2F-0DE3-45D0-B27D-9C9F2EE4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1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7A37-4CD2-41B3-9F9C-AE5E10EDCD9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4D2F-0DE3-45D0-B27D-9C9F2EE4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5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DC7A37-4CD2-41B3-9F9C-AE5E10EDCD9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14D2F-0DE3-45D0-B27D-9C9F2EE40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61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MACHINE LEARNING	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LINEAR REGRESSION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130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150" y="1550130"/>
            <a:ext cx="6266894" cy="4195762"/>
          </a:xfrm>
        </p:spPr>
      </p:pic>
      <p:sp>
        <p:nvSpPr>
          <p:cNvPr id="3" name="TextBox 2"/>
          <p:cNvSpPr txBox="1"/>
          <p:nvPr/>
        </p:nvSpPr>
        <p:spPr>
          <a:xfrm>
            <a:off x="3956144" y="454946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</a:t>
            </a:r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82714" y="524338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</a:t>
            </a:r>
            <a:endParaRPr lang="hu-H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017860" y="1271672"/>
            <a:ext cx="2443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sz="2000" dirty="0"/>
          </a:p>
          <a:p>
            <a:r>
              <a:rPr lang="hu-HU" sz="2000" dirty="0" smtClean="0"/>
              <a:t>	</a:t>
            </a:r>
            <a:r>
              <a:rPr lang="hu-HU" sz="2000" b="1" dirty="0" smtClean="0"/>
              <a:t>min C(a,b)</a:t>
            </a:r>
            <a:endParaRPr lang="hu-HU" sz="2000" b="1" dirty="0">
              <a:solidFill>
                <a:srgbClr val="FFFF00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46111" y="452718"/>
            <a:ext cx="9404723" cy="7918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b="1" u="sng" smtClean="0"/>
              <a:t>Gradient descent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60690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6768" y="1502727"/>
            <a:ext cx="86276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gradient descent</a:t>
            </a:r>
          </a:p>
          <a:p>
            <a:endParaRPr lang="hu-HU" dirty="0"/>
          </a:p>
          <a:p>
            <a:r>
              <a:rPr lang="hu-HU" dirty="0"/>
              <a:t>		We have to know the partial derivative of the </a:t>
            </a:r>
            <a:r>
              <a:rPr lang="hu-HU" dirty="0" smtClean="0"/>
              <a:t>cost function</a:t>
            </a:r>
            <a:endParaRPr lang="hu-HU" dirty="0"/>
          </a:p>
          <a:p>
            <a:r>
              <a:rPr lang="hu-HU" dirty="0"/>
              <a:t>			and go to the direction of the gradient</a:t>
            </a:r>
          </a:p>
          <a:p>
            <a:r>
              <a:rPr lang="hu-HU" dirty="0"/>
              <a:t>				// gradient ~ partial </a:t>
            </a:r>
            <a:r>
              <a:rPr lang="hu-HU" dirty="0" smtClean="0"/>
              <a:t>derivative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  <a:p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9"/>
              <p:cNvSpPr txBox="1"/>
              <p:nvPr/>
            </p:nvSpPr>
            <p:spPr>
              <a:xfrm>
                <a:off x="4578215" y="3811051"/>
                <a:ext cx="910506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5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215" y="3811051"/>
                <a:ext cx="910506" cy="5275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9"/>
              <p:cNvSpPr txBox="1"/>
              <p:nvPr/>
            </p:nvSpPr>
            <p:spPr>
              <a:xfrm>
                <a:off x="6240754" y="3811051"/>
                <a:ext cx="910506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754" y="3811051"/>
                <a:ext cx="910506" cy="5275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1882"/>
          </a:xfrm>
        </p:spPr>
        <p:txBody>
          <a:bodyPr/>
          <a:lstStyle/>
          <a:p>
            <a:r>
              <a:rPr lang="hu-HU" b="1" u="sng" dirty="0" smtClean="0"/>
              <a:t>Gradient descent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19155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1882"/>
          </a:xfrm>
        </p:spPr>
        <p:txBody>
          <a:bodyPr/>
          <a:lstStyle/>
          <a:p>
            <a:r>
              <a:rPr lang="hu-HU" b="1" u="sng" dirty="0" smtClean="0"/>
              <a:t>Gradient descent</a:t>
            </a:r>
            <a:endParaRPr lang="hu-HU" b="1" u="sng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516566" y="1510680"/>
            <a:ext cx="0" cy="445522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338145" y="5754029"/>
            <a:ext cx="721483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642194" y="5543034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a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085596" y="1326014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</a:t>
            </a:r>
            <a:endParaRPr lang="en-US" b="1" dirty="0"/>
          </a:p>
        </p:txBody>
      </p:sp>
      <p:sp>
        <p:nvSpPr>
          <p:cNvPr id="40" name="Oval 39"/>
          <p:cNvSpPr/>
          <p:nvPr/>
        </p:nvSpPr>
        <p:spPr>
          <a:xfrm>
            <a:off x="2260600" y="1917700"/>
            <a:ext cx="7061200" cy="31369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/>
          <p:cNvSpPr/>
          <p:nvPr/>
        </p:nvSpPr>
        <p:spPr>
          <a:xfrm>
            <a:off x="2908300" y="2508250"/>
            <a:ext cx="6121400" cy="1955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/>
          <p:cNvSpPr/>
          <p:nvPr/>
        </p:nvSpPr>
        <p:spPr>
          <a:xfrm>
            <a:off x="5688825" y="2845264"/>
            <a:ext cx="2247900" cy="13081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Oval 42"/>
          <p:cNvSpPr/>
          <p:nvPr/>
        </p:nvSpPr>
        <p:spPr>
          <a:xfrm>
            <a:off x="6552425" y="3200864"/>
            <a:ext cx="1156475" cy="58373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Oval 43"/>
          <p:cNvSpPr/>
          <p:nvPr/>
        </p:nvSpPr>
        <p:spPr>
          <a:xfrm>
            <a:off x="3606800" y="2197100"/>
            <a:ext cx="86577" cy="8657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5861381" y="1225770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Contour lines </a:t>
            </a:r>
            <a:r>
              <a:rPr lang="hu-HU" dirty="0" smtClean="0">
                <a:sym typeface="Wingdings" panose="05000000000000000000" pitchFamily="2" charset="2"/>
              </a:rPr>
              <a:t> the regions on which the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values of </a:t>
            </a:r>
            <a:r>
              <a:rPr lang="hu-HU" b="1" dirty="0" smtClean="0">
                <a:sym typeface="Wingdings" panose="05000000000000000000" pitchFamily="2" charset="2"/>
              </a:rPr>
              <a:t>C(a,b)</a:t>
            </a:r>
            <a:r>
              <a:rPr lang="hu-HU" dirty="0" smtClean="0">
                <a:sym typeface="Wingdings" panose="05000000000000000000" pitchFamily="2" charset="2"/>
              </a:rPr>
              <a:t> function are constant !!!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11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516566" y="1510680"/>
            <a:ext cx="0" cy="445522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338145" y="5754029"/>
            <a:ext cx="721483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260600" y="1917700"/>
            <a:ext cx="7061200" cy="31369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2908300" y="2508250"/>
            <a:ext cx="6121400" cy="1955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688825" y="2845264"/>
            <a:ext cx="2247900" cy="13081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6552425" y="3200864"/>
            <a:ext cx="1156475" cy="58373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3606800" y="2197100"/>
            <a:ext cx="86577" cy="8657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3655277" y="2283677"/>
            <a:ext cx="111381" cy="51099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646111" y="452718"/>
            <a:ext cx="9404723" cy="7918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b="1" u="sng" smtClean="0"/>
              <a:t>Gradient descent</a:t>
            </a:r>
            <a:endParaRPr lang="hu-HU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8642194" y="5543034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a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85596" y="1326014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850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516566" y="1510680"/>
            <a:ext cx="0" cy="445522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338145" y="5754029"/>
            <a:ext cx="721483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260600" y="1917700"/>
            <a:ext cx="7061200" cy="31369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2908300" y="2508250"/>
            <a:ext cx="6121400" cy="1955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688825" y="2845264"/>
            <a:ext cx="2247900" cy="13081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6552425" y="3200864"/>
            <a:ext cx="1156475" cy="58373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3606800" y="2197100"/>
            <a:ext cx="86577" cy="8657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3655277" y="2283677"/>
            <a:ext cx="111381" cy="51099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79358" y="2820070"/>
            <a:ext cx="1884067" cy="70464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646111" y="452718"/>
            <a:ext cx="9404723" cy="7918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b="1" u="sng" smtClean="0"/>
              <a:t>Gradient descent</a:t>
            </a:r>
            <a:endParaRPr lang="hu-HU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8642194" y="5543034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a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85596" y="1326014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034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516566" y="1510680"/>
            <a:ext cx="0" cy="445522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338145" y="5754029"/>
            <a:ext cx="721483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260600" y="1917700"/>
            <a:ext cx="7061200" cy="31369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2908300" y="2508250"/>
            <a:ext cx="6121400" cy="1955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688825" y="2845264"/>
            <a:ext cx="2247900" cy="13081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6552425" y="3200864"/>
            <a:ext cx="1156475" cy="58373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3606800" y="2197100"/>
            <a:ext cx="86577" cy="8657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3655277" y="2283677"/>
            <a:ext cx="111381" cy="51099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79358" y="2820070"/>
            <a:ext cx="1884067" cy="70464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688825" y="3505432"/>
            <a:ext cx="863600" cy="1928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 txBox="1">
            <a:spLocks/>
          </p:cNvSpPr>
          <p:nvPr/>
        </p:nvSpPr>
        <p:spPr>
          <a:xfrm>
            <a:off x="646111" y="452718"/>
            <a:ext cx="9404723" cy="7918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b="1" u="sng" smtClean="0"/>
              <a:t>Gradient descent</a:t>
            </a:r>
            <a:endParaRPr lang="hu-HU" b="1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8642194" y="5543034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a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085596" y="1326014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697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516566" y="1510680"/>
            <a:ext cx="0" cy="445522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338145" y="5754029"/>
            <a:ext cx="721483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260600" y="1917700"/>
            <a:ext cx="7061200" cy="31369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2908300" y="2508250"/>
            <a:ext cx="6121400" cy="1955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688825" y="2845264"/>
            <a:ext cx="2247900" cy="13081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6552425" y="3200864"/>
            <a:ext cx="1156475" cy="58373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3606800" y="2197100"/>
            <a:ext cx="86577" cy="8657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3655277" y="2283677"/>
            <a:ext cx="111381" cy="51099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79358" y="2820070"/>
            <a:ext cx="1884067" cy="70464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688825" y="3505432"/>
            <a:ext cx="863600" cy="1928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2"/>
          </p:cNvCxnSpPr>
          <p:nvPr/>
        </p:nvCxnSpPr>
        <p:spPr>
          <a:xfrm flipV="1">
            <a:off x="6552425" y="3486150"/>
            <a:ext cx="578237" cy="658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646111" y="452718"/>
            <a:ext cx="9404723" cy="7918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b="1" u="sng" smtClean="0"/>
              <a:t>Gradient descent</a:t>
            </a:r>
            <a:endParaRPr lang="hu-HU" b="1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8642194" y="5543034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a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85596" y="1326014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170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 flipV="1">
            <a:off x="1516566" y="735980"/>
            <a:ext cx="0" cy="520762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38145" y="5754029"/>
            <a:ext cx="721483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2943924" y="572057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378714" y="572057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39162" y="572057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29348" y="572057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81424" y="58920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1000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95094" y="58920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r>
              <a:rPr lang="hu-HU" dirty="0" smtClean="0"/>
              <a:t>000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66394" y="58871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r>
              <a:rPr lang="hu-HU" dirty="0" smtClean="0"/>
              <a:t>000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80064" y="58871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r>
              <a:rPr lang="hu-HU" dirty="0" smtClean="0"/>
              <a:t>000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9891" y="5586090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</a:t>
            </a:r>
            <a:r>
              <a:rPr lang="hu-HU" b="1" dirty="0" smtClean="0"/>
              <a:t>ize of houses (x)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103632" y="299741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</a:t>
            </a:r>
            <a:r>
              <a:rPr lang="hu-HU" b="1" dirty="0" smtClean="0"/>
              <a:t>rices (y)</a:t>
            </a:r>
            <a:endParaRPr lang="en-US" b="1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1449659" y="5036629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449659" y="4194718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445941" y="3344432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445941" y="2502521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449657" y="1662198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98498" y="485196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4564" y="398748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r>
              <a:rPr lang="hu-HU" dirty="0" smtClean="0"/>
              <a:t>00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67262" y="316395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r>
              <a:rPr lang="hu-HU" dirty="0" smtClean="0"/>
              <a:t>00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52393" y="23231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400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67262" y="148228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r>
              <a:rPr lang="hu-HU" dirty="0" smtClean="0"/>
              <a:t>00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1936934" y="934635"/>
            <a:ext cx="6222380" cy="39103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284999" y="806616"/>
            <a:ext cx="2238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H(x) = a + b*x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price = a + b * size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512634" y="2932771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36995" y="2843561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021981" y="459058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434469" y="4083204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612889" y="325058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148040" y="315579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832089" y="152400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326460" y="229250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538226" y="134558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238959" y="5549597"/>
            <a:ext cx="0" cy="40886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11368" y="2164990"/>
            <a:ext cx="517891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238959" y="5016863"/>
            <a:ext cx="0" cy="40886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238959" y="4443099"/>
            <a:ext cx="0" cy="40886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237610" y="3861588"/>
            <a:ext cx="0" cy="40886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6237610" y="3328854"/>
            <a:ext cx="0" cy="40886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6237610" y="2755090"/>
            <a:ext cx="0" cy="40886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6237610" y="1925904"/>
            <a:ext cx="0" cy="7045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090682" y="2168058"/>
            <a:ext cx="517891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770172" y="2164990"/>
            <a:ext cx="517891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449486" y="2168058"/>
            <a:ext cx="517891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166960" y="2171126"/>
            <a:ext cx="517891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846274" y="2166102"/>
            <a:ext cx="517891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550040" y="2171126"/>
            <a:ext cx="80069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80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 flipV="1">
            <a:off x="1516566" y="735980"/>
            <a:ext cx="0" cy="520762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38145" y="5754029"/>
            <a:ext cx="721483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2943924" y="572057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378714" y="572057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39162" y="572057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29348" y="572057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81424" y="58920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1000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95094" y="58920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r>
              <a:rPr lang="hu-HU" dirty="0" smtClean="0"/>
              <a:t>000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66394" y="58871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r>
              <a:rPr lang="hu-HU" dirty="0" smtClean="0"/>
              <a:t>000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80064" y="58871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r>
              <a:rPr lang="hu-HU" dirty="0" smtClean="0"/>
              <a:t>000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9891" y="5586090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</a:t>
            </a:r>
            <a:r>
              <a:rPr lang="hu-HU" b="1" dirty="0" smtClean="0"/>
              <a:t>ize of houses (x)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103632" y="299741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</a:t>
            </a:r>
            <a:r>
              <a:rPr lang="hu-HU" b="1" dirty="0" smtClean="0"/>
              <a:t>rices (y)</a:t>
            </a:r>
            <a:endParaRPr lang="en-US" b="1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1449659" y="5036629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449659" y="4194718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445941" y="3344432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445941" y="2502521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449657" y="1662198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98498" y="485196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4564" y="398748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r>
              <a:rPr lang="hu-HU" dirty="0" smtClean="0"/>
              <a:t>00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67262" y="316395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r>
              <a:rPr lang="hu-HU" dirty="0" smtClean="0"/>
              <a:t>00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52393" y="23231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400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67262" y="148228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r>
              <a:rPr lang="hu-HU" dirty="0" smtClean="0"/>
              <a:t>00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1276865" y="934636"/>
            <a:ext cx="6882449" cy="43251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298701" y="3461644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36995" y="2843561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021981" y="459058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434469" y="4083204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612889" y="325058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832089" y="152400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326460" y="229250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538226" y="134558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832089" y="3117437"/>
                <a:ext cx="4960012" cy="1911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 smtClean="0"/>
                  <a:t>Two important </a:t>
                </a:r>
                <a:r>
                  <a:rPr lang="hu-HU" b="1" dirty="0" smtClean="0"/>
                  <a:t>coefficients</a:t>
                </a:r>
                <a:r>
                  <a:rPr lang="hu-HU" dirty="0" smtClean="0"/>
                  <a:t>:</a:t>
                </a:r>
              </a:p>
              <a:p>
                <a:r>
                  <a:rPr lang="hu-HU" dirty="0" smtClean="0"/>
                  <a:t>  </a:t>
                </a:r>
                <a:r>
                  <a:rPr lang="hu-HU" b="1" dirty="0" smtClean="0">
                    <a:solidFill>
                      <a:srgbClr val="FFFF00"/>
                    </a:solidFill>
                  </a:rPr>
                  <a:t>1.) </a:t>
                </a:r>
                <a:r>
                  <a:rPr lang="hu-HU" dirty="0" smtClean="0"/>
                  <a:t>intercept: the point where the graph</a:t>
                </a:r>
              </a:p>
              <a:p>
                <a:r>
                  <a:rPr lang="hu-HU" dirty="0" smtClean="0"/>
                  <a:t>	of the function intersects the y-axis</a:t>
                </a:r>
              </a:p>
              <a:p>
                <a:r>
                  <a:rPr lang="hu-HU" dirty="0" smtClean="0"/>
                  <a:t>  </a:t>
                </a:r>
                <a:r>
                  <a:rPr lang="hu-HU" b="1" dirty="0" smtClean="0">
                    <a:solidFill>
                      <a:srgbClr val="FFFF00"/>
                    </a:solidFill>
                  </a:rPr>
                  <a:t>2.) </a:t>
                </a:r>
                <a:r>
                  <a:rPr lang="hu-HU" dirty="0" smtClean="0">
                    <a:solidFill>
                      <a:schemeClr val="tx2"/>
                    </a:solidFill>
                  </a:rPr>
                  <a:t>slope: steepness of the function</a:t>
                </a:r>
              </a:p>
              <a:p>
                <a:endParaRPr lang="hu-HU" dirty="0">
                  <a:solidFill>
                    <a:schemeClr val="tx2"/>
                  </a:solidFill>
                </a:endParaRPr>
              </a:p>
              <a:p>
                <a:r>
                  <a:rPr lang="hu-HU" dirty="0" smtClean="0">
                    <a:solidFill>
                      <a:schemeClr val="tx2"/>
                    </a:solidFill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𝑟𝑖𝑠𝑒</m:t>
                        </m:r>
                      </m:num>
                      <m:den>
                        <m:r>
                          <a:rPr lang="hu-HU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𝑟𝑢𝑛</m:t>
                        </m:r>
                      </m:den>
                    </m:f>
                  </m:oMath>
                </a14:m>
                <a:r>
                  <a:rPr lang="hu-HU" dirty="0" smtClean="0">
                    <a:solidFill>
                      <a:schemeClr val="tx2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𝑐h𝑎𝑛𝑔𝑒</m:t>
                        </m:r>
                        <m:r>
                          <a:rPr lang="hu-HU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hu-HU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hu-HU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𝑐h𝑎𝑛𝑔𝑒</m:t>
                        </m:r>
                        <m:r>
                          <a:rPr lang="hu-HU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hu-HU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hu-HU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089" y="3117437"/>
                <a:ext cx="4960012" cy="1911870"/>
              </a:xfrm>
              <a:prstGeom prst="rect">
                <a:avLst/>
              </a:prstGeom>
              <a:blipFill rotWithShape="0">
                <a:blip r:embed="rId2"/>
                <a:stretch>
                  <a:fillRect l="-1107" t="-1592" r="-492" b="-95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 flipV="1">
            <a:off x="3995094" y="2381715"/>
            <a:ext cx="0" cy="1151156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95094" y="2381715"/>
            <a:ext cx="1836995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54561" y="274810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rise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4672026" y="198000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run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8915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Linear regression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 is an approach for modelling the relationship between scalar dependent variable </a:t>
            </a:r>
            <a:r>
              <a:rPr lang="hu-HU" b="1" dirty="0" smtClean="0"/>
              <a:t>y</a:t>
            </a:r>
            <a:r>
              <a:rPr lang="hu-HU" dirty="0" smtClean="0"/>
              <a:t> and one or more explanarory variables </a:t>
            </a:r>
            <a:r>
              <a:rPr lang="hu-HU" b="1" u="sng" dirty="0" smtClean="0"/>
              <a:t>x</a:t>
            </a:r>
          </a:p>
          <a:p>
            <a:r>
              <a:rPr lang="hu-HU" dirty="0" smtClean="0"/>
              <a:t>If we have one explanatory variable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b="1" i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simple linear regression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For example: we want to approximate the price of houses if we know the size // single explanatory variable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If we have several explanatory variable  </a:t>
            </a:r>
            <a:r>
              <a:rPr lang="hu-HU" b="1" i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multiple linear regression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For example: </a:t>
            </a:r>
            <a:r>
              <a:rPr lang="hu-HU" dirty="0">
                <a:sym typeface="Wingdings" panose="05000000000000000000" pitchFamily="2" charset="2"/>
              </a:rPr>
              <a:t>we want to approximate the price of houses if we know the </a:t>
            </a:r>
            <a:r>
              <a:rPr lang="hu-HU" dirty="0" smtClean="0">
                <a:sym typeface="Wingdings" panose="05000000000000000000" pitchFamily="2" charset="2"/>
              </a:rPr>
              <a:t>size, number of bedrooms ...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We use linear predictor functions  this is why it is </a:t>
            </a:r>
            <a:r>
              <a:rPr lang="hu-HU" b="1" dirty="0" smtClean="0">
                <a:sym typeface="Wingdings" panose="05000000000000000000" pitchFamily="2" charset="2"/>
              </a:rPr>
              <a:t>LINEAR</a:t>
            </a:r>
            <a:r>
              <a:rPr lang="hu-HU" dirty="0" smtClean="0">
                <a:sym typeface="Wingdings" panose="05000000000000000000" pitchFamily="2" charset="2"/>
              </a:rPr>
              <a:t> regression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9112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12634" y="2932771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516566" y="735980"/>
            <a:ext cx="0" cy="520762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38145" y="5754029"/>
            <a:ext cx="721483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36995" y="2843561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21981" y="459058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4469" y="4083204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612889" y="325058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148040" y="315579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832089" y="152400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326460" y="229250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538226" y="134558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2943924" y="572057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378714" y="572057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39162" y="572057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29348" y="572057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81424" y="58920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1000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95094" y="58920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r>
              <a:rPr lang="hu-HU" dirty="0" smtClean="0"/>
              <a:t>000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66394" y="58871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r>
              <a:rPr lang="hu-HU" dirty="0" smtClean="0"/>
              <a:t>000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80064" y="58871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r>
              <a:rPr lang="hu-HU" dirty="0" smtClean="0"/>
              <a:t>000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9891" y="5586090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</a:t>
            </a:r>
            <a:r>
              <a:rPr lang="hu-HU" b="1" dirty="0" smtClean="0"/>
              <a:t>ize of houses [m  ]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103632" y="29974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</a:t>
            </a:r>
            <a:r>
              <a:rPr lang="hu-HU" b="1" dirty="0" smtClean="0"/>
              <a:t>rices [$]</a:t>
            </a:r>
            <a:endParaRPr lang="en-US" b="1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1449659" y="5036629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449659" y="4194718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445941" y="3344432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445941" y="2502521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449657" y="1662198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98498" y="485196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4564" y="398748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r>
              <a:rPr lang="hu-HU" dirty="0" smtClean="0"/>
              <a:t>00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67262" y="316395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r>
              <a:rPr lang="hu-HU" dirty="0" smtClean="0"/>
              <a:t>00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52393" y="23231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400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67262" y="148228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r>
              <a:rPr lang="hu-HU" dirty="0" smtClean="0"/>
              <a:t>00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488207" y="5560122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</p:spTree>
    <p:extLst>
      <p:ext uri="{BB962C8B-B14F-4D97-AF65-F5344CB8AC3E}">
        <p14:creationId xmlns:p14="http://schemas.microsoft.com/office/powerpoint/2010/main" val="38866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88977"/>
              </p:ext>
            </p:extLst>
          </p:nvPr>
        </p:nvGraphicFramePr>
        <p:xfrm>
          <a:off x="2355385" y="1745578"/>
          <a:ext cx="8128000" cy="3708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X [m*</a:t>
                      </a:r>
                      <a:r>
                        <a:rPr lang="hu-HU" dirty="0" err="1" smtClean="0"/>
                        <a:t>m</a:t>
                      </a:r>
                      <a:r>
                        <a:rPr lang="hu-HU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Y [$]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1523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198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2230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3409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3689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4460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578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38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 flipV="1">
            <a:off x="1516566" y="735980"/>
            <a:ext cx="0" cy="520762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38145" y="5754029"/>
            <a:ext cx="721483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2943924" y="572057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378714" y="572057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39162" y="572057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29348" y="572057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81424" y="58920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1000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95094" y="58920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r>
              <a:rPr lang="hu-HU" dirty="0" smtClean="0"/>
              <a:t>000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66394" y="58871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r>
              <a:rPr lang="hu-HU" dirty="0" smtClean="0"/>
              <a:t>000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80064" y="58871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r>
              <a:rPr lang="hu-HU" dirty="0" smtClean="0"/>
              <a:t>000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9891" y="5586090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</a:t>
            </a:r>
            <a:r>
              <a:rPr lang="hu-HU" b="1" dirty="0" smtClean="0"/>
              <a:t>ize of houses (x)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103632" y="299741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</a:t>
            </a:r>
            <a:r>
              <a:rPr lang="hu-HU" b="1" dirty="0" smtClean="0"/>
              <a:t>rices (y)</a:t>
            </a:r>
            <a:endParaRPr lang="en-US" b="1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1449659" y="5036629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449659" y="4194718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445941" y="3344432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445941" y="2502521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449657" y="1662198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98498" y="485196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4564" y="398748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r>
              <a:rPr lang="hu-HU" dirty="0" smtClean="0"/>
              <a:t>00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67262" y="316395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r>
              <a:rPr lang="hu-HU" dirty="0" smtClean="0"/>
              <a:t>00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52393" y="23231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400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67262" y="148228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r>
              <a:rPr lang="hu-HU" dirty="0" smtClean="0"/>
              <a:t>00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1936934" y="934635"/>
            <a:ext cx="6222380" cy="39103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284999" y="806616"/>
            <a:ext cx="2238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H(x) = a + b*x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price = a + b * size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512634" y="2932771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36995" y="2843561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021981" y="459058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434469" y="4083204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612889" y="325058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148040" y="315579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832089" y="152400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326460" y="229250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538226" y="134558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9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 flipV="1">
            <a:off x="1516566" y="735980"/>
            <a:ext cx="0" cy="520762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38145" y="5754029"/>
            <a:ext cx="721483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2943924" y="572057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378714" y="572057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39162" y="572057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29348" y="572057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81424" y="58920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1000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95094" y="58920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r>
              <a:rPr lang="hu-HU" dirty="0" smtClean="0"/>
              <a:t>000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66394" y="58871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r>
              <a:rPr lang="hu-HU" dirty="0" smtClean="0"/>
              <a:t>000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80064" y="58871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r>
              <a:rPr lang="hu-HU" dirty="0" smtClean="0"/>
              <a:t>000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9891" y="5586090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</a:t>
            </a:r>
            <a:r>
              <a:rPr lang="hu-HU" b="1" dirty="0" smtClean="0"/>
              <a:t>ize of houses (x)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103632" y="299741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</a:t>
            </a:r>
            <a:r>
              <a:rPr lang="hu-HU" b="1" dirty="0" smtClean="0"/>
              <a:t>rices (y)</a:t>
            </a:r>
            <a:endParaRPr lang="en-US" b="1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1449659" y="5036629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449659" y="4194718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445941" y="3344432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445941" y="2502521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449657" y="1662198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98498" y="485196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4564" y="398748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r>
              <a:rPr lang="hu-HU" dirty="0" smtClean="0"/>
              <a:t>00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67262" y="316395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r>
              <a:rPr lang="hu-HU" dirty="0" smtClean="0"/>
              <a:t>00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52393" y="23231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400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67262" y="148228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r>
              <a:rPr lang="hu-HU" dirty="0" smtClean="0"/>
              <a:t>00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1936934" y="934635"/>
            <a:ext cx="6222380" cy="39103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284999" y="806616"/>
            <a:ext cx="2238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H(x) = a + b*x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price = a + b * size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512634" y="2932771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36995" y="2843561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021981" y="459058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434469" y="4083204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612889" y="325058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148040" y="315579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832089" y="152400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326460" y="229250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538226" y="134558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379936" y="2323118"/>
            <a:ext cx="43188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a </a:t>
            </a:r>
            <a:r>
              <a:rPr lang="hu-HU" b="1" dirty="0" smtClean="0"/>
              <a:t>linear model</a:t>
            </a:r>
          </a:p>
          <a:p>
            <a:r>
              <a:rPr lang="hu-HU" dirty="0"/>
              <a:t> </a:t>
            </a:r>
            <a:r>
              <a:rPr lang="hu-HU" dirty="0" smtClean="0"/>
              <a:t>~ little change in the size causes</a:t>
            </a:r>
          </a:p>
          <a:p>
            <a:r>
              <a:rPr lang="hu-HU" dirty="0"/>
              <a:t>	</a:t>
            </a:r>
            <a:r>
              <a:rPr lang="hu-HU" dirty="0" smtClean="0"/>
              <a:t>little change in the price</a:t>
            </a:r>
          </a:p>
          <a:p>
            <a:endParaRPr lang="hu-HU" dirty="0"/>
          </a:p>
          <a:p>
            <a:r>
              <a:rPr lang="hu-HU" dirty="0"/>
              <a:t> </a:t>
            </a:r>
            <a:r>
              <a:rPr lang="hu-HU" dirty="0" smtClean="0"/>
              <a:t>  // NOT ALWAYS A GOOD MODEL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3325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 flipV="1">
            <a:off x="1516566" y="735980"/>
            <a:ext cx="0" cy="520762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38145" y="5754029"/>
            <a:ext cx="721483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2943924" y="572057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378714" y="572057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39162" y="572057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29348" y="572057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81424" y="58920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1000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95094" y="58920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r>
              <a:rPr lang="hu-HU" dirty="0" smtClean="0"/>
              <a:t>000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66394" y="58871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r>
              <a:rPr lang="hu-HU" dirty="0" smtClean="0"/>
              <a:t>000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80064" y="58871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r>
              <a:rPr lang="hu-HU" dirty="0" smtClean="0"/>
              <a:t>000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9891" y="5586090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</a:t>
            </a:r>
            <a:r>
              <a:rPr lang="hu-HU" b="1" dirty="0" smtClean="0"/>
              <a:t>ize of houses (x)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103632" y="299741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</a:t>
            </a:r>
            <a:r>
              <a:rPr lang="hu-HU" b="1" dirty="0" smtClean="0"/>
              <a:t>rices (y)</a:t>
            </a:r>
            <a:endParaRPr lang="en-US" b="1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1449659" y="5036629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449659" y="4194718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445941" y="3344432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445941" y="2502521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449657" y="1662198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98498" y="485196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4564" y="398748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r>
              <a:rPr lang="hu-HU" dirty="0" smtClean="0"/>
              <a:t>00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67262" y="316395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r>
              <a:rPr lang="hu-HU" dirty="0" smtClean="0"/>
              <a:t>00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52393" y="23231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400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67262" y="148228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r>
              <a:rPr lang="hu-HU" dirty="0" smtClean="0"/>
              <a:t>00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1936934" y="934635"/>
            <a:ext cx="6222380" cy="39103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284999" y="806616"/>
            <a:ext cx="2238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H(x) = a + b*x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price = a + b * size</a:t>
            </a:r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1844" y="3136949"/>
            <a:ext cx="0" cy="636561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111191" y="4146395"/>
            <a:ext cx="6492" cy="407751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523679" y="3245005"/>
            <a:ext cx="6492" cy="838199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921299" y="1721110"/>
            <a:ext cx="15364" cy="602008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6229568" y="2169065"/>
            <a:ext cx="7682" cy="97181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415670" y="2034993"/>
            <a:ext cx="7524" cy="258278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7617911" y="1283494"/>
            <a:ext cx="0" cy="35894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692721" y="3132378"/>
            <a:ext cx="3247" cy="95844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226348" y="2789601"/>
            <a:ext cx="0" cy="3619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512634" y="2932771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36995" y="2843561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021981" y="459058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434469" y="4083204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12889" y="325058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148040" y="315579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832089" y="152400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326460" y="2292505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538226" y="1345580"/>
            <a:ext cx="178420" cy="17842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7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Linear regression</a:t>
            </a:r>
            <a:endParaRPr lang="hu-HU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We should choose </a:t>
                </a:r>
                <a:r>
                  <a:rPr lang="hu-HU" b="1" dirty="0"/>
                  <a:t>a</a:t>
                </a:r>
                <a:r>
                  <a:rPr lang="hu-HU" dirty="0"/>
                  <a:t> and </a:t>
                </a:r>
                <a:r>
                  <a:rPr lang="hu-HU" b="1" dirty="0"/>
                  <a:t>b</a:t>
                </a:r>
                <a:r>
                  <a:rPr lang="hu-HU" dirty="0"/>
                  <a:t> parameters so that </a:t>
                </a:r>
                <a:r>
                  <a:rPr lang="hu-HU" b="1" dirty="0"/>
                  <a:t>H(x)</a:t>
                </a:r>
                <a:r>
                  <a:rPr lang="hu-HU" dirty="0"/>
                  <a:t> is close to </a:t>
                </a:r>
                <a:r>
                  <a:rPr lang="hu-HU" b="1" dirty="0"/>
                  <a:t>y</a:t>
                </a:r>
                <a:r>
                  <a:rPr lang="hu-HU" dirty="0"/>
                  <a:t> for our training examples </a:t>
                </a:r>
                <a:r>
                  <a:rPr lang="hu-HU" b="1" dirty="0"/>
                  <a:t>(x,y)</a:t>
                </a:r>
                <a:r>
                  <a:rPr lang="hu-HU" dirty="0"/>
                  <a:t> !!!</a:t>
                </a:r>
              </a:p>
              <a:p>
                <a:r>
                  <a:rPr lang="hu-HU" dirty="0"/>
                  <a:t>So: 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hu-HU" b="1" i="1"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hu-HU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hu-HU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hu-HU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hu-HU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hu-HU" b="1" dirty="0"/>
              </a:p>
              <a:p>
                <a:r>
                  <a:rPr lang="hu-HU" dirty="0"/>
                  <a:t>We have to choose the parameters </a:t>
                </a:r>
                <a:r>
                  <a:rPr lang="hu-HU" b="1" dirty="0"/>
                  <a:t>a</a:t>
                </a:r>
                <a:r>
                  <a:rPr lang="hu-HU" dirty="0"/>
                  <a:t> and </a:t>
                </a:r>
                <a:r>
                  <a:rPr lang="hu-HU" b="1" dirty="0"/>
                  <a:t>b</a:t>
                </a:r>
                <a:r>
                  <a:rPr lang="hu-HU" dirty="0"/>
                  <a:t> to make it a minimum</a:t>
                </a:r>
              </a:p>
              <a:p>
                <a:r>
                  <a:rPr lang="hu-HU" dirty="0"/>
                  <a:t>We can solve it with </a:t>
                </a:r>
                <a:r>
                  <a:rPr lang="hu-HU" b="1" dirty="0"/>
                  <a:t>gradient descent</a:t>
                </a:r>
                <a:r>
                  <a:rPr lang="hu-HU" dirty="0"/>
                  <a:t>, in higher dimensions it is very efficient</a:t>
                </a:r>
              </a:p>
              <a:p>
                <a:r>
                  <a:rPr lang="hu-HU" dirty="0"/>
                  <a:t>Or we can solve it with </a:t>
                </a:r>
                <a:r>
                  <a:rPr lang="hu-HU" b="1" dirty="0"/>
                  <a:t>design matrices </a:t>
                </a:r>
                <a:r>
                  <a:rPr lang="hu-HU" dirty="0"/>
                  <a:t>if there are not much </a:t>
                </a:r>
                <a:r>
                  <a:rPr lang="hu-HU" dirty="0" smtClean="0"/>
                  <a:t>features: matrix operations are expensive in higher dimensions</a:t>
                </a:r>
                <a:endParaRPr lang="hu-HU" dirty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5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75491" y="2767476"/>
                <a:ext cx="3632726" cy="659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3600" dirty="0" smtClean="0">
                    <a:solidFill>
                      <a:srgbClr val="FFFF00"/>
                    </a:solidFill>
                  </a:rPr>
                  <a:t>min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36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36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hu-HU" sz="36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hu-HU" sz="36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36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hu-HU" sz="36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sz="36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hu-HU" sz="36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hu-HU" sz="36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sz="3600" dirty="0" smtClean="0">
                    <a:solidFill>
                      <a:srgbClr val="FFFF00"/>
                    </a:solidFill>
                  </a:rPr>
                  <a:t> </a:t>
                </a:r>
                <a:endParaRPr lang="hu-HU" sz="3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491" y="2767476"/>
                <a:ext cx="3632726" cy="659540"/>
              </a:xfrm>
              <a:prstGeom prst="rect">
                <a:avLst/>
              </a:prstGeom>
              <a:blipFill rotWithShape="0">
                <a:blip r:embed="rId2"/>
                <a:stretch>
                  <a:fillRect l="-5201" t="-12963" b="-3425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385885" y="335010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a</a:t>
            </a:r>
            <a:r>
              <a:rPr lang="hu-HU" b="1" dirty="0" smtClean="0">
                <a:solidFill>
                  <a:srgbClr val="FFFF00"/>
                </a:solidFill>
              </a:rPr>
              <a:t>,b</a:t>
            </a:r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12460" y="1731696"/>
            <a:ext cx="1003413" cy="93867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64474" y="1029237"/>
            <a:ext cx="3042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the prediction from </a:t>
            </a:r>
          </a:p>
          <a:p>
            <a:r>
              <a:rPr lang="hu-HU" dirty="0" smtClean="0"/>
              <a:t>  our linear model</a:t>
            </a:r>
            <a:endParaRPr lang="hu-HU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112899" y="3427016"/>
            <a:ext cx="1076241" cy="10883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90924" y="4733841"/>
            <a:ext cx="3615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  <a:r>
              <a:rPr lang="hu-HU" dirty="0" smtClean="0"/>
              <a:t>his is the value we know from</a:t>
            </a:r>
          </a:p>
          <a:p>
            <a:r>
              <a:rPr lang="hu-HU" dirty="0"/>
              <a:t> </a:t>
            </a:r>
            <a:r>
              <a:rPr lang="hu-HU" dirty="0" smtClean="0"/>
              <a:t> the training data</a:t>
            </a:r>
          </a:p>
          <a:p>
            <a:r>
              <a:rPr lang="hu-HU" dirty="0"/>
              <a:t> </a:t>
            </a:r>
            <a:r>
              <a:rPr lang="hu-HU" dirty="0" smtClean="0"/>
              <a:t>   // supervised learning !!!</a:t>
            </a:r>
            <a:endParaRPr lang="hu-HU" dirty="0"/>
          </a:p>
        </p:txBody>
      </p:sp>
      <p:cxnSp>
        <p:nvCxnSpPr>
          <p:cNvPr id="12" name="Straight Arrow Connector 11"/>
          <p:cNvCxnSpPr>
            <a:endCxn id="5" idx="2"/>
          </p:cNvCxnSpPr>
          <p:nvPr/>
        </p:nvCxnSpPr>
        <p:spPr>
          <a:xfrm flipV="1">
            <a:off x="3625232" y="3719435"/>
            <a:ext cx="1042141" cy="10144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87492" y="4824552"/>
            <a:ext cx="380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e want to find the minimum by</a:t>
            </a:r>
          </a:p>
          <a:p>
            <a:r>
              <a:rPr lang="hu-HU" dirty="0" smtClean="0"/>
              <a:t>  tuning these parameters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2442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420</Words>
  <Application>Microsoft Office PowerPoint</Application>
  <PresentationFormat>Widescreen</PresentationFormat>
  <Paragraphs>168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Century Gothic</vt:lpstr>
      <vt:lpstr>Wingdings</vt:lpstr>
      <vt:lpstr>Wingdings 3</vt:lpstr>
      <vt:lpstr>Ion</vt:lpstr>
      <vt:lpstr>MACHINE LEARNING </vt:lpstr>
      <vt:lpstr>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regression</vt:lpstr>
      <vt:lpstr>PowerPoint Presentation</vt:lpstr>
      <vt:lpstr>PowerPoint Presentation</vt:lpstr>
      <vt:lpstr>Gradient descent</vt:lpstr>
      <vt:lpstr>Gradient descent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</dc:title>
  <dc:creator>Balazs Holczer</dc:creator>
  <cp:lastModifiedBy>User</cp:lastModifiedBy>
  <cp:revision>45</cp:revision>
  <dcterms:created xsi:type="dcterms:W3CDTF">2015-04-22T06:29:58Z</dcterms:created>
  <dcterms:modified xsi:type="dcterms:W3CDTF">2017-01-18T15:55:02Z</dcterms:modified>
</cp:coreProperties>
</file>