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8" r:id="rId4"/>
    <p:sldId id="279" r:id="rId5"/>
    <p:sldId id="290" r:id="rId6"/>
    <p:sldId id="273" r:id="rId7"/>
    <p:sldId id="276" r:id="rId8"/>
    <p:sldId id="275" r:id="rId9"/>
    <p:sldId id="277" r:id="rId10"/>
    <p:sldId id="280" r:id="rId11"/>
    <p:sldId id="281" r:id="rId12"/>
    <p:sldId id="262" r:id="rId13"/>
    <p:sldId id="264" r:id="rId14"/>
    <p:sldId id="282" r:id="rId15"/>
    <p:sldId id="263" r:id="rId16"/>
    <p:sldId id="283" r:id="rId17"/>
    <p:sldId id="284" r:id="rId18"/>
    <p:sldId id="286" r:id="rId19"/>
    <p:sldId id="285" r:id="rId20"/>
    <p:sldId id="269" r:id="rId21"/>
    <p:sldId id="287" r:id="rId22"/>
    <p:sldId id="288" r:id="rId23"/>
    <p:sldId id="289" r:id="rId24"/>
    <p:sldId id="291" r:id="rId2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059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191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6938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7963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2561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2017. 01. 19.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9144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2017. 01. 19.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8161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6287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090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407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877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856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364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2017. 01. 19.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299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2017. 01. 19.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295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2017. 01. 19.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519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289-3F20-4A87-BBDA-90756D19DAB7}" type="datetimeFigureOut">
              <a:rPr lang="hu-HU" smtClean="0"/>
              <a:t>2017. 01. 19.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599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8AA289-3F20-4A87-BBDA-90756D19DAB7}" type="datetimeFigureOut">
              <a:rPr lang="hu-HU" smtClean="0"/>
              <a:t>2017. 01. 19.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8D750-13B2-480F-8843-BD080B722E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4562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MACHINE LEARNING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LOGISTIC REGRESSION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71027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047740" y="1455312"/>
            <a:ext cx="0" cy="38636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42434" y="4752304"/>
            <a:ext cx="821672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87944" y="4429138"/>
            <a:ext cx="2215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  <a:r>
              <a:rPr lang="hu-HU" dirty="0" smtClean="0"/>
              <a:t>alance on credit</a:t>
            </a:r>
          </a:p>
          <a:p>
            <a:r>
              <a:rPr lang="hu-HU" dirty="0"/>
              <a:t>c</a:t>
            </a:r>
            <a:r>
              <a:rPr lang="hu-HU" dirty="0" smtClean="0"/>
              <a:t>ard </a:t>
            </a:r>
            <a:r>
              <a:rPr lang="hu-HU" b="1" dirty="0" smtClean="0"/>
              <a:t>(x)</a:t>
            </a:r>
            <a:endParaRPr lang="hu-HU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949262" y="4623515"/>
            <a:ext cx="0" cy="30909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531994" y="4610635"/>
            <a:ext cx="0" cy="30909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53047" y="494964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100$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7183180" y="49496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1000$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634592" y="918557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aying back the debt </a:t>
            </a:r>
            <a:r>
              <a:rPr lang="hu-HU" b="1" dirty="0" smtClean="0"/>
              <a:t>(y)</a:t>
            </a:r>
            <a:endParaRPr lang="hu-HU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947557" y="4610641"/>
            <a:ext cx="22897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934678" y="2266682"/>
            <a:ext cx="22897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17798" y="4387335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 / </a:t>
            </a:r>
            <a:r>
              <a:rPr lang="hu-HU" b="1" dirty="0" smtClean="0"/>
              <a:t>NO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59484" y="209677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 / </a:t>
            </a:r>
            <a:r>
              <a:rPr lang="hu-HU" b="1" dirty="0" smtClean="0"/>
              <a:t>YES</a:t>
            </a:r>
            <a:endParaRPr lang="hu-HU" b="1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595093" y="4623515"/>
            <a:ext cx="206061" cy="2709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62896" y="4623515"/>
            <a:ext cx="270456" cy="2693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079123" y="4610630"/>
            <a:ext cx="206061" cy="2709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046926" y="4610630"/>
            <a:ext cx="270456" cy="2693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435698" y="4607942"/>
            <a:ext cx="206061" cy="2709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403501" y="4607942"/>
            <a:ext cx="270456" cy="2693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197957" y="2035937"/>
            <a:ext cx="206061" cy="2709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165760" y="2035937"/>
            <a:ext cx="270456" cy="2693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293735" y="2035938"/>
            <a:ext cx="206061" cy="2709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261538" y="2035938"/>
            <a:ext cx="270456" cy="2693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8849933" y="2035938"/>
            <a:ext cx="206061" cy="2709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817736" y="2035938"/>
            <a:ext cx="270456" cy="2693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32586" y="5782614"/>
            <a:ext cx="916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better: it is between </a:t>
            </a:r>
            <a:r>
              <a:rPr lang="hu-HU" b="1" dirty="0" smtClean="0"/>
              <a:t>[0:1]</a:t>
            </a:r>
            <a:r>
              <a:rPr lang="hu-HU" dirty="0"/>
              <a:t> </a:t>
            </a:r>
            <a:r>
              <a:rPr lang="hu-HU" dirty="0" smtClean="0"/>
              <a:t>+ </a:t>
            </a:r>
            <a:r>
              <a:rPr lang="hu-HU" dirty="0"/>
              <a:t>w</a:t>
            </a:r>
            <a:r>
              <a:rPr lang="hu-HU" dirty="0" smtClean="0"/>
              <a:t>e want to assign a probability to each balance </a:t>
            </a:r>
            <a:endParaRPr lang="hu-HU" dirty="0"/>
          </a:p>
        </p:txBody>
      </p:sp>
      <p:sp>
        <p:nvSpPr>
          <p:cNvPr id="9" name="Freeform 8"/>
          <p:cNvSpPr/>
          <p:nvPr/>
        </p:nvSpPr>
        <p:spPr>
          <a:xfrm>
            <a:off x="2653047" y="3847071"/>
            <a:ext cx="2915731" cy="441594"/>
          </a:xfrm>
          <a:custGeom>
            <a:avLst/>
            <a:gdLst>
              <a:gd name="connsiteX0" fmla="*/ 0 w 2973859"/>
              <a:gd name="connsiteY0" fmla="*/ 436606 h 485045"/>
              <a:gd name="connsiteX1" fmla="*/ 2075935 w 2973859"/>
              <a:gd name="connsiteY1" fmla="*/ 444844 h 485045"/>
              <a:gd name="connsiteX2" fmla="*/ 2973859 w 2973859"/>
              <a:gd name="connsiteY2" fmla="*/ 0 h 48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3859" h="485045">
                <a:moveTo>
                  <a:pt x="0" y="436606"/>
                </a:moveTo>
                <a:cubicBezTo>
                  <a:pt x="790146" y="477109"/>
                  <a:pt x="1580292" y="517612"/>
                  <a:pt x="2075935" y="444844"/>
                </a:cubicBezTo>
                <a:cubicBezTo>
                  <a:pt x="2571578" y="372076"/>
                  <a:pt x="2809102" y="96108"/>
                  <a:pt x="2973859" y="0"/>
                </a:cubicBez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Freeform 16"/>
          <p:cNvSpPr/>
          <p:nvPr/>
        </p:nvSpPr>
        <p:spPr>
          <a:xfrm>
            <a:off x="6343135" y="2646585"/>
            <a:ext cx="3006811" cy="376701"/>
          </a:xfrm>
          <a:custGeom>
            <a:avLst/>
            <a:gdLst>
              <a:gd name="connsiteX0" fmla="*/ 3006811 w 3006811"/>
              <a:gd name="connsiteY0" fmla="*/ 38950 h 376701"/>
              <a:gd name="connsiteX1" fmla="*/ 881449 w 3006811"/>
              <a:gd name="connsiteY1" fmla="*/ 30712 h 376701"/>
              <a:gd name="connsiteX2" fmla="*/ 0 w 3006811"/>
              <a:gd name="connsiteY2" fmla="*/ 376701 h 376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6811" h="376701">
                <a:moveTo>
                  <a:pt x="3006811" y="38950"/>
                </a:moveTo>
                <a:cubicBezTo>
                  <a:pt x="2194697" y="6685"/>
                  <a:pt x="1382584" y="-25580"/>
                  <a:pt x="881449" y="30712"/>
                </a:cubicBezTo>
                <a:cubicBezTo>
                  <a:pt x="380314" y="87004"/>
                  <a:pt x="190157" y="231852"/>
                  <a:pt x="0" y="376701"/>
                </a:cubicBez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Straight Connector 22"/>
          <p:cNvCxnSpPr>
            <a:stCxn id="17" idx="2"/>
            <a:endCxn id="9" idx="2"/>
          </p:cNvCxnSpPr>
          <p:nvPr/>
        </p:nvCxnSpPr>
        <p:spPr>
          <a:xfrm flipH="1">
            <a:off x="5568778" y="3023286"/>
            <a:ext cx="774357" cy="82378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97957" y="3103808"/>
            <a:ext cx="338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„logistic function” or sigmoid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956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047740" y="1455312"/>
            <a:ext cx="0" cy="38636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42434" y="4752304"/>
            <a:ext cx="821672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87944" y="4429138"/>
            <a:ext cx="2215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  <a:r>
              <a:rPr lang="hu-HU" dirty="0" smtClean="0"/>
              <a:t>alance on credit</a:t>
            </a:r>
          </a:p>
          <a:p>
            <a:r>
              <a:rPr lang="hu-HU" dirty="0"/>
              <a:t>c</a:t>
            </a:r>
            <a:r>
              <a:rPr lang="hu-HU" dirty="0" smtClean="0"/>
              <a:t>ard </a:t>
            </a:r>
            <a:r>
              <a:rPr lang="hu-HU" b="1" dirty="0" smtClean="0"/>
              <a:t>(x)</a:t>
            </a:r>
            <a:endParaRPr lang="hu-HU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949262" y="4623515"/>
            <a:ext cx="0" cy="30909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531994" y="4610635"/>
            <a:ext cx="0" cy="30909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53047" y="494964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100$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7183180" y="49496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1000$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634592" y="918557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aying back the debt </a:t>
            </a:r>
            <a:r>
              <a:rPr lang="hu-HU" b="1" dirty="0" smtClean="0"/>
              <a:t>(y)</a:t>
            </a:r>
            <a:endParaRPr lang="hu-HU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947557" y="4610641"/>
            <a:ext cx="22897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934678" y="2266682"/>
            <a:ext cx="22897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17798" y="4387335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 / </a:t>
            </a:r>
            <a:r>
              <a:rPr lang="hu-HU" b="1" dirty="0" smtClean="0"/>
              <a:t>NO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59484" y="209677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 / </a:t>
            </a:r>
            <a:r>
              <a:rPr lang="hu-HU" b="1" dirty="0" smtClean="0"/>
              <a:t>YES</a:t>
            </a:r>
            <a:endParaRPr lang="hu-HU" b="1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595093" y="4623515"/>
            <a:ext cx="206061" cy="2709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62896" y="4623515"/>
            <a:ext cx="270456" cy="2693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079123" y="4610630"/>
            <a:ext cx="206061" cy="2709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046926" y="4610630"/>
            <a:ext cx="270456" cy="2693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435698" y="4607942"/>
            <a:ext cx="206061" cy="2709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403501" y="4607942"/>
            <a:ext cx="270456" cy="2693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197957" y="2035937"/>
            <a:ext cx="206061" cy="2709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165760" y="2035937"/>
            <a:ext cx="270456" cy="2693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293735" y="2035938"/>
            <a:ext cx="206061" cy="2709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261538" y="2035938"/>
            <a:ext cx="270456" cy="2693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8849933" y="2035938"/>
            <a:ext cx="206061" cy="2709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817736" y="2035938"/>
            <a:ext cx="270456" cy="2693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32586" y="5782614"/>
            <a:ext cx="916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better: it is between </a:t>
            </a:r>
            <a:r>
              <a:rPr lang="hu-HU" b="1" dirty="0" smtClean="0"/>
              <a:t>[0:1]</a:t>
            </a:r>
            <a:r>
              <a:rPr lang="hu-HU" dirty="0"/>
              <a:t> </a:t>
            </a:r>
            <a:r>
              <a:rPr lang="hu-HU" dirty="0" smtClean="0"/>
              <a:t>+ </a:t>
            </a:r>
            <a:r>
              <a:rPr lang="hu-HU" dirty="0"/>
              <a:t>w</a:t>
            </a:r>
            <a:r>
              <a:rPr lang="hu-HU" dirty="0" smtClean="0"/>
              <a:t>e want to assign a probability to each balance </a:t>
            </a:r>
            <a:endParaRPr lang="hu-HU" dirty="0"/>
          </a:p>
        </p:txBody>
      </p:sp>
      <p:sp>
        <p:nvSpPr>
          <p:cNvPr id="9" name="Freeform 8"/>
          <p:cNvSpPr/>
          <p:nvPr/>
        </p:nvSpPr>
        <p:spPr>
          <a:xfrm>
            <a:off x="2653047" y="3847071"/>
            <a:ext cx="2915731" cy="441594"/>
          </a:xfrm>
          <a:custGeom>
            <a:avLst/>
            <a:gdLst>
              <a:gd name="connsiteX0" fmla="*/ 0 w 2973859"/>
              <a:gd name="connsiteY0" fmla="*/ 436606 h 485045"/>
              <a:gd name="connsiteX1" fmla="*/ 2075935 w 2973859"/>
              <a:gd name="connsiteY1" fmla="*/ 444844 h 485045"/>
              <a:gd name="connsiteX2" fmla="*/ 2973859 w 2973859"/>
              <a:gd name="connsiteY2" fmla="*/ 0 h 48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3859" h="485045">
                <a:moveTo>
                  <a:pt x="0" y="436606"/>
                </a:moveTo>
                <a:cubicBezTo>
                  <a:pt x="790146" y="477109"/>
                  <a:pt x="1580292" y="517612"/>
                  <a:pt x="2075935" y="444844"/>
                </a:cubicBezTo>
                <a:cubicBezTo>
                  <a:pt x="2571578" y="372076"/>
                  <a:pt x="2809102" y="96108"/>
                  <a:pt x="2973859" y="0"/>
                </a:cubicBez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Freeform 16"/>
          <p:cNvSpPr/>
          <p:nvPr/>
        </p:nvSpPr>
        <p:spPr>
          <a:xfrm>
            <a:off x="6343135" y="2646585"/>
            <a:ext cx="3006811" cy="376701"/>
          </a:xfrm>
          <a:custGeom>
            <a:avLst/>
            <a:gdLst>
              <a:gd name="connsiteX0" fmla="*/ 3006811 w 3006811"/>
              <a:gd name="connsiteY0" fmla="*/ 38950 h 376701"/>
              <a:gd name="connsiteX1" fmla="*/ 881449 w 3006811"/>
              <a:gd name="connsiteY1" fmla="*/ 30712 h 376701"/>
              <a:gd name="connsiteX2" fmla="*/ 0 w 3006811"/>
              <a:gd name="connsiteY2" fmla="*/ 376701 h 376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6811" h="376701">
                <a:moveTo>
                  <a:pt x="3006811" y="38950"/>
                </a:moveTo>
                <a:cubicBezTo>
                  <a:pt x="2194697" y="6685"/>
                  <a:pt x="1382584" y="-25580"/>
                  <a:pt x="881449" y="30712"/>
                </a:cubicBezTo>
                <a:cubicBezTo>
                  <a:pt x="380314" y="87004"/>
                  <a:pt x="190157" y="231852"/>
                  <a:pt x="0" y="376701"/>
                </a:cubicBez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Straight Connector 22"/>
          <p:cNvCxnSpPr>
            <a:stCxn id="17" idx="2"/>
            <a:endCxn id="9" idx="2"/>
          </p:cNvCxnSpPr>
          <p:nvPr/>
        </p:nvCxnSpPr>
        <p:spPr>
          <a:xfrm flipH="1">
            <a:off x="5568778" y="3023286"/>
            <a:ext cx="774357" cy="82378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2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8057" y="1223493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g(z) = </a:t>
            </a:r>
            <a:endParaRPr lang="hu-HU" b="1" dirty="0"/>
          </a:p>
        </p:txBody>
      </p:sp>
      <p:cxnSp>
        <p:nvCxnSpPr>
          <p:cNvPr id="6" name="Straight Connector 5"/>
          <p:cNvCxnSpPr>
            <a:stCxn id="4" idx="3"/>
          </p:cNvCxnSpPr>
          <p:nvPr/>
        </p:nvCxnSpPr>
        <p:spPr>
          <a:xfrm>
            <a:off x="4813236" y="1408159"/>
            <a:ext cx="157649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24670" y="9834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71188" y="1601342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   +   e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77980" y="141667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- z</a:t>
            </a:r>
            <a:endParaRPr lang="hu-H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17623" y="1232010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</a:t>
            </a:r>
            <a:r>
              <a:rPr lang="hu-HU" dirty="0" smtClean="0"/>
              <a:t>igmoid function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4973913" y="3844173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g</a:t>
            </a:r>
            <a:r>
              <a:rPr lang="hu-HU" b="1" dirty="0" smtClean="0"/>
              <a:t>( z=-inf ) = 0</a:t>
            </a:r>
            <a:endParaRPr lang="hu-H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973913" y="4601880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g( z=0 ) = 0.5</a:t>
            </a:r>
            <a:endParaRPr lang="hu-H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981927" y="535958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g( z=inf ) = 1</a:t>
            </a:r>
            <a:endParaRPr lang="hu-HU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80511" y="5874388"/>
            <a:ext cx="6992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sigmoid function is always in the interval </a:t>
            </a:r>
            <a:r>
              <a:rPr lang="hu-HU" b="1" dirty="0" smtClean="0"/>
              <a:t>[0:1] </a:t>
            </a:r>
            <a:r>
              <a:rPr lang="hu-HU" dirty="0" smtClean="0"/>
              <a:t>so it is good</a:t>
            </a:r>
          </a:p>
          <a:p>
            <a:r>
              <a:rPr lang="hu-HU" dirty="0"/>
              <a:t>f</a:t>
            </a:r>
            <a:r>
              <a:rPr lang="hu-HU" dirty="0" smtClean="0"/>
              <a:t>or predicting probablilities 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28057" y="2672332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g(z) = </a:t>
            </a:r>
            <a:endParaRPr lang="hu-HU" b="1" dirty="0"/>
          </a:p>
        </p:txBody>
      </p:sp>
      <p:cxnSp>
        <p:nvCxnSpPr>
          <p:cNvPr id="18" name="Straight Connector 17"/>
          <p:cNvCxnSpPr>
            <a:stCxn id="17" idx="3"/>
          </p:cNvCxnSpPr>
          <p:nvPr/>
        </p:nvCxnSpPr>
        <p:spPr>
          <a:xfrm>
            <a:off x="4813236" y="2856998"/>
            <a:ext cx="284969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76821" y="2395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</a:t>
            </a:r>
            <a:endParaRPr lang="hu-H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971188" y="3050181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   +   e</a:t>
            </a:r>
            <a:endParaRPr lang="hu-H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777980" y="2865515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-( ß  + ß * x ) 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309804" y="2627222"/>
            <a:ext cx="2462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</a:t>
            </a:r>
            <a:r>
              <a:rPr lang="hu-HU" dirty="0" smtClean="0"/>
              <a:t>inear model when</a:t>
            </a:r>
          </a:p>
          <a:p>
            <a:r>
              <a:rPr lang="hu-HU" dirty="0"/>
              <a:t>	</a:t>
            </a:r>
            <a:r>
              <a:rPr lang="hu-HU" dirty="0" smtClean="0"/>
              <a:t>z = ß + ß  * x </a:t>
            </a:r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3135582" y="268084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h</a:t>
            </a:r>
            <a:r>
              <a:rPr lang="hu-HU" b="1" dirty="0" smtClean="0"/>
              <a:t> (x) = </a:t>
            </a:r>
            <a:endParaRPr lang="hu-H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245554" y="290306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ß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176165" y="304194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0</a:t>
            </a:r>
            <a:endParaRPr lang="hu-HU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635663" y="304665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701253" y="3076870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0</a:t>
            </a:r>
            <a:endParaRPr lang="hu-HU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0144275" y="3065110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</p:spTree>
    <p:extLst>
      <p:ext uri="{BB962C8B-B14F-4D97-AF65-F5344CB8AC3E}">
        <p14:creationId xmlns:p14="http://schemas.microsoft.com/office/powerpoint/2010/main" val="107059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Logistic regression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6966" y="1383725"/>
            <a:ext cx="8946541" cy="4831723"/>
          </a:xfrm>
        </p:spPr>
        <p:txBody>
          <a:bodyPr>
            <a:normAutofit/>
          </a:bodyPr>
          <a:lstStyle/>
          <a:p>
            <a:r>
              <a:rPr lang="hu-HU" dirty="0" smtClean="0"/>
              <a:t>It is a linear classifier !!!</a:t>
            </a:r>
          </a:p>
          <a:p>
            <a:r>
              <a:rPr lang="hu-HU" dirty="0" smtClean="0"/>
              <a:t>We have to fit the </a:t>
            </a:r>
            <a:r>
              <a:rPr lang="hu-HU" b="1" dirty="0" smtClean="0"/>
              <a:t>ß</a:t>
            </a:r>
            <a:r>
              <a:rPr lang="hu-HU" dirty="0" smtClean="0"/>
              <a:t> parameters first, after that the </a:t>
            </a:r>
            <a:r>
              <a:rPr lang="hu-HU" b="1" dirty="0" smtClean="0"/>
              <a:t>g(z)</a:t>
            </a:r>
            <a:r>
              <a:rPr lang="hu-HU" dirty="0" smtClean="0"/>
              <a:t> is going to give us the predictions</a:t>
            </a:r>
          </a:p>
          <a:p>
            <a:r>
              <a:rPr lang="hu-HU" b="1" dirty="0"/>
              <a:t>h</a:t>
            </a:r>
            <a:r>
              <a:rPr lang="hu-HU" b="1" dirty="0" smtClean="0"/>
              <a:t>(x)</a:t>
            </a:r>
            <a:r>
              <a:rPr lang="hu-HU" dirty="0" smtClean="0"/>
              <a:t> is the hypothesis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it is going to tell us the probability of </a:t>
            </a:r>
            <a:r>
              <a:rPr lang="hu-HU" b="1" dirty="0" smtClean="0"/>
              <a:t>y</a:t>
            </a:r>
            <a:r>
              <a:rPr lang="hu-HU" dirty="0" smtClean="0"/>
              <a:t> when we have the given </a:t>
            </a:r>
            <a:r>
              <a:rPr lang="hu-HU" b="1" dirty="0" smtClean="0"/>
              <a:t>x</a:t>
            </a:r>
            <a:r>
              <a:rPr lang="hu-HU" dirty="0" smtClean="0"/>
              <a:t> input</a:t>
            </a:r>
          </a:p>
          <a:p>
            <a:r>
              <a:rPr lang="hu-HU" dirty="0" smtClean="0"/>
              <a:t>For examp in the credit scoring example: </a:t>
            </a:r>
            <a:r>
              <a:rPr lang="hu-HU" b="1" dirty="0" smtClean="0"/>
              <a:t>h(x) &gt; 0.5  </a:t>
            </a:r>
            <a:r>
              <a:rPr lang="hu-HU" dirty="0" smtClean="0">
                <a:sym typeface="Wingdings" panose="05000000000000000000" pitchFamily="2" charset="2"/>
              </a:rPr>
              <a:t>  </a:t>
            </a:r>
            <a:r>
              <a:rPr lang="hu-HU" b="1" dirty="0" smtClean="0">
                <a:sym typeface="Wingdings" panose="05000000000000000000" pitchFamily="2" charset="2"/>
              </a:rPr>
              <a:t>y=1</a:t>
            </a:r>
            <a:r>
              <a:rPr lang="hu-HU" dirty="0" smtClean="0">
                <a:sym typeface="Wingdings" panose="05000000000000000000" pitchFamily="2" charset="2"/>
              </a:rPr>
              <a:t> which means no default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If </a:t>
            </a:r>
            <a:r>
              <a:rPr lang="hu-HU" b="1" dirty="0" smtClean="0">
                <a:sym typeface="Wingdings" panose="05000000000000000000" pitchFamily="2" charset="2"/>
              </a:rPr>
              <a:t>h(x) &lt; 0.5      y=0 </a:t>
            </a:r>
            <a:r>
              <a:rPr lang="hu-HU" dirty="0" smtClean="0">
                <a:sym typeface="Wingdings" panose="05000000000000000000" pitchFamily="2" charset="2"/>
              </a:rPr>
              <a:t>// the given person has defaulted</a:t>
            </a:r>
          </a:p>
          <a:p>
            <a:pPr marL="0" indent="0">
              <a:buNone/>
            </a:pPr>
            <a:r>
              <a:rPr lang="hu-HU" b="1" dirty="0" smtClean="0">
                <a:sym typeface="Wingdings" panose="05000000000000000000" pitchFamily="2" charset="2"/>
              </a:rPr>
              <a:t>IT IS THE SAME AS:</a:t>
            </a:r>
            <a:endParaRPr lang="hu-HU" b="1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z &lt; 0   default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z &gt; 0   no default</a:t>
            </a:r>
          </a:p>
          <a:p>
            <a:r>
              <a:rPr lang="hu-HU" dirty="0">
                <a:sym typeface="Wingdings" panose="05000000000000000000" pitchFamily="2" charset="2"/>
              </a:rPr>
              <a:t>z</a:t>
            </a:r>
            <a:r>
              <a:rPr lang="hu-HU" dirty="0" smtClean="0">
                <a:sym typeface="Wingdings" panose="05000000000000000000" pitchFamily="2" charset="2"/>
              </a:rPr>
              <a:t> = 0   „decision boundary”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972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965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4214872" y="2269582"/>
            <a:ext cx="0" cy="261441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764111" y="4497627"/>
            <a:ext cx="336138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57617" y="181560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10" name="Oval 9"/>
          <p:cNvSpPr/>
          <p:nvPr/>
        </p:nvSpPr>
        <p:spPr>
          <a:xfrm>
            <a:off x="4796851" y="3831148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758216" y="3361068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118823" y="3573570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5389279" y="3979255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5028671" y="2739662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4990036" y="2269582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5350643" y="2482084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621099" y="2887769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6252162" y="3361068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6213527" y="2890988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6574134" y="3103490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6844590" y="3509175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4205254" y="200027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157393" y="42843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05030" y="4469038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</p:spTree>
    <p:extLst>
      <p:ext uri="{BB962C8B-B14F-4D97-AF65-F5344CB8AC3E}">
        <p14:creationId xmlns:p14="http://schemas.microsoft.com/office/powerpoint/2010/main" val="50079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4214872" y="2269582"/>
            <a:ext cx="0" cy="261441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764111" y="4497627"/>
            <a:ext cx="336138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57617" y="181560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10" name="Oval 9"/>
          <p:cNvSpPr/>
          <p:nvPr/>
        </p:nvSpPr>
        <p:spPr>
          <a:xfrm>
            <a:off x="4796851" y="3831148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758216" y="3361068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118823" y="3573570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5389279" y="3979255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5028671" y="2739662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4990036" y="2269582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5350643" y="2482084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621099" y="2887769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6252162" y="3361068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6213527" y="2890988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6574134" y="3103490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6844590" y="3509175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4205254" y="200027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157393" y="42843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05030" y="4469038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507077" y="2855481"/>
            <a:ext cx="2067057" cy="1196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71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4214872" y="2269582"/>
            <a:ext cx="0" cy="261441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764111" y="4497627"/>
            <a:ext cx="336138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57617" y="181560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10" name="Oval 9"/>
          <p:cNvSpPr/>
          <p:nvPr/>
        </p:nvSpPr>
        <p:spPr>
          <a:xfrm>
            <a:off x="4796851" y="3831148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4758216" y="3361068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118823" y="3573570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5389279" y="3979255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5028671" y="2739662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4990036" y="2269582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5350643" y="2482084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5621099" y="2887769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6252162" y="3361068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6213527" y="2890988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6574134" y="3103490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6844590" y="3509175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4205254" y="200027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157393" y="42843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05030" y="4469038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507077" y="2855481"/>
            <a:ext cx="2067057" cy="1196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27128" y="212071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y = 1</a:t>
            </a:r>
            <a:endParaRPr lang="hu-H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265685" y="407970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y = 0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1327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142158" y="2269582"/>
            <a:ext cx="0" cy="261441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91397" y="4497627"/>
            <a:ext cx="336138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84903" y="181560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10" name="Oval 9"/>
          <p:cNvSpPr/>
          <p:nvPr/>
        </p:nvSpPr>
        <p:spPr>
          <a:xfrm>
            <a:off x="1724137" y="3831148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1685502" y="3361068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2046109" y="3573570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2316565" y="3979255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1955957" y="2739662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1917322" y="2269582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2277929" y="2482084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/>
          <p:cNvSpPr/>
          <p:nvPr/>
        </p:nvSpPr>
        <p:spPr>
          <a:xfrm>
            <a:off x="2548385" y="2887769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/>
          <p:cNvSpPr/>
          <p:nvPr/>
        </p:nvSpPr>
        <p:spPr>
          <a:xfrm>
            <a:off x="3179448" y="3361068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/>
          <p:cNvSpPr/>
          <p:nvPr/>
        </p:nvSpPr>
        <p:spPr>
          <a:xfrm>
            <a:off x="3140813" y="2890988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/>
          <p:cNvSpPr/>
          <p:nvPr/>
        </p:nvSpPr>
        <p:spPr>
          <a:xfrm>
            <a:off x="3501420" y="3103490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3771876" y="3509175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1132540" y="200027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084679" y="42843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232316" y="4469038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434363" y="2855481"/>
            <a:ext cx="2067057" cy="1196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54414" y="212071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y = 1</a:t>
            </a:r>
            <a:endParaRPr lang="hu-H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192971" y="407970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y = 0</a:t>
            </a:r>
            <a:endParaRPr lang="hu-H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465448" y="1520547"/>
            <a:ext cx="3143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h</a:t>
            </a:r>
            <a:r>
              <a:rPr lang="hu-HU" b="1" dirty="0" smtClean="0"/>
              <a:t> (x) = g( ß + ß * x + ß * x  )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5560453" y="178487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ß</a:t>
            </a:r>
            <a:endParaRPr lang="hu-HU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9058526" y="1520547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 this is our model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5465448" y="2978454"/>
            <a:ext cx="4568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can calculate the </a:t>
            </a:r>
            <a:r>
              <a:rPr lang="hu-HU" b="1" dirty="0" smtClean="0"/>
              <a:t>ß </a:t>
            </a:r>
            <a:r>
              <a:rPr lang="hu-HU" dirty="0" smtClean="0"/>
              <a:t>values with the</a:t>
            </a:r>
          </a:p>
          <a:p>
            <a:r>
              <a:rPr lang="hu-HU" dirty="0"/>
              <a:t>h</a:t>
            </a:r>
            <a:r>
              <a:rPr lang="hu-HU" dirty="0" smtClean="0"/>
              <a:t>elp of gradient descent !!!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91020" y="4039005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ß  = -3   ß  = 1   ß  = 1</a:t>
            </a:r>
            <a:endParaRPr lang="hu-HU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950997" y="5097133"/>
            <a:ext cx="494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-3 + x + x  = 0  </a:t>
            </a:r>
            <a:r>
              <a:rPr lang="hu-HU" dirty="0" smtClean="0"/>
              <a:t>this is the decision boundary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6306307" y="5556308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X  = 3 – x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2946" y="169254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0</a:t>
            </a:r>
            <a:endParaRPr lang="hu-HU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080475" y="1703689"/>
            <a:ext cx="195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42934" y="1698558"/>
            <a:ext cx="195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837003" y="1712737"/>
            <a:ext cx="195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8203401" y="17043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751250" y="42041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0</a:t>
            </a:r>
            <a:endParaRPr lang="hu-HU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622247" y="4204152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395088" y="419352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574544" y="527504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974083" y="529563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96786" y="574218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80022" y="5738050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lang="hu-HU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66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976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047740" y="1455312"/>
            <a:ext cx="0" cy="38636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42434" y="4752304"/>
            <a:ext cx="821672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87944" y="4429138"/>
            <a:ext cx="2215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  <a:r>
              <a:rPr lang="hu-HU" dirty="0" smtClean="0"/>
              <a:t>alance on credit</a:t>
            </a:r>
          </a:p>
          <a:p>
            <a:r>
              <a:rPr lang="hu-HU" dirty="0" smtClean="0"/>
              <a:t>card</a:t>
            </a:r>
            <a:endParaRPr lang="hu-HU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949262" y="4623515"/>
            <a:ext cx="0" cy="30909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531994" y="4610635"/>
            <a:ext cx="0" cy="30909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53047" y="494964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100$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7183180" y="49496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1000$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634592" y="918557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aying back the debt</a:t>
            </a:r>
            <a:endParaRPr lang="hu-HU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947557" y="4610641"/>
            <a:ext cx="22897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934678" y="2266682"/>
            <a:ext cx="22897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17798" y="4387335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 / </a:t>
            </a:r>
            <a:r>
              <a:rPr lang="hu-HU" b="1" dirty="0" smtClean="0"/>
              <a:t>NO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59484" y="209677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 / </a:t>
            </a:r>
            <a:r>
              <a:rPr lang="hu-HU" b="1" dirty="0" smtClean="0"/>
              <a:t>YES</a:t>
            </a:r>
            <a:endParaRPr lang="hu-HU" b="1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595093" y="4623515"/>
            <a:ext cx="206061" cy="2709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62896" y="4623515"/>
            <a:ext cx="270456" cy="2693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079123" y="4610630"/>
            <a:ext cx="206061" cy="2709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046926" y="4610630"/>
            <a:ext cx="270456" cy="2693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435698" y="4607942"/>
            <a:ext cx="206061" cy="2709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403501" y="4607942"/>
            <a:ext cx="270456" cy="2693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197957" y="2035937"/>
            <a:ext cx="206061" cy="2709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165760" y="2035937"/>
            <a:ext cx="270456" cy="2693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293735" y="2035938"/>
            <a:ext cx="206061" cy="2709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261538" y="2035938"/>
            <a:ext cx="270456" cy="2693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8849933" y="2035938"/>
            <a:ext cx="206061" cy="2709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817736" y="2035938"/>
            <a:ext cx="270456" cy="2693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6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585576" y="2615571"/>
            <a:ext cx="0" cy="261441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134815" y="4843616"/>
            <a:ext cx="336138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371098" y="3913118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5332463" y="3443038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693070" y="3655540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63526" y="4061225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899132" y="3085651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5860497" y="2615571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6221104" y="2828073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6491560" y="3233758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6774984" y="4055978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6605149" y="3713792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7096956" y="3798400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7122625" y="3154457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7058055" y="2751160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6813445" y="2197783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/>
          <p:cNvSpPr/>
          <p:nvPr/>
        </p:nvSpPr>
        <p:spPr>
          <a:xfrm>
            <a:off x="5512765" y="2107451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/>
          <p:cNvSpPr/>
          <p:nvPr/>
        </p:nvSpPr>
        <p:spPr>
          <a:xfrm>
            <a:off x="5255187" y="2841546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/>
          <p:cNvSpPr/>
          <p:nvPr/>
        </p:nvSpPr>
        <p:spPr>
          <a:xfrm>
            <a:off x="5834737" y="1849873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6347657" y="2023145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/>
          <p:cNvSpPr/>
          <p:nvPr/>
        </p:nvSpPr>
        <p:spPr>
          <a:xfrm>
            <a:off x="6476446" y="2563638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extBox 32"/>
          <p:cNvSpPr txBox="1"/>
          <p:nvPr/>
        </p:nvSpPr>
        <p:spPr>
          <a:xfrm>
            <a:off x="4428321" y="220238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575958" y="238704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528097" y="467114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675734" y="485581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</p:spTree>
    <p:extLst>
      <p:ext uri="{BB962C8B-B14F-4D97-AF65-F5344CB8AC3E}">
        <p14:creationId xmlns:p14="http://schemas.microsoft.com/office/powerpoint/2010/main" val="38575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585576" y="2615571"/>
            <a:ext cx="0" cy="261441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134815" y="4843616"/>
            <a:ext cx="336138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371098" y="3913118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5332463" y="3443038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693070" y="3655540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63526" y="4061225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899132" y="3085651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5860497" y="2615571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6221104" y="2828073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6491560" y="3233758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6774984" y="4055978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6605149" y="3713792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7096956" y="3798400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7122625" y="3154457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7058055" y="2751160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6813445" y="2197783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/>
          <p:cNvSpPr/>
          <p:nvPr/>
        </p:nvSpPr>
        <p:spPr>
          <a:xfrm>
            <a:off x="5512765" y="2107451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/>
          <p:cNvSpPr/>
          <p:nvPr/>
        </p:nvSpPr>
        <p:spPr>
          <a:xfrm>
            <a:off x="5255187" y="2841546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/>
          <p:cNvSpPr/>
          <p:nvPr/>
        </p:nvSpPr>
        <p:spPr>
          <a:xfrm>
            <a:off x="5834737" y="1849873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6347657" y="2023145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/>
          <p:cNvSpPr/>
          <p:nvPr/>
        </p:nvSpPr>
        <p:spPr>
          <a:xfrm>
            <a:off x="6476446" y="2563638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extBox 32"/>
          <p:cNvSpPr txBox="1"/>
          <p:nvPr/>
        </p:nvSpPr>
        <p:spPr>
          <a:xfrm>
            <a:off x="4428321" y="220238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575958" y="238704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528097" y="467114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675734" y="485581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622061" y="866914"/>
            <a:ext cx="34018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h</a:t>
            </a:r>
            <a:r>
              <a:rPr lang="hu-HU" b="1" dirty="0" smtClean="0"/>
              <a:t>  (x) = g( ß + ß * x  + ß * x   )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3766494" y="104886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ß</a:t>
            </a:r>
            <a:endParaRPr lang="hu-HU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215139" y="866914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 this is our model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883289" y="105846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0</a:t>
            </a:r>
            <a:endParaRPr lang="hu-HU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16" y="104681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66268" y="10529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115515" y="104008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504865" y="103470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671896" y="83958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520673" y="8438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</p:spTree>
    <p:extLst>
      <p:ext uri="{BB962C8B-B14F-4D97-AF65-F5344CB8AC3E}">
        <p14:creationId xmlns:p14="http://schemas.microsoft.com/office/powerpoint/2010/main" val="120921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585576" y="2615571"/>
            <a:ext cx="0" cy="261441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134815" y="4843616"/>
            <a:ext cx="336138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371098" y="3913118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5332463" y="3443038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693070" y="3655540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63526" y="4061225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899132" y="3085651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5860497" y="2615571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6221104" y="2828073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6491560" y="3233758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6774984" y="4055978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6605149" y="3713792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7096956" y="3798400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7122625" y="3154457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7058055" y="2751160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6813445" y="2197783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/>
          <p:cNvSpPr/>
          <p:nvPr/>
        </p:nvSpPr>
        <p:spPr>
          <a:xfrm>
            <a:off x="5512765" y="2107451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/>
          <p:cNvSpPr/>
          <p:nvPr/>
        </p:nvSpPr>
        <p:spPr>
          <a:xfrm>
            <a:off x="5255187" y="2841546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/>
          <p:cNvSpPr/>
          <p:nvPr/>
        </p:nvSpPr>
        <p:spPr>
          <a:xfrm>
            <a:off x="5834737" y="1849873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6347657" y="2023145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/>
          <p:cNvSpPr/>
          <p:nvPr/>
        </p:nvSpPr>
        <p:spPr>
          <a:xfrm>
            <a:off x="6476446" y="2563638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extBox 32"/>
          <p:cNvSpPr txBox="1"/>
          <p:nvPr/>
        </p:nvSpPr>
        <p:spPr>
          <a:xfrm>
            <a:off x="4428321" y="220238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575958" y="238704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528097" y="467114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675734" y="485581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622061" y="866914"/>
            <a:ext cx="34018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h</a:t>
            </a:r>
            <a:r>
              <a:rPr lang="hu-HU" b="1" dirty="0" smtClean="0"/>
              <a:t>  (x) = g( ß + ß * x  + ß * x   )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3766494" y="104886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ß</a:t>
            </a:r>
            <a:endParaRPr lang="hu-HU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215139" y="866914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 this is our model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883289" y="105846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0</a:t>
            </a:r>
            <a:endParaRPr lang="hu-HU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16" y="104681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66268" y="10529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115515" y="104008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504865" y="103470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671896" y="83958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520673" y="8438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40" name="Oval 39"/>
          <p:cNvSpPr/>
          <p:nvPr/>
        </p:nvSpPr>
        <p:spPr>
          <a:xfrm>
            <a:off x="5632879" y="2265537"/>
            <a:ext cx="1429555" cy="15310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7092395" y="2207119"/>
            <a:ext cx="1205615" cy="415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439853" y="1849873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  <a:r>
              <a:rPr lang="hu-HU" dirty="0" smtClean="0"/>
              <a:t>his is the decision</a:t>
            </a:r>
          </a:p>
          <a:p>
            <a:r>
              <a:rPr lang="hu-HU" dirty="0" smtClean="0"/>
              <a:t>boundary now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799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585576" y="2615571"/>
            <a:ext cx="0" cy="261441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134815" y="4843616"/>
            <a:ext cx="336138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371098" y="3913118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5332463" y="3443038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5693070" y="3655540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63526" y="4061225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899132" y="3085651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5860497" y="2615571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6221104" y="2828073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6491560" y="3233758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6774984" y="4055978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6605149" y="3713792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7096956" y="3798400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7122625" y="3154457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/>
          <p:cNvSpPr/>
          <p:nvPr/>
        </p:nvSpPr>
        <p:spPr>
          <a:xfrm>
            <a:off x="7058055" y="2751160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/>
          <p:cNvSpPr/>
          <p:nvPr/>
        </p:nvSpPr>
        <p:spPr>
          <a:xfrm>
            <a:off x="6813445" y="2197783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/>
          <p:cNvSpPr/>
          <p:nvPr/>
        </p:nvSpPr>
        <p:spPr>
          <a:xfrm>
            <a:off x="5512765" y="2107451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/>
          <p:cNvSpPr/>
          <p:nvPr/>
        </p:nvSpPr>
        <p:spPr>
          <a:xfrm>
            <a:off x="5255187" y="2841546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/>
          <p:cNvSpPr/>
          <p:nvPr/>
        </p:nvSpPr>
        <p:spPr>
          <a:xfrm>
            <a:off x="5834737" y="1849873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6347657" y="2023145"/>
            <a:ext cx="257578" cy="257578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/>
          <p:cNvSpPr/>
          <p:nvPr/>
        </p:nvSpPr>
        <p:spPr>
          <a:xfrm>
            <a:off x="6476446" y="2563638"/>
            <a:ext cx="257578" cy="257578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extBox 32"/>
          <p:cNvSpPr txBox="1"/>
          <p:nvPr/>
        </p:nvSpPr>
        <p:spPr>
          <a:xfrm>
            <a:off x="4428321" y="220238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575958" y="238704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528097" y="467114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endParaRPr lang="hu-HU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675734" y="485581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1</a:t>
            </a:r>
            <a:endParaRPr lang="hu-HU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622061" y="866914"/>
            <a:ext cx="34018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h</a:t>
            </a:r>
            <a:r>
              <a:rPr lang="hu-HU" b="1" dirty="0" smtClean="0"/>
              <a:t>  (x) = g( ß + ß * x  + ß * x   )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3766494" y="104886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ß</a:t>
            </a:r>
            <a:endParaRPr lang="hu-HU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215139" y="866914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 this is our model</a:t>
            </a:r>
            <a:endParaRPr lang="hu-HU" dirty="0"/>
          </a:p>
        </p:txBody>
      </p:sp>
      <p:sp>
        <p:nvSpPr>
          <p:cNvPr id="43" name="TextBox 42"/>
          <p:cNvSpPr txBox="1"/>
          <p:nvPr/>
        </p:nvSpPr>
        <p:spPr>
          <a:xfrm>
            <a:off x="4883289" y="105846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0</a:t>
            </a:r>
            <a:endParaRPr lang="hu-HU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16" y="104681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66268" y="10529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115515" y="104008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504865" y="103470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671896" y="83958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520673" y="8438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2</a:t>
            </a:r>
            <a:endParaRPr lang="hu-HU" sz="1200" b="1" dirty="0"/>
          </a:p>
        </p:txBody>
      </p:sp>
      <p:sp>
        <p:nvSpPr>
          <p:cNvPr id="40" name="Oval 39"/>
          <p:cNvSpPr/>
          <p:nvPr/>
        </p:nvSpPr>
        <p:spPr>
          <a:xfrm>
            <a:off x="5632879" y="2265537"/>
            <a:ext cx="1429555" cy="15310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7092395" y="2207119"/>
            <a:ext cx="1205615" cy="415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439853" y="1849873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</a:t>
            </a:r>
            <a:r>
              <a:rPr lang="hu-HU" dirty="0" smtClean="0"/>
              <a:t>his is the decision</a:t>
            </a:r>
          </a:p>
          <a:p>
            <a:r>
              <a:rPr lang="hu-HU" dirty="0" smtClean="0"/>
              <a:t>boundary now</a:t>
            </a:r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6874882" y="179870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y = 1</a:t>
            </a:r>
            <a:endParaRPr lang="hu-HU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862672" y="32878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y = 0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7042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Consfusion matrix</a:t>
            </a:r>
            <a:endParaRPr lang="hu-HU" b="1" u="sng" dirty="0"/>
          </a:p>
        </p:txBody>
      </p:sp>
      <p:sp>
        <p:nvSpPr>
          <p:cNvPr id="4" name="Rectangle 3"/>
          <p:cNvSpPr/>
          <p:nvPr/>
        </p:nvSpPr>
        <p:spPr>
          <a:xfrm>
            <a:off x="4613188" y="2594919"/>
            <a:ext cx="1120346" cy="112034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33534" y="2594919"/>
            <a:ext cx="1120346" cy="11203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12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13188" y="3715265"/>
            <a:ext cx="1120346" cy="11203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34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33534" y="3715265"/>
            <a:ext cx="1120346" cy="112034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89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16908" y="20394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6137254" y="20394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4090151" y="29704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4090151" y="40907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5061638" y="1577000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PREDICTED</a:t>
            </a:r>
            <a:endParaRPr lang="hu-H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322557" y="346758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ACTUAL</a:t>
            </a:r>
            <a:endParaRPr lang="hu-H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561968" y="5313405"/>
            <a:ext cx="6452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Describes the performance of a classification model</a:t>
            </a:r>
          </a:p>
          <a:p>
            <a:r>
              <a:rPr lang="hu-HU" dirty="0"/>
              <a:t>	</a:t>
            </a:r>
            <a:r>
              <a:rPr lang="hu-HU" dirty="0" smtClean="0">
                <a:sym typeface="Wingdings" panose="05000000000000000000" pitchFamily="2" charset="2"/>
              </a:rPr>
              <a:t> diagonal elements: the correct classifications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 off-diagonals: incorrect predictions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0367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047740" y="1455312"/>
            <a:ext cx="0" cy="38636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42434" y="4752304"/>
            <a:ext cx="821672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87944" y="4429138"/>
            <a:ext cx="2215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  <a:r>
              <a:rPr lang="hu-HU" dirty="0" smtClean="0"/>
              <a:t>alance on credit</a:t>
            </a:r>
          </a:p>
          <a:p>
            <a:r>
              <a:rPr lang="hu-HU" dirty="0" smtClean="0"/>
              <a:t>card</a:t>
            </a:r>
            <a:endParaRPr lang="hu-HU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949262" y="4623515"/>
            <a:ext cx="0" cy="30909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531994" y="4610635"/>
            <a:ext cx="0" cy="30909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53047" y="494964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100$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7183180" y="49496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1000$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634592" y="918557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aying back the debt</a:t>
            </a:r>
            <a:endParaRPr lang="hu-HU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947557" y="4610641"/>
            <a:ext cx="22897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934678" y="2266682"/>
            <a:ext cx="22897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17798" y="4387335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 / </a:t>
            </a:r>
            <a:r>
              <a:rPr lang="hu-HU" b="1" dirty="0" smtClean="0"/>
              <a:t>NO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59484" y="209677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 / </a:t>
            </a:r>
            <a:r>
              <a:rPr lang="hu-HU" b="1" dirty="0" smtClean="0"/>
              <a:t>YES</a:t>
            </a:r>
            <a:endParaRPr lang="hu-HU" b="1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595093" y="4623515"/>
            <a:ext cx="206061" cy="2709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62896" y="4623515"/>
            <a:ext cx="270456" cy="2693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079123" y="4610630"/>
            <a:ext cx="206061" cy="2709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046926" y="4610630"/>
            <a:ext cx="270456" cy="2693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435698" y="4607942"/>
            <a:ext cx="206061" cy="2709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403501" y="4607942"/>
            <a:ext cx="270456" cy="2693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197957" y="2035937"/>
            <a:ext cx="206061" cy="2709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165760" y="2035937"/>
            <a:ext cx="270456" cy="2693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293735" y="2035938"/>
            <a:ext cx="206061" cy="2709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261538" y="2035938"/>
            <a:ext cx="270456" cy="2693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8849933" y="2035938"/>
            <a:ext cx="206061" cy="2709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817736" y="2035938"/>
            <a:ext cx="270456" cy="2693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176529" y="2266682"/>
            <a:ext cx="8603088" cy="21206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89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047740" y="1455312"/>
            <a:ext cx="0" cy="38636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42434" y="4752304"/>
            <a:ext cx="821672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87944" y="4429138"/>
            <a:ext cx="2215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  <a:r>
              <a:rPr lang="hu-HU" dirty="0" smtClean="0"/>
              <a:t>alance on credit</a:t>
            </a:r>
          </a:p>
          <a:p>
            <a:r>
              <a:rPr lang="hu-HU" dirty="0" smtClean="0"/>
              <a:t>card</a:t>
            </a:r>
            <a:endParaRPr lang="hu-HU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949262" y="4623515"/>
            <a:ext cx="0" cy="30909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531994" y="4610635"/>
            <a:ext cx="0" cy="30909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53047" y="494964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100$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7183180" y="49496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1000$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634592" y="918557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aying back the debt</a:t>
            </a:r>
            <a:endParaRPr lang="hu-HU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947557" y="4610641"/>
            <a:ext cx="22897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934678" y="2266682"/>
            <a:ext cx="22897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17798" y="4387335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 / </a:t>
            </a:r>
            <a:r>
              <a:rPr lang="hu-HU" b="1" dirty="0" smtClean="0"/>
              <a:t>NO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59484" y="209677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 / </a:t>
            </a:r>
            <a:r>
              <a:rPr lang="hu-HU" b="1" dirty="0" smtClean="0"/>
              <a:t>YES</a:t>
            </a:r>
            <a:endParaRPr lang="hu-HU" b="1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595093" y="4623515"/>
            <a:ext cx="206061" cy="2709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62896" y="4623515"/>
            <a:ext cx="270456" cy="2693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079123" y="4610630"/>
            <a:ext cx="206061" cy="2709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046926" y="4610630"/>
            <a:ext cx="270456" cy="2693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435698" y="4607942"/>
            <a:ext cx="206061" cy="2709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403501" y="4607942"/>
            <a:ext cx="270456" cy="2693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197957" y="2035937"/>
            <a:ext cx="206061" cy="2709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165760" y="2035937"/>
            <a:ext cx="270456" cy="2693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293735" y="2035938"/>
            <a:ext cx="206061" cy="2709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261538" y="2035938"/>
            <a:ext cx="270456" cy="2693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8849933" y="2035938"/>
            <a:ext cx="206061" cy="2709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817736" y="2035938"/>
            <a:ext cx="270456" cy="2693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283048" y="2489099"/>
            <a:ext cx="9720567" cy="172992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1121444" y="2035937"/>
            <a:ext cx="206061" cy="27099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1089247" y="2035937"/>
            <a:ext cx="270456" cy="26938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01643" y="5707892"/>
            <a:ext cx="8594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Sensitive to outliers: now the linear regression model is going to give us very </a:t>
            </a:r>
          </a:p>
          <a:p>
            <a:r>
              <a:rPr lang="hu-HU" dirty="0"/>
              <a:t>b</a:t>
            </a:r>
            <a:r>
              <a:rPr lang="hu-HU" dirty="0" smtClean="0"/>
              <a:t>ad predictions + we want to get some probability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8691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047740" y="1455312"/>
            <a:ext cx="0" cy="386366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42434" y="4752304"/>
            <a:ext cx="821672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87944" y="4429138"/>
            <a:ext cx="2215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  <a:r>
              <a:rPr lang="hu-HU" dirty="0" smtClean="0"/>
              <a:t>alance on credit</a:t>
            </a:r>
          </a:p>
          <a:p>
            <a:r>
              <a:rPr lang="hu-HU" dirty="0" smtClean="0"/>
              <a:t>card</a:t>
            </a:r>
            <a:endParaRPr lang="hu-HU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949262" y="4623515"/>
            <a:ext cx="0" cy="30909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531994" y="4610635"/>
            <a:ext cx="0" cy="30909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53047" y="494964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100$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7183180" y="49496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1000$</a:t>
            </a:r>
            <a:endParaRPr lang="hu-HU" dirty="0"/>
          </a:p>
        </p:txBody>
      </p:sp>
      <p:sp>
        <p:nvSpPr>
          <p:cNvPr id="16" name="TextBox 15"/>
          <p:cNvSpPr txBox="1"/>
          <p:nvPr/>
        </p:nvSpPr>
        <p:spPr>
          <a:xfrm>
            <a:off x="634592" y="918557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</a:t>
            </a:r>
            <a:r>
              <a:rPr lang="hu-HU" dirty="0" smtClean="0"/>
              <a:t>aying back the debt</a:t>
            </a:r>
            <a:endParaRPr lang="hu-HU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947557" y="4610641"/>
            <a:ext cx="22897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934678" y="2266682"/>
            <a:ext cx="22897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17798" y="4387335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 / </a:t>
            </a:r>
            <a:r>
              <a:rPr lang="hu-HU" b="1" dirty="0" smtClean="0"/>
              <a:t>NO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59484" y="209677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 / </a:t>
            </a:r>
            <a:r>
              <a:rPr lang="hu-HU" b="1" dirty="0" smtClean="0"/>
              <a:t>YES</a:t>
            </a:r>
            <a:endParaRPr lang="hu-HU" b="1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595093" y="4623515"/>
            <a:ext cx="206061" cy="2709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62896" y="4623515"/>
            <a:ext cx="270456" cy="2693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079123" y="4610630"/>
            <a:ext cx="206061" cy="2709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046926" y="4610630"/>
            <a:ext cx="270456" cy="2693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435698" y="4607942"/>
            <a:ext cx="206061" cy="2709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403501" y="4607942"/>
            <a:ext cx="270456" cy="2693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197957" y="2035937"/>
            <a:ext cx="206061" cy="2709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165760" y="2035937"/>
            <a:ext cx="270456" cy="2693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293735" y="2035938"/>
            <a:ext cx="206061" cy="2709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261538" y="2035938"/>
            <a:ext cx="270456" cy="2693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8849933" y="2035938"/>
            <a:ext cx="206061" cy="2709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817736" y="2035938"/>
            <a:ext cx="270456" cy="26938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1121444" y="2035937"/>
            <a:ext cx="206061" cy="27099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1089247" y="2035937"/>
            <a:ext cx="270456" cy="26938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01643" y="5707892"/>
            <a:ext cx="8594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Sensitive to outliers: now the linear regression model is going to give us very </a:t>
            </a:r>
          </a:p>
          <a:p>
            <a:r>
              <a:rPr lang="hu-HU" dirty="0"/>
              <a:t>b</a:t>
            </a:r>
            <a:r>
              <a:rPr lang="hu-HU" dirty="0" smtClean="0"/>
              <a:t>ad predictions + we want to get some probability !!!</a:t>
            </a:r>
            <a:endParaRPr lang="hu-HU" dirty="0"/>
          </a:p>
        </p:txBody>
      </p:sp>
      <p:sp>
        <p:nvSpPr>
          <p:cNvPr id="41" name="Freeform 40"/>
          <p:cNvSpPr/>
          <p:nvPr/>
        </p:nvSpPr>
        <p:spPr>
          <a:xfrm>
            <a:off x="2348249" y="3847071"/>
            <a:ext cx="2915731" cy="441594"/>
          </a:xfrm>
          <a:custGeom>
            <a:avLst/>
            <a:gdLst>
              <a:gd name="connsiteX0" fmla="*/ 0 w 2973859"/>
              <a:gd name="connsiteY0" fmla="*/ 436606 h 485045"/>
              <a:gd name="connsiteX1" fmla="*/ 2075935 w 2973859"/>
              <a:gd name="connsiteY1" fmla="*/ 444844 h 485045"/>
              <a:gd name="connsiteX2" fmla="*/ 2973859 w 2973859"/>
              <a:gd name="connsiteY2" fmla="*/ 0 h 48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3859" h="485045">
                <a:moveTo>
                  <a:pt x="0" y="436606"/>
                </a:moveTo>
                <a:cubicBezTo>
                  <a:pt x="790146" y="477109"/>
                  <a:pt x="1580292" y="517612"/>
                  <a:pt x="2075935" y="444844"/>
                </a:cubicBezTo>
                <a:cubicBezTo>
                  <a:pt x="2571578" y="372076"/>
                  <a:pt x="2809102" y="96108"/>
                  <a:pt x="2973859" y="0"/>
                </a:cubicBez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Freeform 41"/>
          <p:cNvSpPr/>
          <p:nvPr/>
        </p:nvSpPr>
        <p:spPr>
          <a:xfrm>
            <a:off x="6038337" y="2646585"/>
            <a:ext cx="3006811" cy="376701"/>
          </a:xfrm>
          <a:custGeom>
            <a:avLst/>
            <a:gdLst>
              <a:gd name="connsiteX0" fmla="*/ 3006811 w 3006811"/>
              <a:gd name="connsiteY0" fmla="*/ 38950 h 376701"/>
              <a:gd name="connsiteX1" fmla="*/ 881449 w 3006811"/>
              <a:gd name="connsiteY1" fmla="*/ 30712 h 376701"/>
              <a:gd name="connsiteX2" fmla="*/ 0 w 3006811"/>
              <a:gd name="connsiteY2" fmla="*/ 376701 h 376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6811" h="376701">
                <a:moveTo>
                  <a:pt x="3006811" y="38950"/>
                </a:moveTo>
                <a:cubicBezTo>
                  <a:pt x="2194697" y="6685"/>
                  <a:pt x="1382584" y="-25580"/>
                  <a:pt x="881449" y="30712"/>
                </a:cubicBezTo>
                <a:cubicBezTo>
                  <a:pt x="380314" y="87004"/>
                  <a:pt x="190157" y="231852"/>
                  <a:pt x="0" y="376701"/>
                </a:cubicBez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3" name="Straight Connector 42"/>
          <p:cNvCxnSpPr>
            <a:stCxn id="42" idx="2"/>
            <a:endCxn id="41" idx="2"/>
          </p:cNvCxnSpPr>
          <p:nvPr/>
        </p:nvCxnSpPr>
        <p:spPr>
          <a:xfrm flipH="1">
            <a:off x="5263980" y="3023286"/>
            <a:ext cx="774357" cy="82378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19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2894" y="287198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p(x) = </a:t>
            </a:r>
            <a:endParaRPr lang="hu-HU" b="1" dirty="0"/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>
            <a:off x="3472117" y="3056655"/>
            <a:ext cx="245216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59507" y="2631995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</a:t>
            </a:r>
            <a:endParaRPr lang="hu-H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41601" y="3323422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   +   e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622737" y="1030310"/>
            <a:ext cx="855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</a:t>
            </a:r>
            <a:r>
              <a:rPr lang="hu-HU" b="1" dirty="0" smtClean="0"/>
              <a:t>p(x) = P(default=1 | balance = x ) </a:t>
            </a:r>
            <a:r>
              <a:rPr lang="hu-HU" dirty="0" smtClean="0"/>
              <a:t>is the probability of default when we</a:t>
            </a:r>
          </a:p>
          <a:p>
            <a:r>
              <a:rPr lang="hu-HU" dirty="0"/>
              <a:t>k</a:t>
            </a:r>
            <a:r>
              <a:rPr lang="hu-HU" dirty="0" smtClean="0"/>
              <a:t>now the balance !!!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4227181" y="2419665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</a:t>
            </a:r>
            <a:r>
              <a:rPr lang="hu-HU" b="1" dirty="0" smtClean="0"/>
              <a:t>  + b  * x</a:t>
            </a:r>
            <a:endParaRPr lang="hu-H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764046" y="2859659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„sigmoid function”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7506" y="3876528"/>
            <a:ext cx="72875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has a value between </a:t>
            </a:r>
            <a:r>
              <a:rPr lang="hu-HU" b="1" dirty="0" smtClean="0"/>
              <a:t>0</a:t>
            </a:r>
            <a:r>
              <a:rPr lang="hu-HU" dirty="0" smtClean="0"/>
              <a:t> and </a:t>
            </a:r>
            <a:r>
              <a:rPr lang="hu-HU" b="1" dirty="0"/>
              <a:t>1</a:t>
            </a:r>
          </a:p>
          <a:p>
            <a:endParaRPr lang="hu-HU" dirty="0" smtClean="0"/>
          </a:p>
          <a:p>
            <a:r>
              <a:rPr lang="hu-HU" dirty="0" smtClean="0"/>
              <a:t>Logistic regression fits the </a:t>
            </a:r>
            <a:r>
              <a:rPr lang="hu-HU" b="1" dirty="0" smtClean="0"/>
              <a:t>b  </a:t>
            </a:r>
            <a:r>
              <a:rPr lang="hu-HU" dirty="0" smtClean="0"/>
              <a:t>and </a:t>
            </a:r>
            <a:r>
              <a:rPr lang="hu-HU" b="1" dirty="0" smtClean="0"/>
              <a:t>b</a:t>
            </a:r>
            <a:r>
              <a:rPr lang="hu-HU" dirty="0" smtClean="0"/>
              <a:t>   parameters, these are the</a:t>
            </a:r>
          </a:p>
          <a:p>
            <a:r>
              <a:rPr lang="hu-HU" dirty="0"/>
              <a:t>r</a:t>
            </a:r>
            <a:r>
              <a:rPr lang="hu-HU" dirty="0" smtClean="0"/>
              <a:t>egression parameters</a:t>
            </a:r>
          </a:p>
          <a:p>
            <a:endParaRPr lang="hu-HU" dirty="0"/>
          </a:p>
          <a:p>
            <a:r>
              <a:rPr lang="hu-HU" dirty="0" smtClean="0"/>
              <a:t>This fitted curve is not linear: we can make it linear with the help</a:t>
            </a:r>
          </a:p>
          <a:p>
            <a:r>
              <a:rPr lang="hu-HU" dirty="0" smtClean="0"/>
              <a:t>of the </a:t>
            </a:r>
            <a:r>
              <a:rPr lang="hu-HU" b="1" dirty="0" smtClean="0"/>
              <a:t>logit</a:t>
            </a:r>
            <a:r>
              <a:rPr lang="hu-HU" dirty="0" smtClean="0"/>
              <a:t> transformation 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5856647" y="45844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0</a:t>
            </a:r>
            <a:endParaRPr lang="hu-HU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654972" y="457617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1</a:t>
            </a:r>
            <a:endParaRPr lang="hu-HU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397374" y="25648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0</a:t>
            </a:r>
            <a:endParaRPr lang="hu-HU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862813" y="2593700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29020" y="3103872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</a:t>
            </a:r>
            <a:r>
              <a:rPr lang="hu-HU" b="1" dirty="0" smtClean="0"/>
              <a:t>  + b  * x</a:t>
            </a:r>
            <a:endParaRPr lang="hu-H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799213" y="32490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0</a:t>
            </a:r>
            <a:endParaRPr lang="hu-HU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264652" y="3277907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7198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Logistic function</a:t>
            </a:r>
            <a:endParaRPr lang="hu-HU" b="1" u="sng" dirty="0"/>
          </a:p>
        </p:txBody>
      </p:sp>
      <p:sp>
        <p:nvSpPr>
          <p:cNvPr id="5" name="Szövegdoboz 22"/>
          <p:cNvSpPr txBox="1"/>
          <p:nvPr/>
        </p:nvSpPr>
        <p:spPr>
          <a:xfrm>
            <a:off x="4485265" y="4516641"/>
            <a:ext cx="261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„SIGMOID FUNCTION”</a:t>
            </a:r>
            <a:endParaRPr lang="hu-HU" b="1" dirty="0">
              <a:solidFill>
                <a:srgbClr val="FFFF00"/>
              </a:solidFill>
            </a:endParaRPr>
          </a:p>
        </p:txBody>
      </p:sp>
      <p:pic>
        <p:nvPicPr>
          <p:cNvPr id="6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321" y="2574518"/>
            <a:ext cx="2857500" cy="1866900"/>
          </a:xfrm>
        </p:spPr>
      </p:pic>
    </p:spTree>
    <p:extLst>
      <p:ext uri="{BB962C8B-B14F-4D97-AF65-F5344CB8AC3E}">
        <p14:creationId xmlns:p14="http://schemas.microsoft.com/office/powerpoint/2010/main" val="65761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5323" y="106738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l</a:t>
            </a:r>
            <a:r>
              <a:rPr lang="hu-HU" b="1" dirty="0" smtClean="0"/>
              <a:t>ogit p(x) = </a:t>
            </a:r>
            <a:endParaRPr lang="hu-H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364801" y="1054504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„logit transformation”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5161" y="3903515"/>
            <a:ext cx="97513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point of the </a:t>
            </a:r>
            <a:r>
              <a:rPr lang="hu-HU" b="1" dirty="0" smtClean="0"/>
              <a:t>logit</a:t>
            </a:r>
            <a:r>
              <a:rPr lang="hu-HU" dirty="0" smtClean="0"/>
              <a:t> transformation is to make it linear: so logistic regression is a linear </a:t>
            </a:r>
          </a:p>
          <a:p>
            <a:r>
              <a:rPr lang="hu-HU" dirty="0"/>
              <a:t>r</a:t>
            </a:r>
            <a:r>
              <a:rPr lang="hu-HU" dirty="0" smtClean="0"/>
              <a:t>egression on the logit transform !!!</a:t>
            </a:r>
          </a:p>
          <a:p>
            <a:endParaRPr lang="hu-HU" dirty="0"/>
          </a:p>
          <a:p>
            <a:r>
              <a:rPr lang="hu-HU" dirty="0" smtClean="0"/>
              <a:t>How to fit the parameters?</a:t>
            </a:r>
          </a:p>
          <a:p>
            <a:r>
              <a:rPr lang="hu-HU" dirty="0"/>
              <a:t>	</a:t>
            </a:r>
            <a:r>
              <a:rPr lang="hu-HU" dirty="0" smtClean="0"/>
              <a:t>- maximum likelihood method</a:t>
            </a:r>
          </a:p>
          <a:p>
            <a:r>
              <a:rPr lang="hu-HU" dirty="0"/>
              <a:t>	</a:t>
            </a:r>
            <a:r>
              <a:rPr lang="hu-HU" dirty="0" smtClean="0"/>
              <a:t>- gradient descent method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3644486" y="248544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log (</a:t>
            </a:r>
            <a:endParaRPr lang="hu-HU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146117" y="2485449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) =</a:t>
            </a:r>
            <a:endParaRPr lang="hu-HU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337694" y="2670115"/>
            <a:ext cx="175341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03256" y="218047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</a:t>
            </a:r>
            <a:r>
              <a:rPr lang="hu-HU" b="1" dirty="0" smtClean="0"/>
              <a:t>(x)</a:t>
            </a:r>
            <a:endParaRPr lang="hu-H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608264" y="276760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   -  </a:t>
            </a:r>
            <a:endParaRPr lang="hu-H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214399" y="274129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</a:t>
            </a:r>
            <a:r>
              <a:rPr lang="hu-HU" b="1" dirty="0" smtClean="0"/>
              <a:t>(x)</a:t>
            </a:r>
            <a:endParaRPr lang="hu-H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74317" y="1061316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</a:t>
            </a:r>
            <a:r>
              <a:rPr lang="hu-HU" b="1" dirty="0" smtClean="0"/>
              <a:t>  + b  * x</a:t>
            </a:r>
            <a:endParaRPr lang="hu-HU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644510" y="12065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0</a:t>
            </a:r>
            <a:endParaRPr lang="hu-HU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109949" y="1235351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33455" y="2485449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</a:t>
            </a:r>
            <a:r>
              <a:rPr lang="hu-HU" b="1" dirty="0" smtClean="0"/>
              <a:t>  + b  * x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703648" y="26306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 smtClean="0"/>
              <a:t>0</a:t>
            </a:r>
            <a:endParaRPr lang="hu-HU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69087" y="265948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7377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Multivariate logistic regression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700011" y="1571223"/>
            <a:ext cx="905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try to make some predictions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whether the given person will default or not</a:t>
            </a:r>
          </a:p>
          <a:p>
            <a:r>
              <a:rPr lang="hu-HU" dirty="0"/>
              <a:t>  </a:t>
            </a:r>
            <a:r>
              <a:rPr lang="hu-HU" dirty="0" smtClean="0"/>
              <a:t>~ we have some data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income + balance + age    // 3 features !!!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3477295" y="3239411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p(x) = </a:t>
            </a:r>
            <a:endParaRPr lang="hu-HU" b="1" dirty="0"/>
          </a:p>
        </p:txBody>
      </p:sp>
      <p:cxnSp>
        <p:nvCxnSpPr>
          <p:cNvPr id="6" name="Straight Connector 5"/>
          <p:cNvCxnSpPr>
            <a:stCxn id="5" idx="3"/>
          </p:cNvCxnSpPr>
          <p:nvPr/>
        </p:nvCxnSpPr>
        <p:spPr>
          <a:xfrm>
            <a:off x="4386518" y="3424077"/>
            <a:ext cx="430672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73908" y="2999417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e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56002" y="3690844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1   +   e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41582" y="2787087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 + b * x + b * x +...+b * x</a:t>
            </a:r>
            <a:endParaRPr lang="hu-H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292780" y="2956119"/>
            <a:ext cx="2876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0        1      1        2      2             n       n</a:t>
            </a:r>
            <a:endParaRPr lang="hu-HU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549355" y="3441233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b + b * x + b * x +...+b * x</a:t>
            </a:r>
            <a:endParaRPr lang="hu-H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00553" y="3610265"/>
            <a:ext cx="2876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 smtClean="0"/>
              <a:t>0        1      1        2      2             n       n</a:t>
            </a:r>
            <a:endParaRPr lang="hu-HU" sz="1200" b="1" dirty="0"/>
          </a:p>
        </p:txBody>
      </p:sp>
    </p:spTree>
    <p:extLst>
      <p:ext uri="{BB962C8B-B14F-4D97-AF65-F5344CB8AC3E}">
        <p14:creationId xmlns:p14="http://schemas.microsoft.com/office/powerpoint/2010/main" val="48138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1667</TotalTime>
  <Words>891</Words>
  <Application>Microsoft Office PowerPoint</Application>
  <PresentationFormat>Widescreen</PresentationFormat>
  <Paragraphs>253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Wingdings</vt:lpstr>
      <vt:lpstr>Wingdings 3</vt:lpstr>
      <vt:lpstr>Ion</vt:lpstr>
      <vt:lpstr>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Logistic function</vt:lpstr>
      <vt:lpstr>PowerPoint Presentation</vt:lpstr>
      <vt:lpstr>Multivariate logistic regression</vt:lpstr>
      <vt:lpstr>PowerPoint Presentation</vt:lpstr>
      <vt:lpstr>PowerPoint Presentation</vt:lpstr>
      <vt:lpstr>PowerPoint Presentation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Consfusion matrix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User</dc:creator>
  <cp:lastModifiedBy>User</cp:lastModifiedBy>
  <cp:revision>53</cp:revision>
  <dcterms:created xsi:type="dcterms:W3CDTF">2015-07-13T08:53:10Z</dcterms:created>
  <dcterms:modified xsi:type="dcterms:W3CDTF">2017-01-19T18:05:18Z</dcterms:modified>
</cp:coreProperties>
</file>