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5" r:id="rId3"/>
    <p:sldId id="286" r:id="rId4"/>
    <p:sldId id="263" r:id="rId5"/>
    <p:sldId id="258" r:id="rId6"/>
    <p:sldId id="259" r:id="rId7"/>
    <p:sldId id="260" r:id="rId8"/>
    <p:sldId id="261" r:id="rId9"/>
    <p:sldId id="273" r:id="rId10"/>
    <p:sldId id="274" r:id="rId11"/>
    <p:sldId id="276" r:id="rId12"/>
    <p:sldId id="277" r:id="rId13"/>
    <p:sldId id="278" r:id="rId14"/>
    <p:sldId id="279" r:id="rId15"/>
    <p:sldId id="280" r:id="rId16"/>
    <p:sldId id="287" r:id="rId17"/>
    <p:sldId id="262" r:id="rId18"/>
    <p:sldId id="281" r:id="rId19"/>
    <p:sldId id="282" r:id="rId20"/>
    <p:sldId id="264" r:id="rId21"/>
    <p:sldId id="265" r:id="rId22"/>
    <p:sldId id="266" r:id="rId23"/>
    <p:sldId id="267" r:id="rId24"/>
    <p:sldId id="284" r:id="rId25"/>
    <p:sldId id="288" r:id="rId26"/>
    <p:sldId id="289" r:id="rId27"/>
    <p:sldId id="283" r:id="rId28"/>
    <p:sldId id="268" r:id="rId29"/>
    <p:sldId id="270" r:id="rId30"/>
    <p:sldId id="271" r:id="rId3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065-57FB-4804-BBFF-06D4411FCD13}" type="datetimeFigureOut">
              <a:rPr lang="hu-HU" smtClean="0"/>
              <a:t>2017. 01. 22.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695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065-57FB-4804-BBFF-06D4411FCD13}" type="datetimeFigureOut">
              <a:rPr lang="hu-HU" smtClean="0"/>
              <a:t>2017. 01. 22.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612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065-57FB-4804-BBFF-06D4411FCD13}" type="datetimeFigureOut">
              <a:rPr lang="hu-HU" smtClean="0"/>
              <a:t>2017. 01. 22.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5565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065-57FB-4804-BBFF-06D4411FCD13}" type="datetimeFigureOut">
              <a:rPr lang="hu-HU" smtClean="0"/>
              <a:t>2017. 01. 22.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1787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065-57FB-4804-BBFF-06D4411FCD13}" type="datetimeFigureOut">
              <a:rPr lang="hu-HU" smtClean="0"/>
              <a:t>2017. 01. 22.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1409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065-57FB-4804-BBFF-06D4411FCD13}" type="datetimeFigureOut">
              <a:rPr lang="hu-HU" smtClean="0"/>
              <a:t>2017. 01. 22.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294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065-57FB-4804-BBFF-06D4411FCD13}" type="datetimeFigureOut">
              <a:rPr lang="hu-HU" smtClean="0"/>
              <a:t>2017. 01. 22.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5331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065-57FB-4804-BBFF-06D4411FCD13}" type="datetimeFigureOut">
              <a:rPr lang="hu-HU" smtClean="0"/>
              <a:t>2017. 01. 22.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0571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065-57FB-4804-BBFF-06D4411FCD13}" type="datetimeFigureOut">
              <a:rPr lang="hu-HU" smtClean="0"/>
              <a:t>2017. 01. 22.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315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065-57FB-4804-BBFF-06D4411FCD13}" type="datetimeFigureOut">
              <a:rPr lang="hu-HU" smtClean="0"/>
              <a:t>2017. 01. 22.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7984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065-57FB-4804-BBFF-06D4411FCD13}" type="datetimeFigureOut">
              <a:rPr lang="hu-HU" smtClean="0"/>
              <a:t>2017. 01. 22.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1732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065-57FB-4804-BBFF-06D4411FCD13}" type="datetimeFigureOut">
              <a:rPr lang="hu-HU" smtClean="0"/>
              <a:t>2017. 01. 22.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2260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065-57FB-4804-BBFF-06D4411FCD13}" type="datetimeFigureOut">
              <a:rPr lang="hu-HU" smtClean="0"/>
              <a:t>2017. 01. 22.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637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065-57FB-4804-BBFF-06D4411FCD13}" type="datetimeFigureOut">
              <a:rPr lang="hu-HU" smtClean="0"/>
              <a:t>2017. 01. 22.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1972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065-57FB-4804-BBFF-06D4411FCD13}" type="datetimeFigureOut">
              <a:rPr lang="hu-HU" smtClean="0"/>
              <a:t>2017. 01. 22.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2976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065-57FB-4804-BBFF-06D4411FCD13}" type="datetimeFigureOut">
              <a:rPr lang="hu-HU" smtClean="0"/>
              <a:t>2017. 01. 22.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197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065-57FB-4804-BBFF-06D4411FCD13}" type="datetimeFigureOut">
              <a:rPr lang="hu-HU" smtClean="0"/>
              <a:t>2017. 01. 22.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8648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7128065-57FB-4804-BBFF-06D4411FCD13}" type="datetimeFigureOut">
              <a:rPr lang="hu-HU" smtClean="0"/>
              <a:t>2017. 01. 22.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13713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MACHINE LEARNING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SUPPORT VECTOR MACHINES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425391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348507" y="1004552"/>
            <a:ext cx="0" cy="511291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90929" y="5872766"/>
            <a:ext cx="7418231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17907586">
            <a:off x="5381540" y="1366116"/>
            <a:ext cx="1093988" cy="499298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9" name="Straight Connector 18"/>
          <p:cNvCxnSpPr>
            <a:stCxn id="17" idx="0"/>
            <a:endCxn id="17" idx="2"/>
          </p:cNvCxnSpPr>
          <p:nvPr/>
        </p:nvCxnSpPr>
        <p:spPr>
          <a:xfrm>
            <a:off x="3733737" y="2672926"/>
            <a:ext cx="4389594" cy="237936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60608" y="285412"/>
            <a:ext cx="9761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With the support vectors alone it is possible to reconstruct the hyperplane: it is good !!!</a:t>
            </a:r>
          </a:p>
          <a:p>
            <a:r>
              <a:rPr lang="hu-HU" dirty="0"/>
              <a:t>	</a:t>
            </a:r>
            <a:r>
              <a:rPr lang="hu-HU" dirty="0" smtClean="0"/>
              <a:t>We can store the classification model even when we have millions of features</a:t>
            </a:r>
            <a:endParaRPr lang="hu-HU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4546243" y="3928056"/>
            <a:ext cx="4378816" cy="39495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6425140" y="3304576"/>
            <a:ext cx="2499919" cy="101843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184076" y="4323009"/>
            <a:ext cx="2740983" cy="37985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963975" y="4125532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Support vectors</a:t>
            </a:r>
            <a:endParaRPr lang="hu-HU" dirty="0"/>
          </a:p>
        </p:txBody>
      </p:sp>
      <p:sp>
        <p:nvSpPr>
          <p:cNvPr id="22" name="Oval 21"/>
          <p:cNvSpPr/>
          <p:nvPr/>
        </p:nvSpPr>
        <p:spPr>
          <a:xfrm>
            <a:off x="4224270" y="3760631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/>
          <p:cNvSpPr/>
          <p:nvPr/>
        </p:nvSpPr>
        <p:spPr>
          <a:xfrm>
            <a:off x="4385256" y="4930462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/>
          <p:cNvSpPr/>
          <p:nvPr/>
        </p:nvSpPr>
        <p:spPr>
          <a:xfrm>
            <a:off x="4739425" y="4323009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/>
          <p:cNvSpPr/>
          <p:nvPr/>
        </p:nvSpPr>
        <p:spPr>
          <a:xfrm>
            <a:off x="5909256" y="4655713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Oval 27"/>
          <p:cNvSpPr/>
          <p:nvPr/>
        </p:nvSpPr>
        <p:spPr>
          <a:xfrm>
            <a:off x="5989334" y="1859925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Oval 28"/>
          <p:cNvSpPr/>
          <p:nvPr/>
        </p:nvSpPr>
        <p:spPr>
          <a:xfrm>
            <a:off x="6150320" y="3029756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Oval 29"/>
          <p:cNvSpPr/>
          <p:nvPr/>
        </p:nvSpPr>
        <p:spPr>
          <a:xfrm>
            <a:off x="7179886" y="337634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/>
          <p:cNvSpPr/>
          <p:nvPr/>
        </p:nvSpPr>
        <p:spPr>
          <a:xfrm>
            <a:off x="7674320" y="2755007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Oval 31"/>
          <p:cNvSpPr/>
          <p:nvPr/>
        </p:nvSpPr>
        <p:spPr>
          <a:xfrm>
            <a:off x="7597705" y="1380189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TextBox 32"/>
          <p:cNvSpPr txBox="1"/>
          <p:nvPr/>
        </p:nvSpPr>
        <p:spPr>
          <a:xfrm>
            <a:off x="7040742" y="5941554"/>
            <a:ext cx="32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88378" y="6117465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725646" y="3113506"/>
            <a:ext cx="32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2873282" y="3289417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3517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348507" y="1004552"/>
            <a:ext cx="0" cy="511291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90929" y="5872766"/>
            <a:ext cx="7418231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60608" y="285412"/>
            <a:ext cx="9743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How to find the hyperplane when the problem is linearly separable? With convex hulls</a:t>
            </a:r>
            <a:endParaRPr lang="hu-HU" dirty="0"/>
          </a:p>
        </p:txBody>
      </p:sp>
      <p:sp>
        <p:nvSpPr>
          <p:cNvPr id="17" name="Oval 16"/>
          <p:cNvSpPr/>
          <p:nvPr/>
        </p:nvSpPr>
        <p:spPr>
          <a:xfrm>
            <a:off x="4224270" y="3760631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4385256" y="4930462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4739425" y="4323009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5909256" y="4655713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5989334" y="1859925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6150320" y="3029756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/>
          <p:cNvSpPr/>
          <p:nvPr/>
        </p:nvSpPr>
        <p:spPr>
          <a:xfrm>
            <a:off x="7179886" y="337634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/>
          <p:cNvSpPr/>
          <p:nvPr/>
        </p:nvSpPr>
        <p:spPr>
          <a:xfrm>
            <a:off x="7674320" y="2755007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/>
          <p:cNvSpPr/>
          <p:nvPr/>
        </p:nvSpPr>
        <p:spPr>
          <a:xfrm>
            <a:off x="7597705" y="1380189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TextBox 25"/>
          <p:cNvSpPr txBox="1"/>
          <p:nvPr/>
        </p:nvSpPr>
        <p:spPr>
          <a:xfrm>
            <a:off x="7040742" y="5941554"/>
            <a:ext cx="32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7188378" y="6117465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725646" y="3113506"/>
            <a:ext cx="32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873282" y="3289417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3946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348507" y="1004552"/>
            <a:ext cx="0" cy="511291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90929" y="5872766"/>
            <a:ext cx="7418231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60608" y="285412"/>
            <a:ext cx="9743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How to find the hyperplane when the problem is linearly separable? With convex hulls</a:t>
            </a:r>
            <a:endParaRPr lang="hu-HU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5989334" y="2020911"/>
            <a:ext cx="160986" cy="11698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197472" y="3304576"/>
            <a:ext cx="1143400" cy="39373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7501858" y="3029827"/>
            <a:ext cx="447282" cy="50750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7919677" y="1541175"/>
            <a:ext cx="76615" cy="137481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150320" y="1427341"/>
            <a:ext cx="1494537" cy="4325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461420" y="1716857"/>
            <a:ext cx="3542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Convex hull</a:t>
            </a:r>
            <a:r>
              <a:rPr lang="hu-HU" dirty="0" smtClean="0"/>
              <a:t>: smallest convex</a:t>
            </a:r>
          </a:p>
          <a:p>
            <a:r>
              <a:rPr lang="hu-HU" dirty="0"/>
              <a:t>s</a:t>
            </a:r>
            <a:r>
              <a:rPr lang="hu-HU" dirty="0" smtClean="0"/>
              <a:t>et that contains all the points</a:t>
            </a:r>
            <a:endParaRPr lang="hu-HU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4224270" y="3921617"/>
            <a:ext cx="160986" cy="11698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4660076" y="4597829"/>
            <a:ext cx="354169" cy="60745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014245" y="4597829"/>
            <a:ext cx="942163" cy="33270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4499090" y="3807783"/>
            <a:ext cx="1684986" cy="89508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60608" y="937880"/>
            <a:ext cx="27334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hyperplane is the </a:t>
            </a:r>
          </a:p>
          <a:p>
            <a:r>
              <a:rPr lang="hu-HU" dirty="0" smtClean="0"/>
              <a:t>perpendicular bisector</a:t>
            </a:r>
          </a:p>
          <a:p>
            <a:r>
              <a:rPr lang="hu-HU" dirty="0"/>
              <a:t>o</a:t>
            </a:r>
            <a:r>
              <a:rPr lang="hu-HU" dirty="0" smtClean="0"/>
              <a:t>f the shortest line </a:t>
            </a:r>
          </a:p>
          <a:p>
            <a:r>
              <a:rPr lang="hu-HU" dirty="0" smtClean="0"/>
              <a:t>between the two hull</a:t>
            </a:r>
            <a:endParaRPr lang="hu-HU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3733737" y="2672926"/>
            <a:ext cx="4389594" cy="237936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5615189" y="3304576"/>
            <a:ext cx="582283" cy="10184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224270" y="3760631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Oval 31"/>
          <p:cNvSpPr/>
          <p:nvPr/>
        </p:nvSpPr>
        <p:spPr>
          <a:xfrm>
            <a:off x="4385256" y="4930462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Oval 32"/>
          <p:cNvSpPr/>
          <p:nvPr/>
        </p:nvSpPr>
        <p:spPr>
          <a:xfrm>
            <a:off x="4739425" y="4323009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Oval 34"/>
          <p:cNvSpPr/>
          <p:nvPr/>
        </p:nvSpPr>
        <p:spPr>
          <a:xfrm>
            <a:off x="5909256" y="4655713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Oval 36"/>
          <p:cNvSpPr/>
          <p:nvPr/>
        </p:nvSpPr>
        <p:spPr>
          <a:xfrm>
            <a:off x="5989334" y="1859925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Oval 37"/>
          <p:cNvSpPr/>
          <p:nvPr/>
        </p:nvSpPr>
        <p:spPr>
          <a:xfrm>
            <a:off x="6150320" y="3029756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Oval 39"/>
          <p:cNvSpPr/>
          <p:nvPr/>
        </p:nvSpPr>
        <p:spPr>
          <a:xfrm>
            <a:off x="7179886" y="337634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Oval 40"/>
          <p:cNvSpPr/>
          <p:nvPr/>
        </p:nvSpPr>
        <p:spPr>
          <a:xfrm>
            <a:off x="7674320" y="2755007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Oval 43"/>
          <p:cNvSpPr/>
          <p:nvPr/>
        </p:nvSpPr>
        <p:spPr>
          <a:xfrm>
            <a:off x="7597705" y="1380189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TextBox 45"/>
          <p:cNvSpPr txBox="1"/>
          <p:nvPr/>
        </p:nvSpPr>
        <p:spPr>
          <a:xfrm>
            <a:off x="7040742" y="5941554"/>
            <a:ext cx="32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7188378" y="6117465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725646" y="3113506"/>
            <a:ext cx="32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873282" y="3289417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5213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0913" y="360608"/>
            <a:ext cx="297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Mathematical approach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886945" y="1079706"/>
            <a:ext cx="3011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/>
              <a:t>w</a:t>
            </a:r>
            <a:r>
              <a:rPr lang="hu-HU" sz="3200" b="1" dirty="0" smtClean="0"/>
              <a:t> * x + b = 0</a:t>
            </a:r>
            <a:endParaRPr lang="hu-HU" sz="3200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050147" y="1187428"/>
            <a:ext cx="257577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743460" y="1189642"/>
            <a:ext cx="257577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898524" y="1187427"/>
            <a:ext cx="5291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</a:t>
            </a:r>
            <a:r>
              <a:rPr lang="hu-HU" dirty="0" smtClean="0"/>
              <a:t>he equation of a hyperplane in </a:t>
            </a:r>
            <a:r>
              <a:rPr lang="hu-HU" b="1" dirty="0" smtClean="0"/>
              <a:t>n</a:t>
            </a:r>
            <a:r>
              <a:rPr lang="hu-HU" dirty="0" smtClean="0"/>
              <a:t>-dimensions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1962349" y="1772203"/>
            <a:ext cx="220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 </a:t>
            </a:r>
            <a:r>
              <a:rPr lang="hu-HU" b="1" dirty="0" smtClean="0"/>
              <a:t>2D</a:t>
            </a:r>
            <a:r>
              <a:rPr lang="hu-HU" dirty="0" smtClean="0"/>
              <a:t>:  </a:t>
            </a:r>
            <a:r>
              <a:rPr lang="hu-HU" b="1" dirty="0" smtClean="0"/>
              <a:t>y = m*x + b</a:t>
            </a:r>
            <a:endParaRPr lang="hu-HU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886945" y="2485623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w    w    ...    w</a:t>
            </a:r>
            <a:endParaRPr lang="hu-H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381128" y="2620861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n</a:t>
            </a:r>
            <a:endParaRPr lang="hu-HU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074861" y="2657316"/>
            <a:ext cx="704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1     2</a:t>
            </a:r>
            <a:endParaRPr lang="hu-HU" sz="1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886945" y="3249059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  <a:r>
              <a:rPr lang="hu-HU" b="1" dirty="0" smtClean="0"/>
              <a:t>     x    ...    x</a:t>
            </a:r>
            <a:endParaRPr lang="hu-HU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303556" y="338429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n</a:t>
            </a:r>
            <a:endParaRPr lang="hu-HU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025433" y="3404276"/>
            <a:ext cx="761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1      2</a:t>
            </a:r>
            <a:endParaRPr lang="hu-HU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576552" y="2522078"/>
            <a:ext cx="3599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</a:t>
            </a:r>
            <a:r>
              <a:rPr lang="hu-HU" dirty="0" smtClean="0"/>
              <a:t>e have the so called weights</a:t>
            </a:r>
            <a:endParaRPr lang="hu-HU" dirty="0"/>
          </a:p>
        </p:txBody>
      </p:sp>
      <p:sp>
        <p:nvSpPr>
          <p:cNvPr id="18" name="TextBox 17"/>
          <p:cNvSpPr txBox="1"/>
          <p:nvPr/>
        </p:nvSpPr>
        <p:spPr>
          <a:xfrm>
            <a:off x="1372242" y="3950021"/>
            <a:ext cx="8773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aim of the </a:t>
            </a:r>
            <a:r>
              <a:rPr lang="hu-HU" b="1" dirty="0" smtClean="0"/>
              <a:t>SVM</a:t>
            </a:r>
            <a:r>
              <a:rPr lang="hu-HU" dirty="0" smtClean="0"/>
              <a:t> algorithm is to find the </a:t>
            </a:r>
            <a:r>
              <a:rPr lang="hu-HU" b="1" dirty="0" smtClean="0"/>
              <a:t>w</a:t>
            </a:r>
            <a:r>
              <a:rPr lang="hu-HU" dirty="0" smtClean="0"/>
              <a:t>   weights so that the data points</a:t>
            </a:r>
          </a:p>
          <a:p>
            <a:r>
              <a:rPr lang="hu-HU" dirty="0"/>
              <a:t>w</a:t>
            </a:r>
            <a:r>
              <a:rPr lang="hu-HU" dirty="0" smtClean="0"/>
              <a:t>ill be separated accordingly: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3518010" y="4715093"/>
            <a:ext cx="3011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/>
              <a:t>w</a:t>
            </a:r>
            <a:r>
              <a:rPr lang="hu-HU" sz="3200" b="1" dirty="0" smtClean="0"/>
              <a:t> * x + b &gt; +1</a:t>
            </a:r>
            <a:endParaRPr lang="hu-HU" sz="3200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5428017" y="5166133"/>
            <a:ext cx="21894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518010" y="5541818"/>
            <a:ext cx="3011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/>
              <a:t>w</a:t>
            </a:r>
            <a:r>
              <a:rPr lang="hu-HU" sz="3200" b="1" dirty="0" smtClean="0"/>
              <a:t> * x + b &lt; </a:t>
            </a:r>
            <a:r>
              <a:rPr lang="hu-HU" sz="3200" b="1" dirty="0"/>
              <a:t>-</a:t>
            </a:r>
            <a:r>
              <a:rPr lang="hu-HU" sz="3200" b="1" dirty="0" smtClean="0"/>
              <a:t>1</a:t>
            </a:r>
            <a:endParaRPr lang="hu-HU" sz="3200" b="1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5428017" y="5992858"/>
            <a:ext cx="21894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245049" y="407204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n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61306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348507" y="1004552"/>
            <a:ext cx="0" cy="511291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90929" y="5872766"/>
            <a:ext cx="7418231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224270" y="3760631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4385256" y="4930462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4739425" y="4323009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5909256" y="4655713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989334" y="1859925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150320" y="3029756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179886" y="337634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7674320" y="2755007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7597705" y="1380189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9" name="Straight Connector 18"/>
          <p:cNvCxnSpPr/>
          <p:nvPr/>
        </p:nvCxnSpPr>
        <p:spPr>
          <a:xfrm>
            <a:off x="3606698" y="3248702"/>
            <a:ext cx="4389594" cy="237936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60608" y="285412"/>
            <a:ext cx="5979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How to find the hyperplane in </a:t>
            </a:r>
            <a:r>
              <a:rPr lang="hu-HU" b="1" dirty="0" smtClean="0"/>
              <a:t>2D</a:t>
            </a:r>
            <a:r>
              <a:rPr lang="hu-HU" dirty="0" smtClean="0"/>
              <a:t>? With convex hulls</a:t>
            </a:r>
            <a:endParaRPr lang="hu-HU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4145333" y="2276347"/>
            <a:ext cx="4389594" cy="237936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534927" y="3676678"/>
            <a:ext cx="2808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two planes defined</a:t>
            </a:r>
          </a:p>
          <a:p>
            <a:r>
              <a:rPr lang="hu-HU" dirty="0"/>
              <a:t>b</a:t>
            </a:r>
            <a:r>
              <a:rPr lang="hu-HU" dirty="0" smtClean="0"/>
              <a:t>y the equations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7040742" y="5941554"/>
            <a:ext cx="32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188378" y="6117465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725646" y="3113506"/>
            <a:ext cx="32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873282" y="3289417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6488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0913" y="360608"/>
            <a:ext cx="297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Mathematical approach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1519707" y="1094704"/>
            <a:ext cx="784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Vector geometry defines, that the distance between the two planes: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5087155" y="17386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2</a:t>
            </a:r>
            <a:endParaRPr lang="hu-HU" b="1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4936422" y="2107980"/>
            <a:ext cx="63106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960155" y="2292440"/>
            <a:ext cx="0" cy="27045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061040" y="2292440"/>
            <a:ext cx="0" cy="27045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457536" y="2292440"/>
            <a:ext cx="0" cy="27045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558421" y="2292440"/>
            <a:ext cx="0" cy="27045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067288" y="2107980"/>
            <a:ext cx="332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/>
              <a:t>w</a:t>
            </a:r>
            <a:r>
              <a:rPr lang="hu-HU" sz="3200" b="1" dirty="0" smtClean="0"/>
              <a:t> </a:t>
            </a:r>
            <a:endParaRPr lang="hu-HU" sz="3200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142484" y="2368460"/>
            <a:ext cx="257577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181859" y="1957589"/>
            <a:ext cx="403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Euclidean-norm ( distance from 0 )</a:t>
            </a:r>
            <a:endParaRPr lang="hu-HU" dirty="0"/>
          </a:p>
        </p:txBody>
      </p:sp>
      <p:sp>
        <p:nvSpPr>
          <p:cNvPr id="41" name="TextBox 40"/>
          <p:cNvSpPr txBox="1"/>
          <p:nvPr/>
        </p:nvSpPr>
        <p:spPr>
          <a:xfrm>
            <a:off x="1777284" y="2953234"/>
            <a:ext cx="7869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want to make the distance as large as possible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so we want to</a:t>
            </a:r>
          </a:p>
          <a:p>
            <a:r>
              <a:rPr lang="hu-HU" dirty="0" smtClean="0"/>
              <a:t>minimize the norm of the w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785611" y="4185634"/>
            <a:ext cx="2456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usually minimize:</a:t>
            </a:r>
            <a:endParaRPr lang="hu-HU" dirty="0"/>
          </a:p>
        </p:txBody>
      </p:sp>
      <p:sp>
        <p:nvSpPr>
          <p:cNvPr id="44" name="TextBox 43"/>
          <p:cNvSpPr txBox="1"/>
          <p:nvPr/>
        </p:nvSpPr>
        <p:spPr>
          <a:xfrm>
            <a:off x="4415307" y="39875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1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4264574" y="4356913"/>
            <a:ext cx="631065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120548" y="4235626"/>
            <a:ext cx="0" cy="27045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221433" y="4235626"/>
            <a:ext cx="0" cy="27045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617929" y="4235626"/>
            <a:ext cx="0" cy="27045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718814" y="4235626"/>
            <a:ext cx="0" cy="27045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302877" y="4311646"/>
            <a:ext cx="257577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442731" y="4414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242952" y="4048052"/>
            <a:ext cx="332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>
                <a:solidFill>
                  <a:srgbClr val="FFFF00"/>
                </a:solidFill>
              </a:rPr>
              <a:t>w</a:t>
            </a:r>
            <a:r>
              <a:rPr lang="hu-HU" sz="3200" b="1" dirty="0" smtClean="0">
                <a:solidFill>
                  <a:srgbClr val="FFFF00"/>
                </a:solidFill>
              </a:rPr>
              <a:t> </a:t>
            </a:r>
            <a:endParaRPr lang="hu-HU" sz="3200" b="1" dirty="0">
              <a:solidFill>
                <a:srgbClr val="FFFF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542666" y="4884329"/>
            <a:ext cx="5101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Quadratic optimization solve this problem !!!</a:t>
            </a:r>
            <a:endParaRPr lang="hu-HU" dirty="0"/>
          </a:p>
        </p:txBody>
      </p:sp>
      <p:sp>
        <p:nvSpPr>
          <p:cNvPr id="59" name="TextBox 58"/>
          <p:cNvSpPr txBox="1"/>
          <p:nvPr/>
        </p:nvSpPr>
        <p:spPr>
          <a:xfrm>
            <a:off x="5704794" y="39906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2</a:t>
            </a:r>
            <a:endParaRPr lang="hu-HU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06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28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Non-linear spaces</a:t>
            </a:r>
            <a:endParaRPr lang="hu-HU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many real-world applications, the relationships between variables are </a:t>
            </a:r>
            <a:r>
              <a:rPr lang="en-US" dirty="0" smtClean="0"/>
              <a:t>non-linear</a:t>
            </a:r>
            <a:endParaRPr lang="hu-HU" dirty="0" smtClean="0"/>
          </a:p>
          <a:p>
            <a:r>
              <a:rPr lang="en-US" dirty="0"/>
              <a:t>A key feature of </a:t>
            </a:r>
            <a:r>
              <a:rPr lang="en-US" b="1" dirty="0" smtClean="0"/>
              <a:t>SVMs</a:t>
            </a:r>
            <a:r>
              <a:rPr lang="hu-HU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their ability to map the problem into a higher </a:t>
            </a:r>
            <a:r>
              <a:rPr lang="en-US" dirty="0" smtClean="0"/>
              <a:t>dimension</a:t>
            </a:r>
            <a:r>
              <a:rPr lang="hu-HU" dirty="0" smtClean="0"/>
              <a:t>al</a:t>
            </a:r>
            <a:r>
              <a:rPr lang="en-US" dirty="0" smtClean="0"/>
              <a:t> </a:t>
            </a:r>
            <a:r>
              <a:rPr lang="en-US" dirty="0"/>
              <a:t>space using a </a:t>
            </a:r>
            <a:r>
              <a:rPr lang="en-US" dirty="0" smtClean="0"/>
              <a:t>process</a:t>
            </a:r>
            <a:r>
              <a:rPr lang="hu-HU" dirty="0" smtClean="0"/>
              <a:t> </a:t>
            </a:r>
            <a:r>
              <a:rPr lang="en-US" dirty="0" smtClean="0"/>
              <a:t>known </a:t>
            </a:r>
            <a:r>
              <a:rPr lang="en-US" dirty="0"/>
              <a:t>as the </a:t>
            </a:r>
            <a:r>
              <a:rPr lang="hu-HU" b="1" i="1" dirty="0" smtClean="0"/>
              <a:t>„</a:t>
            </a:r>
            <a:r>
              <a:rPr lang="en-US" b="1" i="1" dirty="0" smtClean="0"/>
              <a:t>kernel trick</a:t>
            </a:r>
            <a:r>
              <a:rPr lang="hu-HU" b="1" i="1" dirty="0" smtClean="0"/>
              <a:t>”</a:t>
            </a:r>
          </a:p>
          <a:p>
            <a:r>
              <a:rPr lang="hu-HU" dirty="0"/>
              <a:t>N</a:t>
            </a:r>
            <a:r>
              <a:rPr lang="hu-HU" dirty="0" smtClean="0"/>
              <a:t>on-linear </a:t>
            </a:r>
            <a:r>
              <a:rPr lang="hu-HU" dirty="0"/>
              <a:t>relationship may </a:t>
            </a:r>
            <a:r>
              <a:rPr lang="hu-HU" dirty="0" smtClean="0"/>
              <a:t>suddenly </a:t>
            </a:r>
            <a:r>
              <a:rPr lang="en-US" dirty="0" smtClean="0"/>
              <a:t>appear</a:t>
            </a:r>
            <a:r>
              <a:rPr lang="hu-HU" dirty="0" smtClean="0"/>
              <a:t>s</a:t>
            </a:r>
            <a:r>
              <a:rPr lang="en-US" dirty="0" smtClean="0"/>
              <a:t> </a:t>
            </a:r>
            <a:r>
              <a:rPr lang="en-US" dirty="0"/>
              <a:t>to be quite linear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5779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348507" y="1004552"/>
            <a:ext cx="0" cy="511291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90929" y="5872766"/>
            <a:ext cx="7418231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224270" y="3760631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4385256" y="4930462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4739425" y="4323009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5909256" y="4655713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989334" y="1859925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150320" y="3029756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179886" y="337634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7674320" y="2755007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7597705" y="1380189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extBox 2"/>
          <p:cNvSpPr txBox="1"/>
          <p:nvPr/>
        </p:nvSpPr>
        <p:spPr>
          <a:xfrm>
            <a:off x="360608" y="285412"/>
            <a:ext cx="786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use slack variables, it is a non-linearly separable problem</a:t>
            </a:r>
            <a:endParaRPr lang="hu-HU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875445" y="2731934"/>
            <a:ext cx="4389594" cy="237936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7"/>
          </p:cNvCxnSpPr>
          <p:nvPr/>
        </p:nvCxnSpPr>
        <p:spPr>
          <a:xfrm flipV="1">
            <a:off x="6184076" y="4166937"/>
            <a:ext cx="304499" cy="535928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13" idx="3"/>
          </p:cNvCxnSpPr>
          <p:nvPr/>
        </p:nvCxnSpPr>
        <p:spPr>
          <a:xfrm flipV="1">
            <a:off x="5898777" y="3304576"/>
            <a:ext cx="298695" cy="517669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519110" y="4644981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sp>
        <p:nvSpPr>
          <p:cNvPr id="25" name="TextBox 24"/>
          <p:cNvSpPr txBox="1"/>
          <p:nvPr/>
        </p:nvSpPr>
        <p:spPr>
          <a:xfrm>
            <a:off x="6684467" y="4790462"/>
            <a:ext cx="23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 smtClean="0"/>
              <a:t>i</a:t>
            </a:r>
            <a:endParaRPr lang="hu-HU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5623383" y="3202412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5788740" y="3347893"/>
            <a:ext cx="23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 smtClean="0"/>
              <a:t>i</a:t>
            </a:r>
            <a:endParaRPr lang="hu-HU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7040742" y="5941554"/>
            <a:ext cx="32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188378" y="6117465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725646" y="3113506"/>
            <a:ext cx="32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873282" y="3289417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1414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0913" y="360608"/>
            <a:ext cx="297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Mathematical approach</a:t>
            </a:r>
            <a:endParaRPr lang="hu-HU" b="1" u="sng" dirty="0"/>
          </a:p>
        </p:txBody>
      </p:sp>
      <p:sp>
        <p:nvSpPr>
          <p:cNvPr id="42" name="TextBox 41"/>
          <p:cNvSpPr txBox="1"/>
          <p:nvPr/>
        </p:nvSpPr>
        <p:spPr>
          <a:xfrm>
            <a:off x="540913" y="1545465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minimize:</a:t>
            </a:r>
            <a:endParaRPr lang="hu-HU" dirty="0"/>
          </a:p>
        </p:txBody>
      </p:sp>
      <p:sp>
        <p:nvSpPr>
          <p:cNvPr id="44" name="TextBox 43"/>
          <p:cNvSpPr txBox="1"/>
          <p:nvPr/>
        </p:nvSpPr>
        <p:spPr>
          <a:xfrm>
            <a:off x="4170609" y="13474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1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4028114" y="1741458"/>
            <a:ext cx="631065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875850" y="1595457"/>
            <a:ext cx="0" cy="27045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976735" y="1595457"/>
            <a:ext cx="0" cy="27045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373231" y="1595457"/>
            <a:ext cx="0" cy="27045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474116" y="1595457"/>
            <a:ext cx="0" cy="27045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058179" y="1671477"/>
            <a:ext cx="257577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198033" y="17747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990016" y="1416118"/>
            <a:ext cx="332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>
                <a:solidFill>
                  <a:srgbClr val="FFFF00"/>
                </a:solidFill>
              </a:rPr>
              <a:t>w</a:t>
            </a:r>
            <a:r>
              <a:rPr lang="hu-HU" sz="3200" b="1" dirty="0" smtClean="0">
                <a:solidFill>
                  <a:srgbClr val="FFFF00"/>
                </a:solidFill>
              </a:rPr>
              <a:t> </a:t>
            </a:r>
            <a:endParaRPr lang="hu-HU" sz="3200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39802" y="1545465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+  C</a:t>
            </a:r>
            <a:endParaRPr lang="hu-HU" b="1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222941" y="1272672"/>
                <a:ext cx="735907" cy="8953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r>
                            <a:rPr lang="hu-HU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nary>
                    </m:oMath>
                  </m:oMathPara>
                </a14:m>
                <a:endParaRPr lang="hu-HU" b="1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941" y="1272672"/>
                <a:ext cx="735907" cy="89537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784008" y="1735108"/>
            <a:ext cx="2183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>
                <a:solidFill>
                  <a:srgbClr val="FFFF00"/>
                </a:solidFill>
              </a:rPr>
              <a:t>i</a:t>
            </a:r>
            <a:endParaRPr lang="hu-HU" sz="1100" b="1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75775" y="2691685"/>
            <a:ext cx="748313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</a:t>
            </a:r>
            <a:r>
              <a:rPr lang="hu-HU" dirty="0" smtClean="0"/>
              <a:t>: cost parameter to all points that violate the constraints</a:t>
            </a:r>
          </a:p>
          <a:p>
            <a:endParaRPr lang="hu-HU" dirty="0"/>
          </a:p>
          <a:p>
            <a:r>
              <a:rPr lang="hu-HU" dirty="0" smtClean="0"/>
              <a:t>We make our optimization on this cost function</a:t>
            </a:r>
          </a:p>
          <a:p>
            <a:endParaRPr lang="hu-HU" dirty="0"/>
          </a:p>
          <a:p>
            <a:r>
              <a:rPr lang="hu-HU" dirty="0" smtClean="0"/>
              <a:t>We can tune the </a:t>
            </a:r>
            <a:r>
              <a:rPr lang="hu-HU" b="1" dirty="0" smtClean="0"/>
              <a:t>C</a:t>
            </a:r>
            <a:r>
              <a:rPr lang="hu-HU" dirty="0" smtClean="0"/>
              <a:t> parameter: we can modify the penalty </a:t>
            </a:r>
          </a:p>
          <a:p>
            <a:r>
              <a:rPr lang="hu-HU" dirty="0"/>
              <a:t>f</a:t>
            </a:r>
            <a:r>
              <a:rPr lang="hu-HU" dirty="0" smtClean="0"/>
              <a:t>or the data points that are misclassified</a:t>
            </a:r>
          </a:p>
          <a:p>
            <a:endParaRPr lang="hu-HU" dirty="0"/>
          </a:p>
          <a:p>
            <a:r>
              <a:rPr lang="hu-HU" b="1" dirty="0" smtClean="0"/>
              <a:t>C</a:t>
            </a:r>
            <a:r>
              <a:rPr lang="hu-HU" dirty="0" smtClean="0"/>
              <a:t> is very large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the algorithm tries to find a </a:t>
            </a:r>
            <a:r>
              <a:rPr lang="hu-HU" b="1" dirty="0" smtClean="0"/>
              <a:t>100%</a:t>
            </a:r>
            <a:r>
              <a:rPr lang="hu-HU" dirty="0" smtClean="0"/>
              <a:t> separation</a:t>
            </a:r>
          </a:p>
          <a:p>
            <a:r>
              <a:rPr lang="hu-HU" b="1" dirty="0" smtClean="0"/>
              <a:t>C</a:t>
            </a:r>
            <a:r>
              <a:rPr lang="hu-HU" dirty="0" smtClean="0"/>
              <a:t> is low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wider overall margin is allowed with more misclassified</a:t>
            </a:r>
          </a:p>
          <a:p>
            <a:r>
              <a:rPr lang="hu-HU" dirty="0"/>
              <a:t> </a:t>
            </a:r>
            <a:r>
              <a:rPr lang="hu-HU" dirty="0" smtClean="0"/>
              <a:t>               data points</a:t>
            </a:r>
            <a:endParaRPr lang="hu-HU" dirty="0"/>
          </a:p>
        </p:txBody>
      </p:sp>
      <p:sp>
        <p:nvSpPr>
          <p:cNvPr id="30" name="TextBox 29"/>
          <p:cNvSpPr txBox="1"/>
          <p:nvPr/>
        </p:nvSpPr>
        <p:spPr>
          <a:xfrm>
            <a:off x="5455813" y="13474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2</a:t>
            </a:r>
            <a:endParaRPr lang="hu-HU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78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Support vector machine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2209" y="1715166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hu-HU" dirty="0"/>
              <a:t>Very popular and widely used supervised learning classification algorithm</a:t>
            </a:r>
          </a:p>
          <a:p>
            <a:r>
              <a:rPr lang="hu-HU" dirty="0"/>
              <a:t>The great benefit: it can operates even in infinite dimensions !!!</a:t>
            </a:r>
          </a:p>
          <a:p>
            <a:r>
              <a:rPr lang="hu-HU" dirty="0"/>
              <a:t>It defines a margin / boundary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between the data points in multidimensional space</a:t>
            </a:r>
          </a:p>
          <a:p>
            <a:r>
              <a:rPr lang="hu-HU" dirty="0"/>
              <a:t>Goal: find a flat boundary ( „hyperplane” ) that leads to a homogeneous partition of the data</a:t>
            </a:r>
          </a:p>
          <a:p>
            <a:r>
              <a:rPr lang="hu-HU" dirty="0"/>
              <a:t>A</a:t>
            </a:r>
            <a:r>
              <a:rPr lang="en-US" dirty="0"/>
              <a:t> good separation is achieved by the hyperplane that has the largest distance to the nearest training-data point of any class since in general the larger the margin the lower the generalization error of the classifier</a:t>
            </a:r>
            <a:endParaRPr lang="hu-HU" dirty="0"/>
          </a:p>
          <a:p>
            <a:r>
              <a:rPr lang="hu-HU" dirty="0"/>
              <a:t>So we have to maximize the margin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5815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1262129" y="2123036"/>
            <a:ext cx="0" cy="309291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004551" y="4971246"/>
            <a:ext cx="3683359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7202" y="2282728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latitude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3497176" y="5163218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longitude</a:t>
            </a:r>
            <a:endParaRPr lang="hu-HU" dirty="0"/>
          </a:p>
        </p:txBody>
      </p:sp>
      <p:sp>
        <p:nvSpPr>
          <p:cNvPr id="8" name="Oval 7"/>
          <p:cNvSpPr/>
          <p:nvPr/>
        </p:nvSpPr>
        <p:spPr>
          <a:xfrm>
            <a:off x="2137892" y="2859111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2220532" y="4248957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1815920" y="3526667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3153834" y="4087971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2975677" y="2796794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2653048" y="3508505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3367824" y="3339017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3468536" y="2816887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2653047" y="2246069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3468536" y="2282728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/>
          <p:cNvSpPr/>
          <p:nvPr/>
        </p:nvSpPr>
        <p:spPr>
          <a:xfrm>
            <a:off x="4145335" y="3118766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/>
          <p:cNvSpPr/>
          <p:nvPr/>
        </p:nvSpPr>
        <p:spPr>
          <a:xfrm>
            <a:off x="4124111" y="3915179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/>
          <p:cNvSpPr/>
          <p:nvPr/>
        </p:nvSpPr>
        <p:spPr>
          <a:xfrm>
            <a:off x="1755644" y="2375704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extBox 1"/>
          <p:cNvSpPr txBox="1"/>
          <p:nvPr/>
        </p:nvSpPr>
        <p:spPr>
          <a:xfrm>
            <a:off x="520283" y="385765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Kernels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3153834" y="1159099"/>
            <a:ext cx="5086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 can be weather classes: sunny and snowy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1433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1262129" y="2123036"/>
            <a:ext cx="0" cy="309291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004551" y="4971246"/>
            <a:ext cx="3683359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7202" y="2282728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latitude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3497176" y="5163218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longitude</a:t>
            </a:r>
            <a:endParaRPr lang="hu-HU" dirty="0"/>
          </a:p>
        </p:txBody>
      </p:sp>
      <p:sp>
        <p:nvSpPr>
          <p:cNvPr id="8" name="Oval 7"/>
          <p:cNvSpPr/>
          <p:nvPr/>
        </p:nvSpPr>
        <p:spPr>
          <a:xfrm>
            <a:off x="2137892" y="2859111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2220532" y="4248957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1815920" y="3526667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3153834" y="4087971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2975677" y="2796794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2653048" y="3508505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3367824" y="3339017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3468536" y="2816887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2653047" y="2246069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3468536" y="2282728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/>
          <p:cNvSpPr/>
          <p:nvPr/>
        </p:nvSpPr>
        <p:spPr>
          <a:xfrm>
            <a:off x="4145335" y="3118766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/>
          <p:cNvSpPr/>
          <p:nvPr/>
        </p:nvSpPr>
        <p:spPr>
          <a:xfrm>
            <a:off x="4124111" y="3915179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/>
          <p:cNvSpPr/>
          <p:nvPr/>
        </p:nvSpPr>
        <p:spPr>
          <a:xfrm>
            <a:off x="1755644" y="2375704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958366" y="3440738"/>
            <a:ext cx="1403797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31300" y="2967073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kernel</a:t>
            </a:r>
            <a:endParaRPr lang="hu-HU" b="1" dirty="0">
              <a:solidFill>
                <a:srgbClr val="FFFF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7592187" y="2123036"/>
            <a:ext cx="0" cy="309291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334609" y="4971246"/>
            <a:ext cx="3683359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17260" y="2282728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altitude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9827234" y="5163218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longitude</a:t>
            </a:r>
            <a:endParaRPr lang="hu-HU" dirty="0"/>
          </a:p>
        </p:txBody>
      </p:sp>
      <p:sp>
        <p:nvSpPr>
          <p:cNvPr id="30" name="Oval 29"/>
          <p:cNvSpPr/>
          <p:nvPr/>
        </p:nvSpPr>
        <p:spPr>
          <a:xfrm>
            <a:off x="8467950" y="2859111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/>
          <p:cNvSpPr/>
          <p:nvPr/>
        </p:nvSpPr>
        <p:spPr>
          <a:xfrm>
            <a:off x="8550590" y="4248957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Oval 31"/>
          <p:cNvSpPr/>
          <p:nvPr/>
        </p:nvSpPr>
        <p:spPr>
          <a:xfrm>
            <a:off x="8145978" y="3526667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Oval 32"/>
          <p:cNvSpPr/>
          <p:nvPr/>
        </p:nvSpPr>
        <p:spPr>
          <a:xfrm>
            <a:off x="9483892" y="4087971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Oval 33"/>
          <p:cNvSpPr/>
          <p:nvPr/>
        </p:nvSpPr>
        <p:spPr>
          <a:xfrm>
            <a:off x="8254662" y="1903587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Oval 34"/>
          <p:cNvSpPr/>
          <p:nvPr/>
        </p:nvSpPr>
        <p:spPr>
          <a:xfrm>
            <a:off x="9694858" y="204306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Oval 35"/>
          <p:cNvSpPr/>
          <p:nvPr/>
        </p:nvSpPr>
        <p:spPr>
          <a:xfrm>
            <a:off x="10201236" y="1805061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Oval 36"/>
          <p:cNvSpPr/>
          <p:nvPr/>
        </p:nvSpPr>
        <p:spPr>
          <a:xfrm>
            <a:off x="8974433" y="2164246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Oval 37"/>
          <p:cNvSpPr/>
          <p:nvPr/>
        </p:nvSpPr>
        <p:spPr>
          <a:xfrm>
            <a:off x="8740658" y="3552072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Oval 38"/>
          <p:cNvSpPr/>
          <p:nvPr/>
        </p:nvSpPr>
        <p:spPr>
          <a:xfrm>
            <a:off x="9760616" y="3014433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Oval 39"/>
          <p:cNvSpPr/>
          <p:nvPr/>
        </p:nvSpPr>
        <p:spPr>
          <a:xfrm>
            <a:off x="10475393" y="3118766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Oval 40"/>
          <p:cNvSpPr/>
          <p:nvPr/>
        </p:nvSpPr>
        <p:spPr>
          <a:xfrm>
            <a:off x="10454169" y="3915179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Oval 41"/>
          <p:cNvSpPr/>
          <p:nvPr/>
        </p:nvSpPr>
        <p:spPr>
          <a:xfrm>
            <a:off x="9244803" y="3118766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404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1262129" y="2123036"/>
            <a:ext cx="0" cy="309291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004551" y="4971246"/>
            <a:ext cx="3683359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7202" y="2282728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latitude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3497176" y="5163218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longitude</a:t>
            </a:r>
            <a:endParaRPr lang="hu-HU" dirty="0"/>
          </a:p>
        </p:txBody>
      </p:sp>
      <p:sp>
        <p:nvSpPr>
          <p:cNvPr id="8" name="Oval 7"/>
          <p:cNvSpPr/>
          <p:nvPr/>
        </p:nvSpPr>
        <p:spPr>
          <a:xfrm>
            <a:off x="2137892" y="2859111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2220532" y="4248957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1815920" y="3526667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3153834" y="4087971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2975677" y="2796794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2653048" y="3508505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3367824" y="3339017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3468536" y="2816887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2653047" y="2246069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3468536" y="2282728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/>
          <p:cNvSpPr/>
          <p:nvPr/>
        </p:nvSpPr>
        <p:spPr>
          <a:xfrm>
            <a:off x="4145335" y="3118766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/>
          <p:cNvSpPr/>
          <p:nvPr/>
        </p:nvSpPr>
        <p:spPr>
          <a:xfrm>
            <a:off x="4124111" y="3915179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/>
          <p:cNvSpPr/>
          <p:nvPr/>
        </p:nvSpPr>
        <p:spPr>
          <a:xfrm>
            <a:off x="1755644" y="2375704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958366" y="3440738"/>
            <a:ext cx="1403797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31300" y="2967073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kernel</a:t>
            </a:r>
            <a:endParaRPr lang="hu-HU" b="1" dirty="0">
              <a:solidFill>
                <a:srgbClr val="FFFF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7592187" y="2123036"/>
            <a:ext cx="0" cy="309291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334609" y="4971246"/>
            <a:ext cx="3683359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17260" y="2282728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altitude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9827234" y="5163218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longitude</a:t>
            </a:r>
            <a:endParaRPr lang="hu-HU" dirty="0"/>
          </a:p>
        </p:txBody>
      </p:sp>
      <p:sp>
        <p:nvSpPr>
          <p:cNvPr id="30" name="Oval 29"/>
          <p:cNvSpPr/>
          <p:nvPr/>
        </p:nvSpPr>
        <p:spPr>
          <a:xfrm>
            <a:off x="8467950" y="2859111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/>
          <p:cNvSpPr/>
          <p:nvPr/>
        </p:nvSpPr>
        <p:spPr>
          <a:xfrm>
            <a:off x="8550590" y="4248957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Oval 31"/>
          <p:cNvSpPr/>
          <p:nvPr/>
        </p:nvSpPr>
        <p:spPr>
          <a:xfrm>
            <a:off x="8145978" y="3526667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Oval 32"/>
          <p:cNvSpPr/>
          <p:nvPr/>
        </p:nvSpPr>
        <p:spPr>
          <a:xfrm>
            <a:off x="9483892" y="4087971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Oval 33"/>
          <p:cNvSpPr/>
          <p:nvPr/>
        </p:nvSpPr>
        <p:spPr>
          <a:xfrm>
            <a:off x="8254662" y="1903587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Oval 34"/>
          <p:cNvSpPr/>
          <p:nvPr/>
        </p:nvSpPr>
        <p:spPr>
          <a:xfrm>
            <a:off x="9694858" y="204306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Oval 35"/>
          <p:cNvSpPr/>
          <p:nvPr/>
        </p:nvSpPr>
        <p:spPr>
          <a:xfrm>
            <a:off x="10201236" y="1805061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Oval 36"/>
          <p:cNvSpPr/>
          <p:nvPr/>
        </p:nvSpPr>
        <p:spPr>
          <a:xfrm>
            <a:off x="8974433" y="2164246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Oval 37"/>
          <p:cNvSpPr/>
          <p:nvPr/>
        </p:nvSpPr>
        <p:spPr>
          <a:xfrm>
            <a:off x="8740658" y="3552072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Oval 38"/>
          <p:cNvSpPr/>
          <p:nvPr/>
        </p:nvSpPr>
        <p:spPr>
          <a:xfrm>
            <a:off x="9760616" y="3014433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Oval 39"/>
          <p:cNvSpPr/>
          <p:nvPr/>
        </p:nvSpPr>
        <p:spPr>
          <a:xfrm>
            <a:off x="10475393" y="3118766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Oval 40"/>
          <p:cNvSpPr/>
          <p:nvPr/>
        </p:nvSpPr>
        <p:spPr>
          <a:xfrm>
            <a:off x="10454169" y="3915179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Oval 41"/>
          <p:cNvSpPr/>
          <p:nvPr/>
        </p:nvSpPr>
        <p:spPr>
          <a:xfrm>
            <a:off x="9244803" y="3118766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extBox 1"/>
          <p:cNvSpPr txBox="1"/>
          <p:nvPr/>
        </p:nvSpPr>
        <p:spPr>
          <a:xfrm>
            <a:off x="2077616" y="5739449"/>
            <a:ext cx="7689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With the </a:t>
            </a:r>
            <a:r>
              <a:rPr lang="hu-HU" b="1" i="1" dirty="0" smtClean="0"/>
              <a:t>kernel function </a:t>
            </a:r>
            <a:r>
              <a:rPr lang="hu-HU" dirty="0" smtClean="0"/>
              <a:t>we can transform the problem into  linearly</a:t>
            </a:r>
          </a:p>
          <a:p>
            <a:r>
              <a:rPr lang="hu-HU" dirty="0"/>
              <a:t>s</a:t>
            </a:r>
            <a:r>
              <a:rPr lang="hu-HU" dirty="0" smtClean="0"/>
              <a:t>eparable one !!!    ( slack variable: altitude )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7776981" y="1244202"/>
            <a:ext cx="3081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Higher dimensional space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7457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1262129" y="2123036"/>
            <a:ext cx="0" cy="309291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004551" y="4971246"/>
            <a:ext cx="3683359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7202" y="2282728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latitude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3497176" y="5163218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longitude</a:t>
            </a:r>
            <a:endParaRPr lang="hu-HU" dirty="0"/>
          </a:p>
        </p:txBody>
      </p:sp>
      <p:sp>
        <p:nvSpPr>
          <p:cNvPr id="8" name="Oval 7"/>
          <p:cNvSpPr/>
          <p:nvPr/>
        </p:nvSpPr>
        <p:spPr>
          <a:xfrm>
            <a:off x="2137892" y="2859111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2220532" y="4248957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1815920" y="3526667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3153834" y="4087971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2975677" y="2796794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2653048" y="3508505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3367824" y="3339017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3468536" y="2816887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2653047" y="2246069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3468536" y="2282728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/>
          <p:cNvSpPr/>
          <p:nvPr/>
        </p:nvSpPr>
        <p:spPr>
          <a:xfrm>
            <a:off x="4145335" y="3118766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/>
          <p:cNvSpPr/>
          <p:nvPr/>
        </p:nvSpPr>
        <p:spPr>
          <a:xfrm>
            <a:off x="4124111" y="3915179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/>
          <p:cNvSpPr/>
          <p:nvPr/>
        </p:nvSpPr>
        <p:spPr>
          <a:xfrm>
            <a:off x="1755644" y="2375704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958366" y="3440738"/>
            <a:ext cx="1403797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31300" y="2967073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kernel</a:t>
            </a:r>
            <a:endParaRPr lang="hu-HU" b="1" dirty="0">
              <a:solidFill>
                <a:srgbClr val="FFFF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7592187" y="2123036"/>
            <a:ext cx="0" cy="309291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334609" y="4971246"/>
            <a:ext cx="3683359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17260" y="2282728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altitude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9827234" y="5163218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longitude</a:t>
            </a:r>
            <a:endParaRPr lang="hu-HU" dirty="0"/>
          </a:p>
        </p:txBody>
      </p:sp>
      <p:sp>
        <p:nvSpPr>
          <p:cNvPr id="30" name="Oval 29"/>
          <p:cNvSpPr/>
          <p:nvPr/>
        </p:nvSpPr>
        <p:spPr>
          <a:xfrm>
            <a:off x="8467950" y="2859111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/>
          <p:cNvSpPr/>
          <p:nvPr/>
        </p:nvSpPr>
        <p:spPr>
          <a:xfrm>
            <a:off x="8550590" y="4248957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Oval 31"/>
          <p:cNvSpPr/>
          <p:nvPr/>
        </p:nvSpPr>
        <p:spPr>
          <a:xfrm>
            <a:off x="8145978" y="3526667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Oval 32"/>
          <p:cNvSpPr/>
          <p:nvPr/>
        </p:nvSpPr>
        <p:spPr>
          <a:xfrm>
            <a:off x="9483892" y="4087971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Oval 33"/>
          <p:cNvSpPr/>
          <p:nvPr/>
        </p:nvSpPr>
        <p:spPr>
          <a:xfrm>
            <a:off x="8254662" y="1903587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Oval 34"/>
          <p:cNvSpPr/>
          <p:nvPr/>
        </p:nvSpPr>
        <p:spPr>
          <a:xfrm>
            <a:off x="9694858" y="204306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Oval 35"/>
          <p:cNvSpPr/>
          <p:nvPr/>
        </p:nvSpPr>
        <p:spPr>
          <a:xfrm>
            <a:off x="10201236" y="1805061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Oval 36"/>
          <p:cNvSpPr/>
          <p:nvPr/>
        </p:nvSpPr>
        <p:spPr>
          <a:xfrm>
            <a:off x="8974433" y="2164246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Oval 37"/>
          <p:cNvSpPr/>
          <p:nvPr/>
        </p:nvSpPr>
        <p:spPr>
          <a:xfrm>
            <a:off x="8740658" y="3552072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Oval 38"/>
          <p:cNvSpPr/>
          <p:nvPr/>
        </p:nvSpPr>
        <p:spPr>
          <a:xfrm>
            <a:off x="9760616" y="3014433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Oval 39"/>
          <p:cNvSpPr/>
          <p:nvPr/>
        </p:nvSpPr>
        <p:spPr>
          <a:xfrm>
            <a:off x="10475393" y="3118766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Oval 40"/>
          <p:cNvSpPr/>
          <p:nvPr/>
        </p:nvSpPr>
        <p:spPr>
          <a:xfrm>
            <a:off x="10454169" y="3915179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Oval 41"/>
          <p:cNvSpPr/>
          <p:nvPr/>
        </p:nvSpPr>
        <p:spPr>
          <a:xfrm>
            <a:off x="9244803" y="3118766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TextBox 16"/>
          <p:cNvSpPr txBox="1"/>
          <p:nvPr/>
        </p:nvSpPr>
        <p:spPr>
          <a:xfrm>
            <a:off x="7776981" y="1244202"/>
            <a:ext cx="3081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Higher dimensional space</a:t>
            </a:r>
            <a:endParaRPr lang="hu-HU" dirty="0"/>
          </a:p>
        </p:txBody>
      </p:sp>
      <p:sp>
        <p:nvSpPr>
          <p:cNvPr id="43" name="Rectangle 42"/>
          <p:cNvSpPr/>
          <p:nvPr/>
        </p:nvSpPr>
        <p:spPr>
          <a:xfrm rot="16559052">
            <a:off x="9333546" y="962054"/>
            <a:ext cx="381087" cy="355322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4" name="Straight Connector 43"/>
          <p:cNvCxnSpPr>
            <a:stCxn id="43" idx="0"/>
            <a:endCxn id="43" idx="2"/>
          </p:cNvCxnSpPr>
          <p:nvPr/>
        </p:nvCxnSpPr>
        <p:spPr>
          <a:xfrm>
            <a:off x="7757158" y="2553447"/>
            <a:ext cx="3533863" cy="37043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077616" y="5739449"/>
            <a:ext cx="7689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With the </a:t>
            </a:r>
            <a:r>
              <a:rPr lang="hu-HU" b="1" i="1" dirty="0" smtClean="0"/>
              <a:t>kernel function </a:t>
            </a:r>
            <a:r>
              <a:rPr lang="hu-HU" dirty="0" smtClean="0"/>
              <a:t>we can transform the problem into  linearly</a:t>
            </a:r>
          </a:p>
          <a:p>
            <a:r>
              <a:rPr lang="hu-HU" dirty="0"/>
              <a:t>s</a:t>
            </a:r>
            <a:r>
              <a:rPr lang="hu-HU" dirty="0" smtClean="0"/>
              <a:t>eparable one !!!    ( slack variable: altitude 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5038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1262129" y="2123036"/>
            <a:ext cx="0" cy="309291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004551" y="4971246"/>
            <a:ext cx="3683359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7202" y="2282728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latitude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3497176" y="5163218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longitude</a:t>
            </a:r>
            <a:endParaRPr lang="hu-HU" dirty="0"/>
          </a:p>
        </p:txBody>
      </p:sp>
      <p:sp>
        <p:nvSpPr>
          <p:cNvPr id="8" name="Oval 7"/>
          <p:cNvSpPr/>
          <p:nvPr/>
        </p:nvSpPr>
        <p:spPr>
          <a:xfrm>
            <a:off x="2137892" y="2859111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2220532" y="4248957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1815920" y="3526667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3153834" y="4087971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2975677" y="2796794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2653048" y="3508505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3367824" y="3339017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3468536" y="2816887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2653047" y="2246069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3468536" y="2282728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/>
          <p:cNvSpPr/>
          <p:nvPr/>
        </p:nvSpPr>
        <p:spPr>
          <a:xfrm>
            <a:off x="4145335" y="3118766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/>
          <p:cNvSpPr/>
          <p:nvPr/>
        </p:nvSpPr>
        <p:spPr>
          <a:xfrm>
            <a:off x="4124111" y="3915179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/>
          <p:cNvSpPr/>
          <p:nvPr/>
        </p:nvSpPr>
        <p:spPr>
          <a:xfrm>
            <a:off x="1755644" y="2375704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958366" y="3440738"/>
            <a:ext cx="1403797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31300" y="2967073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kernel</a:t>
            </a:r>
            <a:endParaRPr lang="hu-HU" b="1" dirty="0">
              <a:solidFill>
                <a:srgbClr val="FFFF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7592187" y="2123036"/>
            <a:ext cx="0" cy="309291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334609" y="4971246"/>
            <a:ext cx="3683359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17260" y="2282728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altitude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9827234" y="5163218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longitude</a:t>
            </a:r>
            <a:endParaRPr lang="hu-HU" dirty="0"/>
          </a:p>
        </p:txBody>
      </p:sp>
      <p:sp>
        <p:nvSpPr>
          <p:cNvPr id="30" name="Oval 29"/>
          <p:cNvSpPr/>
          <p:nvPr/>
        </p:nvSpPr>
        <p:spPr>
          <a:xfrm>
            <a:off x="8467950" y="2859111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/>
          <p:cNvSpPr/>
          <p:nvPr/>
        </p:nvSpPr>
        <p:spPr>
          <a:xfrm>
            <a:off x="8550590" y="4248957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Oval 31"/>
          <p:cNvSpPr/>
          <p:nvPr/>
        </p:nvSpPr>
        <p:spPr>
          <a:xfrm>
            <a:off x="8145978" y="3526667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Oval 32"/>
          <p:cNvSpPr/>
          <p:nvPr/>
        </p:nvSpPr>
        <p:spPr>
          <a:xfrm>
            <a:off x="9483892" y="4087971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Oval 33"/>
          <p:cNvSpPr/>
          <p:nvPr/>
        </p:nvSpPr>
        <p:spPr>
          <a:xfrm>
            <a:off x="8254662" y="1903587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Oval 34"/>
          <p:cNvSpPr/>
          <p:nvPr/>
        </p:nvSpPr>
        <p:spPr>
          <a:xfrm>
            <a:off x="9694858" y="204306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Oval 35"/>
          <p:cNvSpPr/>
          <p:nvPr/>
        </p:nvSpPr>
        <p:spPr>
          <a:xfrm>
            <a:off x="10201236" y="1805061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Oval 36"/>
          <p:cNvSpPr/>
          <p:nvPr/>
        </p:nvSpPr>
        <p:spPr>
          <a:xfrm>
            <a:off x="8974433" y="2164246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Oval 37"/>
          <p:cNvSpPr/>
          <p:nvPr/>
        </p:nvSpPr>
        <p:spPr>
          <a:xfrm>
            <a:off x="8740658" y="3552072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Oval 38"/>
          <p:cNvSpPr/>
          <p:nvPr/>
        </p:nvSpPr>
        <p:spPr>
          <a:xfrm>
            <a:off x="9760616" y="3014433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Oval 39"/>
          <p:cNvSpPr/>
          <p:nvPr/>
        </p:nvSpPr>
        <p:spPr>
          <a:xfrm>
            <a:off x="10475393" y="3118766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Oval 40"/>
          <p:cNvSpPr/>
          <p:nvPr/>
        </p:nvSpPr>
        <p:spPr>
          <a:xfrm>
            <a:off x="10454169" y="3915179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Oval 41"/>
          <p:cNvSpPr/>
          <p:nvPr/>
        </p:nvSpPr>
        <p:spPr>
          <a:xfrm>
            <a:off x="9244803" y="3118766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extBox 1"/>
          <p:cNvSpPr txBox="1"/>
          <p:nvPr/>
        </p:nvSpPr>
        <p:spPr>
          <a:xfrm>
            <a:off x="1888142" y="5764163"/>
            <a:ext cx="890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 </a:t>
            </a:r>
            <a:r>
              <a:rPr lang="hu-HU" b="1" dirty="0" smtClean="0"/>
              <a:t>SVM</a:t>
            </a:r>
            <a:r>
              <a:rPr lang="hu-HU" dirty="0" smtClean="0"/>
              <a:t> learns concepts that were not explicitly measured in the original data !!! </a:t>
            </a:r>
            <a:endParaRPr lang="hu-HU" dirty="0"/>
          </a:p>
        </p:txBody>
      </p:sp>
      <p:sp>
        <p:nvSpPr>
          <p:cNvPr id="43" name="Rectangle 42"/>
          <p:cNvSpPr/>
          <p:nvPr/>
        </p:nvSpPr>
        <p:spPr>
          <a:xfrm rot="16559052">
            <a:off x="9333546" y="962054"/>
            <a:ext cx="381087" cy="355322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4" name="Straight Connector 43"/>
          <p:cNvCxnSpPr>
            <a:stCxn id="43" idx="0"/>
            <a:endCxn id="43" idx="2"/>
          </p:cNvCxnSpPr>
          <p:nvPr/>
        </p:nvCxnSpPr>
        <p:spPr>
          <a:xfrm>
            <a:off x="7757158" y="2553447"/>
            <a:ext cx="3533863" cy="37043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776981" y="1244202"/>
            <a:ext cx="3081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Higher dimensional space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8990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516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635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1972" y="270457"/>
            <a:ext cx="2547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Kernel functions</a:t>
            </a:r>
            <a:endParaRPr lang="hu-HU" sz="24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107502" y="966197"/>
            <a:ext cx="8900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b="1" dirty="0" smtClean="0"/>
              <a:t>Φ</a:t>
            </a:r>
            <a:r>
              <a:rPr lang="hu-HU" sz="2400" b="1" dirty="0" smtClean="0"/>
              <a:t>(x)   </a:t>
            </a:r>
            <a:r>
              <a:rPr lang="hu-HU" sz="2400" dirty="0" smtClean="0"/>
              <a:t>„phi function”</a:t>
            </a:r>
          </a:p>
          <a:p>
            <a:r>
              <a:rPr lang="hu-HU" sz="2400" dirty="0" smtClean="0"/>
              <a:t>   	      This </a:t>
            </a:r>
            <a:r>
              <a:rPr lang="hu-HU" sz="2400" dirty="0"/>
              <a:t>is the mapping of data </a:t>
            </a:r>
            <a:r>
              <a:rPr lang="hu-HU" sz="2400" b="1" dirty="0"/>
              <a:t>x</a:t>
            </a:r>
            <a:r>
              <a:rPr lang="hu-HU" sz="2400" dirty="0"/>
              <a:t> into an other space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14098" y="1910202"/>
            <a:ext cx="5168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smtClean="0">
                <a:solidFill>
                  <a:srgbClr val="FFFF00"/>
                </a:solidFill>
              </a:rPr>
              <a:t>K(</a:t>
            </a:r>
            <a:r>
              <a:rPr lang="hu-HU" sz="2400" b="1" u="sng" dirty="0" smtClean="0">
                <a:solidFill>
                  <a:srgbClr val="FFFF00"/>
                </a:solidFill>
              </a:rPr>
              <a:t>x</a:t>
            </a:r>
            <a:r>
              <a:rPr lang="hu-HU" sz="2400" b="1" dirty="0" smtClean="0">
                <a:solidFill>
                  <a:srgbClr val="FFFF00"/>
                </a:solidFill>
              </a:rPr>
              <a:t> , </a:t>
            </a:r>
            <a:r>
              <a:rPr lang="hu-HU" sz="2400" b="1" u="sng" dirty="0" smtClean="0">
                <a:solidFill>
                  <a:srgbClr val="FFFF00"/>
                </a:solidFill>
              </a:rPr>
              <a:t>x</a:t>
            </a:r>
            <a:r>
              <a:rPr lang="hu-HU" sz="2400" b="1" dirty="0" smtClean="0">
                <a:solidFill>
                  <a:srgbClr val="FFFF00"/>
                </a:solidFill>
              </a:rPr>
              <a:t> )   </a:t>
            </a:r>
            <a:r>
              <a:rPr lang="hu-HU" sz="2400" dirty="0" smtClean="0">
                <a:solidFill>
                  <a:schemeClr val="tx2"/>
                </a:solidFill>
              </a:rPr>
              <a:t>this is the kernel function</a:t>
            </a:r>
            <a:endParaRPr lang="hu-HU" sz="24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02092" y="2129535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i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32420" y="2136013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j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08044" y="2995741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smtClean="0"/>
              <a:t>K(</a:t>
            </a:r>
            <a:r>
              <a:rPr lang="hu-HU" sz="2400" b="1" u="sng" dirty="0" smtClean="0"/>
              <a:t>x</a:t>
            </a:r>
            <a:r>
              <a:rPr lang="hu-HU" sz="2400" b="1" dirty="0" smtClean="0"/>
              <a:t> , </a:t>
            </a:r>
            <a:r>
              <a:rPr lang="hu-HU" sz="2400" b="1" u="sng" dirty="0" smtClean="0"/>
              <a:t>x</a:t>
            </a:r>
            <a:r>
              <a:rPr lang="hu-HU" sz="2400" b="1" dirty="0" smtClean="0"/>
              <a:t> ) = </a:t>
            </a:r>
            <a:endParaRPr lang="hu-HU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104276" y="3206836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</a:t>
            </a:r>
            <a:endParaRPr lang="hu-HU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526366" y="3221553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j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61712" y="2949574"/>
            <a:ext cx="1444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x</a:t>
            </a:r>
            <a:r>
              <a:rPr lang="hu-HU" sz="2400" b="1" dirty="0" smtClean="0"/>
              <a:t>   *   </a:t>
            </a:r>
            <a:r>
              <a:rPr lang="hu-HU" sz="2400" b="1" u="sng" dirty="0" smtClean="0"/>
              <a:t>x</a:t>
            </a:r>
            <a:r>
              <a:rPr lang="hu-HU" sz="2400" b="1" dirty="0" smtClean="0"/>
              <a:t>   </a:t>
            </a:r>
            <a:endParaRPr lang="hu-HU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373323" y="3187862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</a:t>
            </a:r>
            <a:endParaRPr lang="hu-H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170897" y="3189990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j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09583" y="3073782"/>
            <a:ext cx="486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l</a:t>
            </a:r>
            <a:r>
              <a:rPr lang="hu-HU" b="1" dirty="0" smtClean="0"/>
              <a:t>inear kernel</a:t>
            </a:r>
            <a:r>
              <a:rPr lang="hu-HU" dirty="0" smtClean="0"/>
              <a:t>: does not transform the data</a:t>
            </a:r>
            <a:endParaRPr lang="hu-HU" dirty="0"/>
          </a:p>
        </p:txBody>
      </p:sp>
      <p:sp>
        <p:nvSpPr>
          <p:cNvPr id="31" name="TextBox 30"/>
          <p:cNvSpPr txBox="1"/>
          <p:nvPr/>
        </p:nvSpPr>
        <p:spPr>
          <a:xfrm>
            <a:off x="3161712" y="4282971"/>
            <a:ext cx="2468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smtClean="0"/>
              <a:t>( </a:t>
            </a:r>
            <a:r>
              <a:rPr lang="hu-HU" sz="2400" b="1" u="sng" dirty="0" smtClean="0"/>
              <a:t>x</a:t>
            </a:r>
            <a:r>
              <a:rPr lang="hu-HU" sz="2400" b="1" dirty="0" smtClean="0"/>
              <a:t>   *   </a:t>
            </a:r>
            <a:r>
              <a:rPr lang="hu-HU" sz="2400" b="1" u="sng" dirty="0" smtClean="0"/>
              <a:t>x</a:t>
            </a:r>
            <a:r>
              <a:rPr lang="hu-HU" sz="2400" b="1" dirty="0" smtClean="0"/>
              <a:t>  + 1 )   </a:t>
            </a:r>
            <a:endParaRPr lang="hu-HU" sz="2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584999" y="4489602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</a:t>
            </a:r>
            <a:endParaRPr lang="hu-HU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365174" y="4489602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j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834438" y="4357097"/>
            <a:ext cx="220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</a:t>
            </a:r>
            <a:r>
              <a:rPr lang="hu-HU" b="1" dirty="0" smtClean="0"/>
              <a:t>olynomial kernel</a:t>
            </a:r>
            <a:endParaRPr lang="hu-HU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113790" y="410726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d</a:t>
            </a:r>
            <a:endParaRPr lang="hu-HU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4257843" y="5269211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x</a:t>
            </a:r>
            <a:r>
              <a:rPr lang="hu-HU" sz="2400" dirty="0" smtClean="0"/>
              <a:t>   -   </a:t>
            </a:r>
            <a:r>
              <a:rPr lang="hu-HU" sz="2400" b="1" u="sng" dirty="0" smtClean="0"/>
              <a:t>x</a:t>
            </a:r>
            <a:r>
              <a:rPr lang="hu-HU" sz="2400" b="1" dirty="0" smtClean="0"/>
              <a:t> </a:t>
            </a:r>
            <a:r>
              <a:rPr lang="hu-HU" sz="2400" dirty="0" smtClean="0"/>
              <a:t>   </a:t>
            </a:r>
            <a:endParaRPr lang="hu-HU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4462043" y="5500043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</a:t>
            </a:r>
            <a:endParaRPr lang="hu-HU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227394" y="5476262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j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161712" y="5614762"/>
            <a:ext cx="758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smtClean="0"/>
              <a:t>exp</a:t>
            </a:r>
            <a:endParaRPr lang="hu-HU" sz="2400" b="1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3918549" y="5879425"/>
            <a:ext cx="189740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4142075" y="5386706"/>
            <a:ext cx="0" cy="35282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4199573" y="5378468"/>
            <a:ext cx="0" cy="35282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5434851" y="5374298"/>
            <a:ext cx="0" cy="35282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5484111" y="5374298"/>
            <a:ext cx="0" cy="35282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565667" y="600701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2*</a:t>
            </a:r>
            <a:endParaRPr lang="hu-HU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4993284" y="589590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</a:t>
            </a:r>
            <a:endParaRPr lang="hu-HU" sz="16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5469066" y="511826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</a:t>
            </a:r>
            <a:endParaRPr lang="hu-HU" sz="16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6461693" y="5640412"/>
            <a:ext cx="23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g</a:t>
            </a:r>
            <a:r>
              <a:rPr lang="hu-HU" dirty="0" smtClean="0"/>
              <a:t>aussian </a:t>
            </a:r>
            <a:r>
              <a:rPr lang="hu-HU" b="1" dirty="0" smtClean="0"/>
              <a:t>RBF</a:t>
            </a:r>
            <a:r>
              <a:rPr lang="hu-HU" dirty="0" smtClean="0"/>
              <a:t> kernel</a:t>
            </a:r>
            <a:endParaRPr lang="hu-HU" dirty="0"/>
          </a:p>
        </p:txBody>
      </p:sp>
      <p:sp>
        <p:nvSpPr>
          <p:cNvPr id="63" name="TextBox 62"/>
          <p:cNvSpPr txBox="1"/>
          <p:nvPr/>
        </p:nvSpPr>
        <p:spPr>
          <a:xfrm>
            <a:off x="3884041" y="5336830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-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608044" y="4308418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smtClean="0"/>
              <a:t>K(</a:t>
            </a:r>
            <a:r>
              <a:rPr lang="hu-HU" sz="2400" b="1" u="sng" dirty="0" smtClean="0"/>
              <a:t>x</a:t>
            </a:r>
            <a:r>
              <a:rPr lang="hu-HU" sz="2400" b="1" dirty="0" smtClean="0"/>
              <a:t> , </a:t>
            </a:r>
            <a:r>
              <a:rPr lang="hu-HU" sz="2400" b="1" u="sng" dirty="0" smtClean="0"/>
              <a:t>x</a:t>
            </a:r>
            <a:r>
              <a:rPr lang="hu-HU" sz="2400" b="1" dirty="0" smtClean="0"/>
              <a:t> ) = </a:t>
            </a:r>
            <a:endParaRPr lang="hu-HU" sz="24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2104276" y="4519513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</a:t>
            </a:r>
            <a:endParaRPr lang="hu-HU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2526366" y="4534230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j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603535" y="5635210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smtClean="0"/>
              <a:t>K(</a:t>
            </a:r>
            <a:r>
              <a:rPr lang="hu-HU" sz="2400" b="1" u="sng" dirty="0" smtClean="0"/>
              <a:t>x</a:t>
            </a:r>
            <a:r>
              <a:rPr lang="hu-HU" sz="2400" b="1" dirty="0" smtClean="0"/>
              <a:t> , </a:t>
            </a:r>
            <a:r>
              <a:rPr lang="hu-HU" sz="2400" b="1" u="sng" dirty="0" smtClean="0"/>
              <a:t>x</a:t>
            </a:r>
            <a:r>
              <a:rPr lang="hu-HU" sz="2400" b="1" dirty="0" smtClean="0"/>
              <a:t> ) = </a:t>
            </a:r>
            <a:endParaRPr lang="hu-HU" sz="2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2099767" y="5846305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</a:t>
            </a:r>
            <a:endParaRPr lang="hu-HU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2521857" y="5861022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61605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Support vector machines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SVMs</a:t>
            </a:r>
            <a:r>
              <a:rPr lang="en-US" dirty="0"/>
              <a:t> with non-linear kernels add additional dimensions to the data in order </a:t>
            </a:r>
            <a:r>
              <a:rPr lang="en-US" dirty="0" smtClean="0"/>
              <a:t>to</a:t>
            </a:r>
            <a:r>
              <a:rPr lang="hu-HU" dirty="0" smtClean="0"/>
              <a:t> </a:t>
            </a:r>
            <a:r>
              <a:rPr lang="en-US" dirty="0" smtClean="0"/>
              <a:t>create </a:t>
            </a:r>
            <a:r>
              <a:rPr lang="en-US" dirty="0"/>
              <a:t>separation in this </a:t>
            </a:r>
            <a:r>
              <a:rPr lang="en-US" dirty="0" smtClean="0"/>
              <a:t>way</a:t>
            </a:r>
            <a:endParaRPr lang="hu-HU" dirty="0" smtClean="0"/>
          </a:p>
          <a:p>
            <a:r>
              <a:rPr lang="hu-HU" dirty="0"/>
              <a:t>K</a:t>
            </a:r>
            <a:r>
              <a:rPr lang="en-US" dirty="0" err="1" smtClean="0"/>
              <a:t>ernel</a:t>
            </a:r>
            <a:r>
              <a:rPr lang="en-US" dirty="0" smtClean="0"/>
              <a:t> </a:t>
            </a:r>
            <a:r>
              <a:rPr lang="hu-HU" dirty="0" smtClean="0"/>
              <a:t> trick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en-US" dirty="0" smtClean="0"/>
              <a:t>process of</a:t>
            </a:r>
            <a:r>
              <a:rPr lang="hu-HU" dirty="0" smtClean="0"/>
              <a:t> </a:t>
            </a:r>
            <a:r>
              <a:rPr lang="en-US" dirty="0" smtClean="0"/>
              <a:t>adding </a:t>
            </a:r>
            <a:r>
              <a:rPr lang="en-US" dirty="0"/>
              <a:t>new features that express mathematical relationships between </a:t>
            </a:r>
            <a:r>
              <a:rPr lang="en-US" dirty="0" smtClean="0"/>
              <a:t>measured</a:t>
            </a:r>
            <a:r>
              <a:rPr lang="hu-HU" dirty="0" smtClean="0"/>
              <a:t> </a:t>
            </a:r>
            <a:r>
              <a:rPr lang="en-US" dirty="0" smtClean="0"/>
              <a:t>characteristics</a:t>
            </a:r>
            <a:endParaRPr lang="hu-HU" dirty="0" smtClean="0"/>
          </a:p>
          <a:p>
            <a:r>
              <a:rPr lang="en-US" dirty="0"/>
              <a:t>This allows the </a:t>
            </a:r>
            <a:r>
              <a:rPr lang="en-US" b="1" dirty="0"/>
              <a:t>SVM</a:t>
            </a:r>
            <a:r>
              <a:rPr lang="en-US" dirty="0"/>
              <a:t> to learn </a:t>
            </a:r>
            <a:r>
              <a:rPr lang="en-US" dirty="0" smtClean="0"/>
              <a:t>concepts</a:t>
            </a:r>
            <a:r>
              <a:rPr lang="hu-HU" dirty="0" smtClean="0"/>
              <a:t> </a:t>
            </a:r>
            <a:r>
              <a:rPr lang="en-US" dirty="0" smtClean="0"/>
              <a:t>that </a:t>
            </a:r>
            <a:r>
              <a:rPr lang="en-US" dirty="0"/>
              <a:t>were not explicitly measured in the original data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6512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Advantages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SVM</a:t>
            </a:r>
            <a:r>
              <a:rPr lang="hu-HU" dirty="0" smtClean="0"/>
              <a:t> can be used for regression problems as well as for classifications</a:t>
            </a:r>
          </a:p>
          <a:p>
            <a:r>
              <a:rPr lang="en-US" dirty="0"/>
              <a:t>Not overly influenced by noisy </a:t>
            </a:r>
            <a:r>
              <a:rPr lang="en-US" dirty="0" smtClean="0"/>
              <a:t>data</a:t>
            </a:r>
            <a:endParaRPr lang="hu-HU" dirty="0" smtClean="0"/>
          </a:p>
          <a:p>
            <a:r>
              <a:rPr lang="hu-HU" dirty="0" smtClean="0"/>
              <a:t>Easier to use than neural networks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1141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Support vector machine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2209" y="1715166"/>
            <a:ext cx="8946541" cy="4195481"/>
          </a:xfrm>
        </p:spPr>
        <p:txBody>
          <a:bodyPr>
            <a:normAutofit/>
          </a:bodyPr>
          <a:lstStyle/>
          <a:p>
            <a:r>
              <a:rPr lang="hu-HU" dirty="0"/>
              <a:t>Can be applied to almost everything</a:t>
            </a:r>
          </a:p>
          <a:p>
            <a:r>
              <a:rPr lang="hu-HU" dirty="0" smtClean="0"/>
              <a:t>Classifications </a:t>
            </a:r>
            <a:r>
              <a:rPr lang="hu-HU" dirty="0"/>
              <a:t>or numerical predictions</a:t>
            </a:r>
          </a:p>
          <a:p>
            <a:r>
              <a:rPr lang="hu-HU" dirty="0"/>
              <a:t>Widely used in pattern recognition</a:t>
            </a:r>
          </a:p>
          <a:p>
            <a:pPr lvl="1"/>
            <a:r>
              <a:rPr lang="hu-HU" dirty="0"/>
              <a:t>Identify cancer or genetic diseases </a:t>
            </a:r>
          </a:p>
          <a:p>
            <a:pPr lvl="1"/>
            <a:r>
              <a:rPr lang="hu-HU" dirty="0"/>
              <a:t>Text classification: classify texts based on the language</a:t>
            </a:r>
          </a:p>
          <a:p>
            <a:pPr lvl="1"/>
            <a:r>
              <a:rPr lang="hu-HU" dirty="0"/>
              <a:t>Detecting rare events: </a:t>
            </a:r>
            <a:r>
              <a:rPr lang="hu-HU" dirty="0" smtClean="0"/>
              <a:t>earthquakes or </a:t>
            </a:r>
            <a:r>
              <a:rPr lang="hu-HU" dirty="0"/>
              <a:t>engine </a:t>
            </a:r>
            <a:r>
              <a:rPr lang="hu-HU" dirty="0" smtClean="0"/>
              <a:t>failures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2664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Disadvantages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the best model </a:t>
            </a:r>
            <a:r>
              <a:rPr lang="en-US" dirty="0" smtClean="0"/>
              <a:t>requires</a:t>
            </a:r>
            <a:r>
              <a:rPr lang="hu-HU" dirty="0" smtClean="0"/>
              <a:t> </a:t>
            </a:r>
            <a:r>
              <a:rPr lang="en-US" dirty="0" smtClean="0"/>
              <a:t>testing </a:t>
            </a:r>
            <a:r>
              <a:rPr lang="en-US" dirty="0"/>
              <a:t>of various combinations </a:t>
            </a:r>
            <a:r>
              <a:rPr lang="en-US" dirty="0" smtClean="0"/>
              <a:t>of</a:t>
            </a:r>
            <a:r>
              <a:rPr lang="hu-HU" dirty="0" smtClean="0"/>
              <a:t> kernels </a:t>
            </a:r>
            <a:r>
              <a:rPr lang="hu-HU" dirty="0"/>
              <a:t>and model </a:t>
            </a:r>
            <a:r>
              <a:rPr lang="hu-HU" dirty="0" smtClean="0"/>
              <a:t>parameters</a:t>
            </a:r>
          </a:p>
          <a:p>
            <a:r>
              <a:rPr lang="hu-HU" dirty="0" smtClean="0"/>
              <a:t>Quite slow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especially when </a:t>
            </a:r>
            <a:r>
              <a:rPr lang="en-US" dirty="0"/>
              <a:t>the input dataset has a </a:t>
            </a:r>
            <a:r>
              <a:rPr lang="en-US" dirty="0" smtClean="0"/>
              <a:t>large</a:t>
            </a:r>
            <a:r>
              <a:rPr lang="hu-HU" dirty="0" smtClean="0"/>
              <a:t> number </a:t>
            </a:r>
            <a:r>
              <a:rPr lang="hu-HU" dirty="0"/>
              <a:t>of </a:t>
            </a:r>
            <a:r>
              <a:rPr lang="hu-HU" dirty="0" smtClean="0"/>
              <a:t>features</a:t>
            </a:r>
          </a:p>
          <a:p>
            <a:r>
              <a:rPr lang="hu-HU" dirty="0" smtClean="0"/>
              <a:t>Black box model: very hard to understand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2993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Linearly separable problem</a:t>
            </a:r>
            <a:endParaRPr lang="hu-HU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827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348507" y="1004552"/>
            <a:ext cx="0" cy="511291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90929" y="5872766"/>
            <a:ext cx="7418231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040742" y="5941554"/>
            <a:ext cx="32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8" name="Oval 7"/>
          <p:cNvSpPr/>
          <p:nvPr/>
        </p:nvSpPr>
        <p:spPr>
          <a:xfrm>
            <a:off x="4224270" y="3760631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4385256" y="4930462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4739425" y="4323009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5909256" y="4655713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989334" y="1859925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150320" y="3029756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179886" y="337634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7674320" y="2755007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7597705" y="1380189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extBox 1"/>
          <p:cNvSpPr txBox="1"/>
          <p:nvPr/>
        </p:nvSpPr>
        <p:spPr>
          <a:xfrm>
            <a:off x="759854" y="463639"/>
            <a:ext cx="616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two features </a:t>
            </a:r>
            <a:r>
              <a:rPr lang="hu-HU" b="1" dirty="0" smtClean="0"/>
              <a:t>( x  , x  ) </a:t>
            </a:r>
            <a:r>
              <a:rPr lang="hu-HU" dirty="0" smtClean="0"/>
              <a:t>and some data points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3575223" y="62359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954644" y="623590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88378" y="6117465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725646" y="3113506"/>
            <a:ext cx="32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873282" y="3289417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9804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348507" y="1004552"/>
            <a:ext cx="0" cy="511291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90929" y="5872766"/>
            <a:ext cx="7418231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 rot="19933915">
            <a:off x="5571060" y="845314"/>
            <a:ext cx="551645" cy="499298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2" name="Straight Connector 21"/>
          <p:cNvCxnSpPr>
            <a:stCxn id="21" idx="0"/>
            <a:endCxn id="21" idx="2"/>
          </p:cNvCxnSpPr>
          <p:nvPr/>
        </p:nvCxnSpPr>
        <p:spPr>
          <a:xfrm>
            <a:off x="4683782" y="1132808"/>
            <a:ext cx="2326202" cy="441799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263339" y="1380189"/>
            <a:ext cx="38266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want to find a hyperplane, </a:t>
            </a:r>
          </a:p>
          <a:p>
            <a:r>
              <a:rPr lang="hu-HU" dirty="0"/>
              <a:t>i</a:t>
            </a:r>
            <a:r>
              <a:rPr lang="hu-HU" dirty="0" smtClean="0"/>
              <a:t>n this case a line, that separates</a:t>
            </a:r>
          </a:p>
          <a:p>
            <a:r>
              <a:rPr lang="hu-HU" dirty="0"/>
              <a:t>t</a:t>
            </a:r>
            <a:r>
              <a:rPr lang="hu-HU" dirty="0" smtClean="0"/>
              <a:t>he different data points with</a:t>
            </a:r>
          </a:p>
          <a:p>
            <a:r>
              <a:rPr lang="hu-HU" dirty="0"/>
              <a:t>t</a:t>
            </a:r>
            <a:r>
              <a:rPr lang="hu-HU" dirty="0" smtClean="0"/>
              <a:t>he maximum margin</a:t>
            </a:r>
            <a:endParaRPr lang="hu-HU" dirty="0"/>
          </a:p>
        </p:txBody>
      </p:sp>
      <p:sp>
        <p:nvSpPr>
          <p:cNvPr id="23" name="Oval 22"/>
          <p:cNvSpPr/>
          <p:nvPr/>
        </p:nvSpPr>
        <p:spPr>
          <a:xfrm>
            <a:off x="4224270" y="3760631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/>
          <p:cNvSpPr/>
          <p:nvPr/>
        </p:nvSpPr>
        <p:spPr>
          <a:xfrm>
            <a:off x="4385256" y="4930462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/>
          <p:cNvSpPr/>
          <p:nvPr/>
        </p:nvSpPr>
        <p:spPr>
          <a:xfrm>
            <a:off x="4739425" y="4323009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/>
          <p:cNvSpPr/>
          <p:nvPr/>
        </p:nvSpPr>
        <p:spPr>
          <a:xfrm>
            <a:off x="5909256" y="4655713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/>
          <p:cNvSpPr/>
          <p:nvPr/>
        </p:nvSpPr>
        <p:spPr>
          <a:xfrm>
            <a:off x="5989334" y="1859925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Oval 27"/>
          <p:cNvSpPr/>
          <p:nvPr/>
        </p:nvSpPr>
        <p:spPr>
          <a:xfrm>
            <a:off x="6150320" y="3029756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Oval 28"/>
          <p:cNvSpPr/>
          <p:nvPr/>
        </p:nvSpPr>
        <p:spPr>
          <a:xfrm>
            <a:off x="7179886" y="337634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Oval 29"/>
          <p:cNvSpPr/>
          <p:nvPr/>
        </p:nvSpPr>
        <p:spPr>
          <a:xfrm>
            <a:off x="7674320" y="2755007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/>
          <p:cNvSpPr/>
          <p:nvPr/>
        </p:nvSpPr>
        <p:spPr>
          <a:xfrm>
            <a:off x="7597705" y="1380189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TextBox 31"/>
          <p:cNvSpPr txBox="1"/>
          <p:nvPr/>
        </p:nvSpPr>
        <p:spPr>
          <a:xfrm>
            <a:off x="7040742" y="5941554"/>
            <a:ext cx="32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188378" y="6117465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725646" y="3113506"/>
            <a:ext cx="32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873282" y="3289417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9906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348507" y="1004552"/>
            <a:ext cx="0" cy="511291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90929" y="5872766"/>
            <a:ext cx="7418231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16906026">
            <a:off x="5955405" y="1307209"/>
            <a:ext cx="551645" cy="499298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8" name="Straight Connector 17"/>
          <p:cNvCxnSpPr>
            <a:stCxn id="17" idx="0"/>
            <a:endCxn id="17" idx="2"/>
          </p:cNvCxnSpPr>
          <p:nvPr/>
        </p:nvCxnSpPr>
        <p:spPr>
          <a:xfrm>
            <a:off x="3787199" y="3294582"/>
            <a:ext cx="4888057" cy="101823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224270" y="3760631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/>
          <p:cNvSpPr/>
          <p:nvPr/>
        </p:nvSpPr>
        <p:spPr>
          <a:xfrm>
            <a:off x="4385256" y="4930462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/>
          <p:cNvSpPr/>
          <p:nvPr/>
        </p:nvSpPr>
        <p:spPr>
          <a:xfrm>
            <a:off x="4739425" y="4323009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/>
          <p:cNvSpPr/>
          <p:nvPr/>
        </p:nvSpPr>
        <p:spPr>
          <a:xfrm>
            <a:off x="5909256" y="4655713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/>
          <p:cNvSpPr/>
          <p:nvPr/>
        </p:nvSpPr>
        <p:spPr>
          <a:xfrm>
            <a:off x="5989334" y="1859925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/>
          <p:cNvSpPr/>
          <p:nvPr/>
        </p:nvSpPr>
        <p:spPr>
          <a:xfrm>
            <a:off x="6150320" y="3029756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Oval 27"/>
          <p:cNvSpPr/>
          <p:nvPr/>
        </p:nvSpPr>
        <p:spPr>
          <a:xfrm>
            <a:off x="7179886" y="337634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Oval 28"/>
          <p:cNvSpPr/>
          <p:nvPr/>
        </p:nvSpPr>
        <p:spPr>
          <a:xfrm>
            <a:off x="7674320" y="2755007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Oval 29"/>
          <p:cNvSpPr/>
          <p:nvPr/>
        </p:nvSpPr>
        <p:spPr>
          <a:xfrm>
            <a:off x="7597705" y="1380189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TextBox 30"/>
          <p:cNvSpPr txBox="1"/>
          <p:nvPr/>
        </p:nvSpPr>
        <p:spPr>
          <a:xfrm>
            <a:off x="7040742" y="5941554"/>
            <a:ext cx="32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188378" y="6117465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725646" y="3113506"/>
            <a:ext cx="32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873282" y="3289417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808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348507" y="1004552"/>
            <a:ext cx="0" cy="511291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90929" y="5872766"/>
            <a:ext cx="7418231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17907586">
            <a:off x="5381540" y="1366116"/>
            <a:ext cx="1093988" cy="499298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9" name="Straight Connector 18"/>
          <p:cNvCxnSpPr>
            <a:stCxn id="17" idx="0"/>
            <a:endCxn id="17" idx="2"/>
          </p:cNvCxnSpPr>
          <p:nvPr/>
        </p:nvCxnSpPr>
        <p:spPr>
          <a:xfrm>
            <a:off x="3733737" y="2672926"/>
            <a:ext cx="4389594" cy="237936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500056" y="3376342"/>
            <a:ext cx="3212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This is the maximum margin</a:t>
            </a:r>
          </a:p>
          <a:p>
            <a:r>
              <a:rPr lang="hu-HU" dirty="0" smtClean="0"/>
              <a:t>solution</a:t>
            </a:r>
            <a:endParaRPr lang="hu-HU" dirty="0"/>
          </a:p>
        </p:txBody>
      </p:sp>
      <p:sp>
        <p:nvSpPr>
          <p:cNvPr id="18" name="Oval 17"/>
          <p:cNvSpPr/>
          <p:nvPr/>
        </p:nvSpPr>
        <p:spPr>
          <a:xfrm>
            <a:off x="4224270" y="3760631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4385256" y="4930462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4739425" y="4323009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5909256" y="4655713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/>
          <p:cNvSpPr/>
          <p:nvPr/>
        </p:nvSpPr>
        <p:spPr>
          <a:xfrm>
            <a:off x="5989334" y="1859925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/>
          <p:cNvSpPr/>
          <p:nvPr/>
        </p:nvSpPr>
        <p:spPr>
          <a:xfrm>
            <a:off x="6150320" y="3029756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/>
          <p:cNvSpPr/>
          <p:nvPr/>
        </p:nvSpPr>
        <p:spPr>
          <a:xfrm>
            <a:off x="7179886" y="337634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/>
          <p:cNvSpPr/>
          <p:nvPr/>
        </p:nvSpPr>
        <p:spPr>
          <a:xfrm>
            <a:off x="7674320" y="2755007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/>
          <p:cNvSpPr/>
          <p:nvPr/>
        </p:nvSpPr>
        <p:spPr>
          <a:xfrm>
            <a:off x="7597705" y="1380189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TextBox 27"/>
          <p:cNvSpPr txBox="1"/>
          <p:nvPr/>
        </p:nvSpPr>
        <p:spPr>
          <a:xfrm>
            <a:off x="7040742" y="5941554"/>
            <a:ext cx="32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188378" y="6117465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725646" y="3113506"/>
            <a:ext cx="32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2873282" y="3289417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8880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348507" y="1004552"/>
            <a:ext cx="0" cy="511291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90929" y="5872766"/>
            <a:ext cx="7418231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17907586">
            <a:off x="5381540" y="1366116"/>
            <a:ext cx="1093988" cy="499298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9" name="Straight Connector 18"/>
          <p:cNvCxnSpPr>
            <a:stCxn id="17" idx="0"/>
            <a:endCxn id="17" idx="2"/>
          </p:cNvCxnSpPr>
          <p:nvPr/>
        </p:nvCxnSpPr>
        <p:spPr>
          <a:xfrm>
            <a:off x="3733737" y="2672926"/>
            <a:ext cx="4389594" cy="237936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60608" y="285412"/>
            <a:ext cx="9292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Support vectors</a:t>
            </a:r>
            <a:r>
              <a:rPr lang="hu-HU" dirty="0" smtClean="0"/>
              <a:t>: the points from each class that are closest to the </a:t>
            </a:r>
          </a:p>
          <a:p>
            <a:r>
              <a:rPr lang="hu-HU" dirty="0"/>
              <a:t>	</a:t>
            </a:r>
            <a:r>
              <a:rPr lang="hu-HU" dirty="0" smtClean="0"/>
              <a:t>maximum margin hyperplane // each class have at least </a:t>
            </a:r>
            <a:r>
              <a:rPr lang="hu-HU" b="1" dirty="0" smtClean="0"/>
              <a:t>1</a:t>
            </a:r>
            <a:r>
              <a:rPr lang="hu-HU" dirty="0" smtClean="0"/>
              <a:t> support vector</a:t>
            </a:r>
            <a:endParaRPr lang="hu-HU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4546243" y="3928056"/>
            <a:ext cx="4378816" cy="39495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6425140" y="3304576"/>
            <a:ext cx="2499919" cy="101843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184076" y="4323009"/>
            <a:ext cx="2740983" cy="37985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963975" y="4125532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Support vectors</a:t>
            </a:r>
            <a:endParaRPr lang="hu-HU" dirty="0"/>
          </a:p>
        </p:txBody>
      </p:sp>
      <p:sp>
        <p:nvSpPr>
          <p:cNvPr id="22" name="Oval 21"/>
          <p:cNvSpPr/>
          <p:nvPr/>
        </p:nvSpPr>
        <p:spPr>
          <a:xfrm>
            <a:off x="4224270" y="3760631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/>
          <p:cNvSpPr/>
          <p:nvPr/>
        </p:nvSpPr>
        <p:spPr>
          <a:xfrm>
            <a:off x="4385256" y="4930462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/>
          <p:cNvSpPr/>
          <p:nvPr/>
        </p:nvSpPr>
        <p:spPr>
          <a:xfrm>
            <a:off x="4739425" y="4323009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/>
          <p:cNvSpPr/>
          <p:nvPr/>
        </p:nvSpPr>
        <p:spPr>
          <a:xfrm>
            <a:off x="5909256" y="4655713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Oval 27"/>
          <p:cNvSpPr/>
          <p:nvPr/>
        </p:nvSpPr>
        <p:spPr>
          <a:xfrm>
            <a:off x="5989334" y="1859925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Oval 28"/>
          <p:cNvSpPr/>
          <p:nvPr/>
        </p:nvSpPr>
        <p:spPr>
          <a:xfrm>
            <a:off x="6150320" y="3029756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Oval 29"/>
          <p:cNvSpPr/>
          <p:nvPr/>
        </p:nvSpPr>
        <p:spPr>
          <a:xfrm>
            <a:off x="7179886" y="337634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/>
          <p:cNvSpPr/>
          <p:nvPr/>
        </p:nvSpPr>
        <p:spPr>
          <a:xfrm>
            <a:off x="7674320" y="2755007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Oval 31"/>
          <p:cNvSpPr/>
          <p:nvPr/>
        </p:nvSpPr>
        <p:spPr>
          <a:xfrm>
            <a:off x="7597705" y="1380189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TextBox 32"/>
          <p:cNvSpPr txBox="1"/>
          <p:nvPr/>
        </p:nvSpPr>
        <p:spPr>
          <a:xfrm>
            <a:off x="7040742" y="5941554"/>
            <a:ext cx="32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88378" y="6117465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725646" y="3113506"/>
            <a:ext cx="32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2873282" y="3289417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2017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3140</TotalTime>
  <Words>878</Words>
  <Application>Microsoft Office PowerPoint</Application>
  <PresentationFormat>Widescreen</PresentationFormat>
  <Paragraphs>217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Cambria Math</vt:lpstr>
      <vt:lpstr>Century Gothic</vt:lpstr>
      <vt:lpstr>Wingdings</vt:lpstr>
      <vt:lpstr>Wingdings 3</vt:lpstr>
      <vt:lpstr>Ion</vt:lpstr>
      <vt:lpstr>MACHINE LEARNING</vt:lpstr>
      <vt:lpstr>Support vector machine</vt:lpstr>
      <vt:lpstr>Support vector machine</vt:lpstr>
      <vt:lpstr>Linearly separable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Non-linear spaces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Support vector machines</vt:lpstr>
      <vt:lpstr>Advantages</vt:lpstr>
      <vt:lpstr>Disadvantages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User</dc:creator>
  <cp:lastModifiedBy>User</cp:lastModifiedBy>
  <cp:revision>56</cp:revision>
  <dcterms:created xsi:type="dcterms:W3CDTF">2015-04-24T13:52:47Z</dcterms:created>
  <dcterms:modified xsi:type="dcterms:W3CDTF">2017-01-22T17:32:47Z</dcterms:modified>
</cp:coreProperties>
</file>