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  <p:sldId id="258" r:id="rId5"/>
    <p:sldId id="259" r:id="rId6"/>
    <p:sldId id="277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72" r:id="rId45"/>
    <p:sldId id="273" r:id="rId46"/>
    <p:sldId id="271" r:id="rId47"/>
    <p:sldId id="270" r:id="rId4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9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875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48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6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21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24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9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43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7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93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79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8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45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7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3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D16BFF-D2F5-4E51-95C0-52B14D191171}" type="datetimeFigureOut">
              <a:rPr lang="hu-HU" smtClean="0"/>
              <a:t>2017. 01. 25.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219C-9C90-46B9-B800-5FAE58FA56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1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K-MEANS CLUSTERING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6008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1679" y="2020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43953" y="480539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</a:t>
            </a:r>
            <a:r>
              <a:rPr lang="hu-HU" b="1" dirty="0" smtClean="0"/>
              <a:t>{ d  ,d  ,d   } </a:t>
            </a:r>
            <a:r>
              <a:rPr lang="hu-HU" dirty="0" smtClean="0"/>
              <a:t>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5489389" y="21583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04971" y="3175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62681" y="331312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7291" y="34908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95001" y="362865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4171" y="633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56045" y="629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05821" y="617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13637" y="91366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green point because the nearest centroid the the</a:t>
            </a:r>
          </a:p>
          <a:p>
            <a:r>
              <a:rPr lang="hu-HU" dirty="0"/>
              <a:t>g</a:t>
            </a:r>
            <a:r>
              <a:rPr lang="hu-HU" dirty="0" smtClean="0"/>
              <a:t>reen one !!!</a:t>
            </a:r>
            <a:endParaRPr lang="hu-HU" dirty="0"/>
          </a:p>
        </p:txBody>
      </p:sp>
      <p:sp>
        <p:nvSpPr>
          <p:cNvPr id="45" name="Multiply 44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1679" y="2020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43953" y="480539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</a:t>
            </a:r>
            <a:r>
              <a:rPr lang="hu-HU" b="1" dirty="0" smtClean="0"/>
              <a:t>{ d  ,d  ,d   } </a:t>
            </a:r>
            <a:r>
              <a:rPr lang="hu-HU" dirty="0" smtClean="0"/>
              <a:t>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5489389" y="21583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04971" y="3175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62681" y="331312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7291" y="34908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95001" y="362865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4171" y="633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56045" y="629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05821" y="617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813637" y="91366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green point because the nearest centroid the the</a:t>
            </a:r>
          </a:p>
          <a:p>
            <a:r>
              <a:rPr lang="hu-HU" dirty="0"/>
              <a:t>g</a:t>
            </a:r>
            <a:r>
              <a:rPr lang="hu-HU" dirty="0" smtClean="0"/>
              <a:t>reen one !!!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8834907" y="2020570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HAVE TO DO IT TO</a:t>
            </a:r>
          </a:p>
          <a:p>
            <a:r>
              <a:rPr lang="hu-HU" b="1" dirty="0" smtClean="0"/>
              <a:t>EVERY POINTS !!!</a:t>
            </a:r>
            <a:endParaRPr lang="hu-HU" b="1" dirty="0"/>
          </a:p>
        </p:txBody>
      </p:sp>
      <p:sp>
        <p:nvSpPr>
          <p:cNvPr id="46" name="Multiply 45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3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Multiply 45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9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3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4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20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4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11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K-means clustering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Very popular unsupervised learning algorithm in data mining</a:t>
            </a:r>
          </a:p>
          <a:p>
            <a:r>
              <a:rPr lang="hu-HU" dirty="0"/>
              <a:t>Automatically divides the </a:t>
            </a:r>
            <a:r>
              <a:rPr lang="en-US" dirty="0"/>
              <a:t>data into clusters</a:t>
            </a:r>
            <a:r>
              <a:rPr lang="hu-HU" dirty="0"/>
              <a:t> /</a:t>
            </a:r>
            <a:r>
              <a:rPr lang="en-US" dirty="0"/>
              <a:t> groupings of similar items</a:t>
            </a:r>
            <a:r>
              <a:rPr lang="hu-HU" dirty="0"/>
              <a:t> + i</a:t>
            </a:r>
            <a:r>
              <a:rPr lang="en-US" dirty="0"/>
              <a:t>t does this without having been</a:t>
            </a:r>
            <a:r>
              <a:rPr lang="hu-HU" dirty="0"/>
              <a:t> </a:t>
            </a:r>
            <a:r>
              <a:rPr lang="en-US" dirty="0"/>
              <a:t>told what the groups should look like ahead of time</a:t>
            </a:r>
            <a:r>
              <a:rPr lang="hu-HU" dirty="0"/>
              <a:t> !!!</a:t>
            </a:r>
          </a:p>
          <a:p>
            <a:r>
              <a:rPr lang="hu-HU" b="1" dirty="0"/>
              <a:t>Problem</a:t>
            </a:r>
            <a:r>
              <a:rPr lang="hu-HU" dirty="0"/>
              <a:t>: how could a computer </a:t>
            </a:r>
            <a:r>
              <a:rPr lang="en-US" dirty="0"/>
              <a:t>possibly know where one group ends and another begins?</a:t>
            </a:r>
            <a:endParaRPr lang="hu-HU" dirty="0"/>
          </a:p>
          <a:p>
            <a:r>
              <a:rPr lang="hu-HU" dirty="0"/>
              <a:t>Elements </a:t>
            </a:r>
            <a:r>
              <a:rPr lang="en-US" dirty="0"/>
              <a:t>inside a cluster should be very</a:t>
            </a:r>
            <a:r>
              <a:rPr lang="hu-HU" dirty="0"/>
              <a:t> </a:t>
            </a:r>
            <a:r>
              <a:rPr lang="en-US" dirty="0"/>
              <a:t>similar to each other, but very different from those outside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89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9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4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1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6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2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4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7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K-means clustering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k-means</a:t>
            </a:r>
            <a:r>
              <a:rPr lang="en-US" dirty="0"/>
              <a:t> clustering aims to partition </a:t>
            </a:r>
            <a:r>
              <a:rPr lang="en-US" b="1" dirty="0"/>
              <a:t>n</a:t>
            </a:r>
            <a:r>
              <a:rPr lang="en-US" dirty="0"/>
              <a:t> observations into </a:t>
            </a:r>
            <a:r>
              <a:rPr lang="en-US" b="1" dirty="0"/>
              <a:t>k</a:t>
            </a:r>
            <a:r>
              <a:rPr lang="en-US" dirty="0"/>
              <a:t> clusters in which each observation belongs to the cluster with the nearest mean</a:t>
            </a:r>
            <a:endParaRPr lang="hu-HU" dirty="0"/>
          </a:p>
          <a:p>
            <a:r>
              <a:rPr lang="hu-HU" dirty="0"/>
              <a:t>Can be done with graph algorithms: construct the minimum spanning tree...and remove the last </a:t>
            </a:r>
            <a:r>
              <a:rPr lang="hu-HU" b="1" dirty="0"/>
              <a:t>k</a:t>
            </a:r>
            <a:r>
              <a:rPr lang="hu-HU" dirty="0"/>
              <a:t> edges </a:t>
            </a:r>
          </a:p>
          <a:p>
            <a:r>
              <a:rPr lang="hu-HU" dirty="0" smtClean="0"/>
              <a:t>It is an </a:t>
            </a:r>
            <a:r>
              <a:rPr lang="hu-HU" b="1" dirty="0"/>
              <a:t>NP-hard</a:t>
            </a:r>
            <a:r>
              <a:rPr lang="hu-HU" dirty="0"/>
              <a:t> problem</a:t>
            </a:r>
          </a:p>
          <a:p>
            <a:r>
              <a:rPr lang="hu-HU" dirty="0" smtClean="0"/>
              <a:t>Lloyd-algorithm </a:t>
            </a:r>
            <a:r>
              <a:rPr lang="hu-HU" dirty="0"/>
              <a:t>is very common nowadays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8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0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7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1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66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4105502" y="47794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WE HAVE TO UPDATE THE CENTROIDS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840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42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4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 AGAIN WE HAVE TO CONSIDER THE DOTS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168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Lloyd-algorithm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728" y="191287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smtClean="0"/>
              <a:t>initialize the centroids at random, these are the centers of a given 		cluster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2.) </a:t>
            </a:r>
            <a:r>
              <a:rPr lang="hu-HU" dirty="0" smtClean="0"/>
              <a:t>decide for every point in our dataset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what centroid is the nearest 	to them</a:t>
            </a:r>
          </a:p>
          <a:p>
            <a:pPr marL="0" indent="0">
              <a:buNone/>
            </a:pPr>
            <a:r>
              <a:rPr lang="hu-HU" b="1" dirty="0" smtClean="0">
                <a:solidFill>
                  <a:srgbClr val="FFFF00"/>
                </a:solidFill>
              </a:rPr>
              <a:t>3.) </a:t>
            </a:r>
            <a:r>
              <a:rPr lang="hu-HU" dirty="0" smtClean="0"/>
              <a:t>c</a:t>
            </a:r>
            <a:r>
              <a:rPr lang="en-US" dirty="0" err="1" smtClean="0"/>
              <a:t>alculate</a:t>
            </a:r>
            <a:r>
              <a:rPr lang="en-US" dirty="0" smtClean="0"/>
              <a:t> the new means </a:t>
            </a:r>
            <a:r>
              <a:rPr lang="hu-HU" dirty="0" smtClean="0"/>
              <a:t>of every distinct clusters		                        		// run until convergence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01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 AGAIN WE HAVE TO CONSIDER THE DOTS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4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205305" y="4092159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 AGAIN WE HAVE TO CONSIDER THE DOTS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840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682623" y="4193096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6978714" y="434596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 AGAIN WE HAVE TO CONSIDER THE DOTS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06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4682623" y="4193096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6421918" y="2053670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7607365" y="4414131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3638944" y="485108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AND AGAIN WE HAVE TO CONSIDER THE DOTS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854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Finding k parameter</a:t>
            </a:r>
            <a:endParaRPr lang="hu-HU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5162"/>
                <a:ext cx="8946541" cy="4883238"/>
              </a:xfrm>
            </p:spPr>
            <p:txBody>
              <a:bodyPr>
                <a:normAutofit/>
              </a:bodyPr>
              <a:lstStyle/>
              <a:p>
                <a:r>
                  <a:rPr lang="hu-HU" dirty="0" smtClean="0"/>
                  <a:t>Sometimes we have some a priori knowledge: we know how many clusters we want to construct</a:t>
                </a:r>
              </a:p>
              <a:p>
                <a:r>
                  <a:rPr lang="hu-HU" dirty="0"/>
                  <a:t>Without any a priori knowledge: </a:t>
                </a:r>
                <a:r>
                  <a:rPr lang="hu-HU" b="1" dirty="0"/>
                  <a:t>k</a:t>
                </a:r>
                <a:r>
                  <a:rPr lang="hu-HU" dirty="0"/>
                  <a:t> is approximately equal to the square root </a:t>
                </a:r>
                <a:r>
                  <a:rPr lang="hu-HU" dirty="0" smtClean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num>
                      <m:den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hu-HU" b="1" dirty="0"/>
              </a:p>
              <a:p>
                <a:pPr marL="457200" lvl="1" indent="0">
                  <a:buNone/>
                </a:pPr>
                <a:r>
                  <a:rPr lang="hu-HU" dirty="0"/>
                  <a:t>// </a:t>
                </a:r>
                <a:r>
                  <a:rPr lang="hu-HU" b="1" dirty="0"/>
                  <a:t>n</a:t>
                </a:r>
                <a:r>
                  <a:rPr lang="hu-HU" dirty="0"/>
                  <a:t> is the number of elements in the </a:t>
                </a:r>
                <a:r>
                  <a:rPr lang="hu-HU" dirty="0" smtClean="0"/>
                  <a:t>dataset</a:t>
                </a:r>
              </a:p>
              <a:p>
                <a:r>
                  <a:rPr lang="hu-HU" dirty="0" smtClean="0"/>
                  <a:t>Elbow method: we monitor the change of homogeneity within the clusters with different </a:t>
                </a:r>
                <a:r>
                  <a:rPr lang="hu-HU" b="1" dirty="0" smtClean="0"/>
                  <a:t>k</a:t>
                </a:r>
                <a:r>
                  <a:rPr lang="hu-HU" dirty="0" smtClean="0"/>
                  <a:t> values</a:t>
                </a:r>
              </a:p>
              <a:p>
                <a:r>
                  <a:rPr lang="hu-HU" dirty="0" smtClean="0"/>
                  <a:t>It </a:t>
                </a:r>
                <a:r>
                  <a:rPr lang="en-US" dirty="0" smtClean="0"/>
                  <a:t>looks </a:t>
                </a:r>
                <a:r>
                  <a:rPr lang="en-US" dirty="0"/>
                  <a:t>at the percentage of variance explained as a function of the number of clusters: </a:t>
                </a:r>
                <a:r>
                  <a:rPr lang="hu-HU" dirty="0" smtClean="0"/>
                  <a:t>o</a:t>
                </a:r>
                <a:r>
                  <a:rPr lang="en-US" dirty="0" smtClean="0"/>
                  <a:t>ne </a:t>
                </a:r>
                <a:r>
                  <a:rPr lang="en-US" dirty="0"/>
                  <a:t>should choose a number of clusters so that adding another cluster </a:t>
                </a:r>
                <a:r>
                  <a:rPr lang="en-US" dirty="0" smtClean="0"/>
                  <a:t>doe</a:t>
                </a:r>
                <a:r>
                  <a:rPr lang="hu-HU" dirty="0" smtClean="0"/>
                  <a:t>s not </a:t>
                </a:r>
                <a:r>
                  <a:rPr lang="en-US" dirty="0" smtClean="0"/>
                  <a:t>give </a:t>
                </a:r>
                <a:r>
                  <a:rPr lang="en-US" dirty="0"/>
                  <a:t>much better modeling of the </a:t>
                </a:r>
                <a:r>
                  <a:rPr lang="en-US" dirty="0" smtClean="0"/>
                  <a:t>data</a:t>
                </a:r>
                <a:endParaRPr lang="hu-HU" dirty="0"/>
              </a:p>
              <a:p>
                <a:r>
                  <a:rPr lang="hu-HU" dirty="0" smtClean="0"/>
                  <a:t>We have to find the „elbow point” at a plot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5162"/>
                <a:ext cx="8946541" cy="4883238"/>
              </a:xfrm>
              <a:blipFill rotWithShape="0">
                <a:blip r:embed="rId2"/>
                <a:stretch>
                  <a:fillRect l="-341" t="-7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Finding k parameter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04" y="2015375"/>
            <a:ext cx="3629025" cy="2905125"/>
          </a:xfrm>
        </p:spPr>
      </p:pic>
    </p:spTree>
    <p:extLst>
      <p:ext uri="{BB962C8B-B14F-4D97-AF65-F5344CB8AC3E}">
        <p14:creationId xmlns:p14="http://schemas.microsoft.com/office/powerpoint/2010/main" val="613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96225" y="1996225"/>
            <a:ext cx="84227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43977" y="1159099"/>
            <a:ext cx="0" cy="47136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5342" y="139507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210720" y="139299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disadvantages</a:t>
            </a:r>
            <a:endParaRPr lang="hu-HU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308343" y="2678806"/>
            <a:ext cx="3052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Relies on simple principles</a:t>
            </a:r>
          </a:p>
          <a:p>
            <a:r>
              <a:rPr lang="hu-HU" dirty="0"/>
              <a:t>t</a:t>
            </a:r>
            <a:r>
              <a:rPr lang="hu-HU" dirty="0" smtClean="0"/>
              <a:t>o identify clusters</a:t>
            </a:r>
          </a:p>
          <a:p>
            <a:endParaRPr lang="hu-HU" dirty="0"/>
          </a:p>
          <a:p>
            <a:r>
              <a:rPr lang="hu-HU" dirty="0" smtClean="0"/>
              <a:t>Flexible</a:t>
            </a:r>
          </a:p>
          <a:p>
            <a:endParaRPr lang="hu-HU" dirty="0"/>
          </a:p>
          <a:p>
            <a:r>
              <a:rPr lang="hu-HU" dirty="0" smtClean="0"/>
              <a:t>Efficient 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510368" y="2678806"/>
            <a:ext cx="53735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Not so sophisticated</a:t>
            </a:r>
          </a:p>
          <a:p>
            <a:endParaRPr lang="hu-HU" dirty="0"/>
          </a:p>
          <a:p>
            <a:r>
              <a:rPr lang="en-US" dirty="0"/>
              <a:t>Because it uses an element</a:t>
            </a:r>
          </a:p>
          <a:p>
            <a:r>
              <a:rPr lang="en-US" dirty="0"/>
              <a:t>of random chance, it is not</a:t>
            </a:r>
          </a:p>
          <a:p>
            <a:r>
              <a:rPr lang="en-US" dirty="0"/>
              <a:t>guaranteed to find the optimal set</a:t>
            </a:r>
          </a:p>
          <a:p>
            <a:r>
              <a:rPr lang="hu-HU" dirty="0"/>
              <a:t>of clusters</a:t>
            </a:r>
          </a:p>
          <a:p>
            <a:endParaRPr lang="hu-HU" dirty="0"/>
          </a:p>
          <a:p>
            <a:r>
              <a:rPr lang="hu-HU" b="1" dirty="0"/>
              <a:t>k</a:t>
            </a:r>
            <a:r>
              <a:rPr lang="hu-HU" dirty="0" smtClean="0"/>
              <a:t> parameter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know </a:t>
            </a:r>
            <a:r>
              <a:rPr lang="hu-HU" dirty="0"/>
              <a:t>in advance </a:t>
            </a:r>
            <a:endParaRPr lang="hu-HU" dirty="0" smtClean="0"/>
          </a:p>
          <a:p>
            <a:r>
              <a:rPr lang="hu-HU" dirty="0" smtClean="0"/>
              <a:t>how many clusters we want to find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Clustering and classification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Clustering is different from classification or numerical predictions</a:t>
            </a:r>
          </a:p>
          <a:p>
            <a:r>
              <a:rPr lang="hu-HU" dirty="0" smtClean="0"/>
              <a:t>Classification / regression: the result is a model </a:t>
            </a:r>
            <a:r>
              <a:rPr lang="en-US" dirty="0"/>
              <a:t>that relates features to an </a:t>
            </a:r>
            <a:r>
              <a:rPr lang="en-US" dirty="0" smtClean="0"/>
              <a:t>outcome</a:t>
            </a:r>
            <a:endParaRPr lang="hu-HU" dirty="0" smtClean="0"/>
          </a:p>
          <a:p>
            <a:r>
              <a:rPr lang="hu-HU" dirty="0" smtClean="0"/>
              <a:t>Clustering: creates new data !!!</a:t>
            </a:r>
          </a:p>
          <a:p>
            <a:r>
              <a:rPr lang="hu-HU" dirty="0" smtClean="0"/>
              <a:t>Unlabeled </a:t>
            </a:r>
            <a:r>
              <a:rPr lang="en-US" dirty="0" smtClean="0"/>
              <a:t>examples </a:t>
            </a:r>
            <a:r>
              <a:rPr lang="en-US" dirty="0"/>
              <a:t>are given a cluster label and inferred entirely from the relationships </a:t>
            </a:r>
            <a:r>
              <a:rPr lang="en-US" dirty="0" smtClean="0"/>
              <a:t>within</a:t>
            </a:r>
            <a:r>
              <a:rPr lang="hu-HU" dirty="0" smtClean="0"/>
              <a:t> the </a:t>
            </a:r>
            <a:r>
              <a:rPr lang="hu-HU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831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4720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7" name="Multiply 26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81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Multiply 29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3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1679" y="2020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89389" y="21583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04971" y="3175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62681" y="331312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37291" y="34908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95001" y="362865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2" name="Multiply 41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9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250806" y="253707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138671" y="254458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7160482" y="453661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8190048" y="488320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8260968" y="404393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7352348" y="532749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7840830" y="460412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719857" y="30891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63730" y="32195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06933" y="59272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50806" y="60576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28" name="Multiply 27"/>
          <p:cNvSpPr/>
          <p:nvPr/>
        </p:nvSpPr>
        <p:spPr>
          <a:xfrm>
            <a:off x="4900411" y="2291785"/>
            <a:ext cx="814589" cy="838303"/>
          </a:xfrm>
          <a:prstGeom prst="mathMultiply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Multiply 28"/>
          <p:cNvSpPr/>
          <p:nvPr/>
        </p:nvSpPr>
        <p:spPr>
          <a:xfrm>
            <a:off x="5670582" y="4397547"/>
            <a:ext cx="814589" cy="838303"/>
          </a:xfrm>
          <a:prstGeom prst="mathMultiply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318975" y="2134745"/>
            <a:ext cx="717511" cy="5826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36486" y="2134745"/>
            <a:ext cx="0" cy="2723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85256" y="2134745"/>
            <a:ext cx="1651230" cy="17933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1679" y="20205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43953" y="480539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 </a:t>
            </a:r>
            <a:r>
              <a:rPr lang="hu-HU" b="1" dirty="0" smtClean="0"/>
              <a:t>{ d  ,d  ,d   } </a:t>
            </a:r>
            <a:r>
              <a:rPr lang="hu-HU" dirty="0" smtClean="0"/>
              <a:t>!!!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5489389" y="21583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04971" y="3175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62681" y="331312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37291" y="34908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d</a:t>
            </a:r>
            <a:endParaRPr lang="hu-H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195001" y="362865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14171" y="633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56045" y="6296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405821" y="6176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3</a:t>
            </a:r>
            <a:endParaRPr lang="hu-HU" sz="1400" b="1" dirty="0"/>
          </a:p>
        </p:txBody>
      </p:sp>
      <p:sp>
        <p:nvSpPr>
          <p:cNvPr id="44" name="Multiply 43"/>
          <p:cNvSpPr/>
          <p:nvPr/>
        </p:nvSpPr>
        <p:spPr>
          <a:xfrm>
            <a:off x="3973581" y="3502465"/>
            <a:ext cx="814589" cy="838303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12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547</Words>
  <Application>Microsoft Office PowerPoint</Application>
  <PresentationFormat>Widescreen</PresentationFormat>
  <Paragraphs>250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Cambria Math</vt:lpstr>
      <vt:lpstr>Century Gothic</vt:lpstr>
      <vt:lpstr>Wingdings</vt:lpstr>
      <vt:lpstr>Wingdings 3</vt:lpstr>
      <vt:lpstr>Ion</vt:lpstr>
      <vt:lpstr>MACHINE LEARNING</vt:lpstr>
      <vt:lpstr>K-means clustering</vt:lpstr>
      <vt:lpstr>K-means clustering</vt:lpstr>
      <vt:lpstr>Lloyd-algorithm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k parameter</vt:lpstr>
      <vt:lpstr>Finding k parameter</vt:lpstr>
      <vt:lpstr>PowerPoint Presentation</vt:lpstr>
      <vt:lpstr>Clustering and classification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29</cp:revision>
  <dcterms:created xsi:type="dcterms:W3CDTF">2015-04-24T14:59:39Z</dcterms:created>
  <dcterms:modified xsi:type="dcterms:W3CDTF">2017-01-25T15:00:06Z</dcterms:modified>
</cp:coreProperties>
</file>