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4" r:id="rId3"/>
    <p:sldId id="435" r:id="rId4"/>
    <p:sldId id="257" r:id="rId5"/>
    <p:sldId id="436" r:id="rId6"/>
    <p:sldId id="260" r:id="rId7"/>
    <p:sldId id="438" r:id="rId8"/>
    <p:sldId id="498" r:id="rId9"/>
    <p:sldId id="443" r:id="rId10"/>
    <p:sldId id="439" r:id="rId11"/>
    <p:sldId id="453" r:id="rId12"/>
    <p:sldId id="440" r:id="rId13"/>
    <p:sldId id="451" r:id="rId14"/>
    <p:sldId id="445" r:id="rId15"/>
    <p:sldId id="446" r:id="rId16"/>
    <p:sldId id="448" r:id="rId17"/>
    <p:sldId id="449" r:id="rId18"/>
    <p:sldId id="450" r:id="rId19"/>
    <p:sldId id="452" r:id="rId20"/>
    <p:sldId id="348" r:id="rId21"/>
    <p:sldId id="465" r:id="rId22"/>
    <p:sldId id="502" r:id="rId23"/>
    <p:sldId id="503" r:id="rId24"/>
    <p:sldId id="277" r:id="rId25"/>
    <p:sldId id="506" r:id="rId26"/>
    <p:sldId id="508" r:id="rId27"/>
    <p:sldId id="511" r:id="rId28"/>
    <p:sldId id="501" r:id="rId29"/>
    <p:sldId id="512" r:id="rId30"/>
    <p:sldId id="350" r:id="rId31"/>
    <p:sldId id="475" r:id="rId32"/>
    <p:sldId id="476" r:id="rId33"/>
    <p:sldId id="351" r:id="rId34"/>
    <p:sldId id="352" r:id="rId35"/>
    <p:sldId id="353" r:id="rId36"/>
    <p:sldId id="485" r:id="rId37"/>
    <p:sldId id="497" r:id="rId38"/>
    <p:sldId id="355" r:id="rId39"/>
    <p:sldId id="273" r:id="rId40"/>
    <p:sldId id="354" r:id="rId41"/>
    <p:sldId id="513" r:id="rId42"/>
    <p:sldId id="274" r:id="rId43"/>
    <p:sldId id="275" r:id="rId44"/>
    <p:sldId id="454" r:id="rId45"/>
    <p:sldId id="477" r:id="rId46"/>
    <p:sldId id="478" r:id="rId47"/>
    <p:sldId id="487" r:id="rId48"/>
    <p:sldId id="486" r:id="rId49"/>
    <p:sldId id="481" r:id="rId50"/>
    <p:sldId id="482" r:id="rId51"/>
    <p:sldId id="483" r:id="rId52"/>
    <p:sldId id="484" r:id="rId53"/>
    <p:sldId id="505" r:id="rId54"/>
    <p:sldId id="288" r:id="rId55"/>
    <p:sldId id="356" r:id="rId56"/>
    <p:sldId id="357" r:id="rId57"/>
    <p:sldId id="455" r:id="rId58"/>
    <p:sldId id="456" r:id="rId59"/>
    <p:sldId id="442" r:id="rId60"/>
    <p:sldId id="514" r:id="rId61"/>
    <p:sldId id="520" r:id="rId62"/>
    <p:sldId id="314" r:id="rId63"/>
    <p:sldId id="276" r:id="rId64"/>
    <p:sldId id="278" r:id="rId65"/>
    <p:sldId id="521" r:id="rId66"/>
    <p:sldId id="279" r:id="rId67"/>
    <p:sldId id="280" r:id="rId68"/>
    <p:sldId id="281" r:id="rId69"/>
    <p:sldId id="282" r:id="rId70"/>
    <p:sldId id="283" r:id="rId71"/>
    <p:sldId id="284" r:id="rId72"/>
    <p:sldId id="285" r:id="rId73"/>
    <p:sldId id="286" r:id="rId74"/>
    <p:sldId id="287" r:id="rId75"/>
    <p:sldId id="291" r:id="rId76"/>
    <p:sldId id="489" r:id="rId77"/>
    <p:sldId id="490" r:id="rId78"/>
    <p:sldId id="522" r:id="rId79"/>
    <p:sldId id="491" r:id="rId80"/>
    <p:sldId id="492" r:id="rId81"/>
    <p:sldId id="493" r:id="rId82"/>
    <p:sldId id="495" r:id="rId83"/>
    <p:sldId id="488" r:id="rId84"/>
    <p:sldId id="290" r:id="rId85"/>
    <p:sldId id="504" r:id="rId86"/>
    <p:sldId id="347" r:id="rId87"/>
    <p:sldId id="289" r:id="rId88"/>
    <p:sldId id="293" r:id="rId89"/>
    <p:sldId id="317" r:id="rId90"/>
    <p:sldId id="316" r:id="rId91"/>
    <p:sldId id="315" r:id="rId92"/>
    <p:sldId id="294" r:id="rId93"/>
    <p:sldId id="295" r:id="rId94"/>
    <p:sldId id="296" r:id="rId95"/>
    <p:sldId id="292" r:id="rId96"/>
    <p:sldId id="298" r:id="rId97"/>
    <p:sldId id="299" r:id="rId98"/>
    <p:sldId id="300" r:id="rId99"/>
    <p:sldId id="297" r:id="rId100"/>
    <p:sldId id="258" r:id="rId101"/>
    <p:sldId id="259" r:id="rId102"/>
    <p:sldId id="261" r:id="rId103"/>
    <p:sldId id="556" r:id="rId104"/>
    <p:sldId id="266" r:id="rId105"/>
    <p:sldId id="262" r:id="rId106"/>
    <p:sldId id="268" r:id="rId107"/>
    <p:sldId id="269" r:id="rId108"/>
    <p:sldId id="270" r:id="rId109"/>
    <p:sldId id="271" r:id="rId110"/>
    <p:sldId id="272" r:id="rId111"/>
    <p:sldId id="301" r:id="rId112"/>
    <p:sldId id="302" r:id="rId113"/>
    <p:sldId id="303" r:id="rId114"/>
    <p:sldId id="304" r:id="rId115"/>
    <p:sldId id="305" r:id="rId116"/>
    <p:sldId id="306" r:id="rId117"/>
    <p:sldId id="307" r:id="rId118"/>
    <p:sldId id="308" r:id="rId119"/>
    <p:sldId id="309" r:id="rId120"/>
    <p:sldId id="310" r:id="rId121"/>
    <p:sldId id="311" r:id="rId122"/>
    <p:sldId id="312" r:id="rId123"/>
    <p:sldId id="318" r:id="rId124"/>
    <p:sldId id="319" r:id="rId125"/>
    <p:sldId id="320" r:id="rId126"/>
    <p:sldId id="321" r:id="rId127"/>
    <p:sldId id="322" r:id="rId128"/>
    <p:sldId id="323" r:id="rId129"/>
    <p:sldId id="326" r:id="rId130"/>
    <p:sldId id="474" r:id="rId131"/>
    <p:sldId id="459" r:id="rId132"/>
    <p:sldId id="358" r:id="rId133"/>
    <p:sldId id="359" r:id="rId134"/>
    <p:sldId id="360" r:id="rId135"/>
    <p:sldId id="361" r:id="rId136"/>
    <p:sldId id="362" r:id="rId137"/>
    <p:sldId id="363" r:id="rId138"/>
    <p:sldId id="364" r:id="rId139"/>
    <p:sldId id="365" r:id="rId140"/>
    <p:sldId id="366" r:id="rId141"/>
    <p:sldId id="367" r:id="rId142"/>
    <p:sldId id="368" r:id="rId143"/>
    <p:sldId id="373" r:id="rId144"/>
    <p:sldId id="369" r:id="rId145"/>
    <p:sldId id="372" r:id="rId146"/>
    <p:sldId id="523" r:id="rId147"/>
    <p:sldId id="374" r:id="rId148"/>
    <p:sldId id="377" r:id="rId149"/>
    <p:sldId id="378" r:id="rId150"/>
    <p:sldId id="375" r:id="rId151"/>
    <p:sldId id="376" r:id="rId152"/>
    <p:sldId id="526" r:id="rId153"/>
    <p:sldId id="379" r:id="rId154"/>
    <p:sldId id="380" r:id="rId155"/>
    <p:sldId id="381" r:id="rId156"/>
    <p:sldId id="382" r:id="rId157"/>
    <p:sldId id="384" r:id="rId158"/>
    <p:sldId id="385" r:id="rId159"/>
    <p:sldId id="386" r:id="rId160"/>
    <p:sldId id="387" r:id="rId161"/>
    <p:sldId id="388" r:id="rId162"/>
    <p:sldId id="389" r:id="rId163"/>
    <p:sldId id="390" r:id="rId164"/>
    <p:sldId id="525" r:id="rId165"/>
    <p:sldId id="391" r:id="rId166"/>
    <p:sldId id="392" r:id="rId167"/>
    <p:sldId id="558" r:id="rId168"/>
    <p:sldId id="559" r:id="rId169"/>
    <p:sldId id="561" r:id="rId170"/>
    <p:sldId id="562" r:id="rId171"/>
    <p:sldId id="563" r:id="rId172"/>
    <p:sldId id="571" r:id="rId173"/>
    <p:sldId id="564" r:id="rId174"/>
    <p:sldId id="565" r:id="rId175"/>
    <p:sldId id="566" r:id="rId176"/>
    <p:sldId id="567" r:id="rId177"/>
    <p:sldId id="568" r:id="rId178"/>
    <p:sldId id="569" r:id="rId179"/>
    <p:sldId id="570" r:id="rId180"/>
    <p:sldId id="560" r:id="rId181"/>
    <p:sldId id="393" r:id="rId182"/>
    <p:sldId id="394" r:id="rId183"/>
    <p:sldId id="395" r:id="rId184"/>
    <p:sldId id="396" r:id="rId185"/>
    <p:sldId id="397" r:id="rId186"/>
    <p:sldId id="398" r:id="rId187"/>
    <p:sldId id="399" r:id="rId188"/>
    <p:sldId id="400" r:id="rId189"/>
    <p:sldId id="515" r:id="rId190"/>
    <p:sldId id="528" r:id="rId191"/>
    <p:sldId id="529" r:id="rId192"/>
    <p:sldId id="530" r:id="rId193"/>
    <p:sldId id="531" r:id="rId194"/>
    <p:sldId id="532" r:id="rId195"/>
    <p:sldId id="533" r:id="rId196"/>
    <p:sldId id="534" r:id="rId197"/>
    <p:sldId id="535" r:id="rId198"/>
    <p:sldId id="536" r:id="rId199"/>
    <p:sldId id="537" r:id="rId200"/>
    <p:sldId id="538" r:id="rId201"/>
    <p:sldId id="539" r:id="rId202"/>
    <p:sldId id="540" r:id="rId203"/>
    <p:sldId id="541" r:id="rId204"/>
    <p:sldId id="542" r:id="rId205"/>
    <p:sldId id="543" r:id="rId206"/>
    <p:sldId id="544" r:id="rId207"/>
    <p:sldId id="545" r:id="rId208"/>
    <p:sldId id="546" r:id="rId209"/>
    <p:sldId id="547" r:id="rId210"/>
    <p:sldId id="548" r:id="rId211"/>
    <p:sldId id="549" r:id="rId212"/>
    <p:sldId id="527" r:id="rId213"/>
    <p:sldId id="551" r:id="rId214"/>
    <p:sldId id="552" r:id="rId215"/>
    <p:sldId id="553" r:id="rId216"/>
    <p:sldId id="554" r:id="rId217"/>
    <p:sldId id="557" r:id="rId218"/>
    <p:sldId id="555" r:id="rId219"/>
    <p:sldId id="550" r:id="rId220"/>
    <p:sldId id="406" r:id="rId221"/>
    <p:sldId id="408" r:id="rId222"/>
    <p:sldId id="420" r:id="rId223"/>
    <p:sldId id="409" r:id="rId224"/>
    <p:sldId id="410" r:id="rId225"/>
    <p:sldId id="411" r:id="rId226"/>
    <p:sldId id="516" r:id="rId227"/>
    <p:sldId id="412" r:id="rId228"/>
    <p:sldId id="413" r:id="rId229"/>
    <p:sldId id="414" r:id="rId230"/>
    <p:sldId id="415" r:id="rId231"/>
    <p:sldId id="416" r:id="rId232"/>
    <p:sldId id="517" r:id="rId233"/>
    <p:sldId id="417" r:id="rId234"/>
    <p:sldId id="418" r:id="rId235"/>
    <p:sldId id="419" r:id="rId236"/>
    <p:sldId id="518" r:id="rId237"/>
    <p:sldId id="421" r:id="rId238"/>
    <p:sldId id="422" r:id="rId239"/>
    <p:sldId id="423" r:id="rId240"/>
    <p:sldId id="519" r:id="rId241"/>
    <p:sldId id="424" r:id="rId242"/>
    <p:sldId id="425" r:id="rId243"/>
    <p:sldId id="426" r:id="rId244"/>
    <p:sldId id="427" r:id="rId245"/>
    <p:sldId id="428" r:id="rId246"/>
    <p:sldId id="429" r:id="rId247"/>
    <p:sldId id="430" r:id="rId248"/>
    <p:sldId id="431" r:id="rId249"/>
    <p:sldId id="469" r:id="rId250"/>
    <p:sldId id="572" r:id="rId251"/>
    <p:sldId id="576" r:id="rId252"/>
    <p:sldId id="573" r:id="rId253"/>
    <p:sldId id="574" r:id="rId254"/>
    <p:sldId id="575" r:id="rId255"/>
    <p:sldId id="578" r:id="rId256"/>
    <p:sldId id="579" r:id="rId257"/>
    <p:sldId id="580" r:id="rId258"/>
    <p:sldId id="582" r:id="rId259"/>
    <p:sldId id="581" r:id="rId26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2017. 01. 12.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hu-HU" b="1" dirty="0" smtClean="0"/>
              <a:t>NEURAL NETWORKS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Huge network of neurons and axons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OUTPUT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411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959016" y="590274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4905567" y="627208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Hidden layer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8787976" y="516872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2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567" y="6142455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always need a bias ( with value 1 ): to be able to control the output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21" name="Oval 20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9" idx="5"/>
            <a:endCxn id="7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8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9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33" name="Straight Arrow Connector 32"/>
          <p:cNvCxnSpPr>
            <a:stCxn id="32" idx="5"/>
            <a:endCxn id="10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hu-HU" b="1" u="sng" dirty="0" smtClean="0"/>
              <a:t>Bias unit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22738" y="1339403"/>
            <a:ext cx="938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want to get not zero output even if the inputs are all zeros. Basically</a:t>
            </a:r>
          </a:p>
          <a:p>
            <a:r>
              <a:rPr lang="hu-HU" dirty="0"/>
              <a:t>w</a:t>
            </a:r>
            <a:r>
              <a:rPr lang="hu-HU" dirty="0" smtClean="0"/>
              <a:t>e can shift the activation function with </a:t>
            </a:r>
            <a:r>
              <a:rPr lang="hu-HU" dirty="0" err="1" smtClean="0"/>
              <a:t>bias</a:t>
            </a:r>
            <a:r>
              <a:rPr lang="hu-HU" dirty="0" smtClean="0"/>
              <a:t> </a:t>
            </a:r>
            <a:r>
              <a:rPr lang="hu-HU" dirty="0" err="1" smtClean="0"/>
              <a:t>units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354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567" y="6130581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always need a bias ( with value 1 ): to be able to control the output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21" name="Oval 20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9" idx="5"/>
            <a:endCxn id="7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8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9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33" name="Straight Arrow Connector 32"/>
          <p:cNvCxnSpPr>
            <a:stCxn id="32" idx="5"/>
            <a:endCxn id="10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58395" y="757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358394" y="11804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3802" y="13874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099256" y="16924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2556456" y="20120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099256" y="257482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108535" y="36020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w7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645567" y="40524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w8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247817" y="455076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w9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7689517" y="9643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w10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196397" y="14508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w11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166834" y="33141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w12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69850" y="54723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6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  <a:endCxn id="4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  <a:endCxn id="5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6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9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7657" y="6012684"/>
            <a:ext cx="1027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we are able to compute the values for A, B, C? We have to sum up the neuron values</a:t>
            </a:r>
          </a:p>
          <a:p>
            <a:r>
              <a:rPr lang="hu-HU" dirty="0"/>
              <a:t>m</a:t>
            </a:r>
            <a:r>
              <a:rPr lang="hu-HU" dirty="0" smtClean="0"/>
              <a:t>ultiply by the edge weights accordingly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64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049408"/>
            <a:ext cx="871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biasNode*biasWeight + xValue * xWeightToA + yValue*yWeightToA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6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02565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0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82" y="2633429"/>
            <a:ext cx="1104900" cy="1514475"/>
          </a:xfrm>
        </p:spPr>
      </p:pic>
      <p:sp>
        <p:nvSpPr>
          <p:cNvPr id="5" name="TextBox 4"/>
          <p:cNvSpPr txBox="1"/>
          <p:nvPr/>
        </p:nvSpPr>
        <p:spPr>
          <a:xfrm>
            <a:off x="1803042" y="4404576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handwritten image we</a:t>
            </a:r>
          </a:p>
          <a:p>
            <a:r>
              <a:rPr lang="hu-HU" dirty="0"/>
              <a:t>w</a:t>
            </a:r>
            <a:r>
              <a:rPr lang="hu-HU" dirty="0" smtClean="0"/>
              <a:t>ant to recognize !!!</a:t>
            </a:r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06851" y="3296992"/>
            <a:ext cx="252425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50050" y="2835327"/>
            <a:ext cx="388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construct an </a:t>
            </a:r>
          </a:p>
          <a:p>
            <a:r>
              <a:rPr lang="hu-HU" dirty="0"/>
              <a:t>a</a:t>
            </a:r>
            <a:r>
              <a:rPr lang="hu-HU" dirty="0" smtClean="0"/>
              <a:t>lgorithm that can conclude: it is</a:t>
            </a:r>
          </a:p>
          <a:p>
            <a:r>
              <a:rPr lang="hu-HU" dirty="0"/>
              <a:t>t</a:t>
            </a:r>
            <a:r>
              <a:rPr lang="hu-HU" dirty="0" smtClean="0"/>
              <a:t>he number </a:t>
            </a:r>
            <a:r>
              <a:rPr lang="hu-HU" b="1" dirty="0" smtClean="0"/>
              <a:t>7</a:t>
            </a:r>
            <a:r>
              <a:rPr lang="hu-HU" dirty="0" smtClean="0"/>
              <a:t>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176529" y="5255487"/>
            <a:ext cx="882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approach is the same when we would like to recognize pedestrians while</a:t>
            </a:r>
          </a:p>
          <a:p>
            <a:r>
              <a:rPr lang="hu-HU" dirty="0"/>
              <a:t>d</a:t>
            </a:r>
            <a:r>
              <a:rPr lang="hu-HU" dirty="0" smtClean="0"/>
              <a:t>riving or digitalize a handwritten book/article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25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42" y="3185607"/>
            <a:ext cx="82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use </a:t>
            </a:r>
            <a:r>
              <a:rPr lang="hu-HU" b="1" dirty="0" smtClean="0"/>
              <a:t>activation functions </a:t>
            </a:r>
            <a:r>
              <a:rPr lang="hu-HU" dirty="0" smtClean="0"/>
              <a:t>to calculate the activation</a:t>
            </a:r>
          </a:p>
          <a:p>
            <a:r>
              <a:rPr lang="hu-HU" dirty="0" smtClean="0"/>
              <a:t>level of the neurons: it yields whether the given neuron will fire or not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47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085033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 </a:t>
            </a:r>
            <a:r>
              <a:rPr lang="hu-HU" dirty="0" smtClean="0">
                <a:sym typeface="Wingdings" panose="05000000000000000000" pitchFamily="2" charset="2"/>
              </a:rPr>
              <a:t> sign(tempA) = +1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8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 </a:t>
            </a:r>
            <a:r>
              <a:rPr lang="hu-HU" dirty="0" smtClean="0">
                <a:sym typeface="Wingdings" panose="05000000000000000000" pitchFamily="2" charset="2"/>
              </a:rPr>
              <a:t> sign(tempA) = +1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1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829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bias * biasWeight + xValue * xWeightToB + yValue * yWeightToB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5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2 + 1 * 1 + 0 * 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7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2 + 1 * 1 + 0 * 2 = 3 </a:t>
            </a:r>
            <a:r>
              <a:rPr lang="hu-HU" dirty="0" smtClean="0">
                <a:sym typeface="Wingdings" panose="05000000000000000000" pitchFamily="2" charset="2"/>
              </a:rPr>
              <a:t> sign(tempB) = +1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03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827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=bias * biasWeight + xValue * xWeightToC + yValue * yWeightToC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7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1,5 + 1 * (-2.5) + 0 * 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7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1,5 + 1 * (-2.5) + 0 * 1 = -1 </a:t>
            </a:r>
            <a:r>
              <a:rPr lang="hu-HU" dirty="0" smtClean="0">
                <a:sym typeface="Wingdings" panose="05000000000000000000" pitchFamily="2" charset="2"/>
              </a:rPr>
              <a:t> sign(tempC)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2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701" y="450760"/>
            <a:ext cx="7319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 only fire when input is </a:t>
            </a:r>
            <a:r>
              <a:rPr lang="hu-HU" dirty="0" smtClean="0"/>
              <a:t>larger </a:t>
            </a:r>
            <a:r>
              <a:rPr lang="en-US" dirty="0" smtClean="0"/>
              <a:t>than </a:t>
            </a:r>
            <a:r>
              <a:rPr lang="hu-HU" dirty="0" smtClean="0"/>
              <a:t>a given </a:t>
            </a:r>
            <a:r>
              <a:rPr lang="en-US" dirty="0" smtClean="0"/>
              <a:t>threshold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 smtClean="0"/>
              <a:t>I</a:t>
            </a:r>
            <a:r>
              <a:rPr lang="hu-HU" dirty="0" smtClean="0"/>
              <a:t>mportant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firing doesn't get bigger as the stimulus increases</a:t>
            </a:r>
            <a:r>
              <a:rPr lang="en-US" dirty="0" smtClean="0"/>
              <a:t>,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its an all or nothing </a:t>
            </a:r>
            <a:r>
              <a:rPr lang="en-US" dirty="0" smtClean="0"/>
              <a:t>arrangement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>
                <a:solidFill>
                  <a:srgbClr val="FF0000"/>
                </a:solidFill>
              </a:rPr>
              <a:t>?</a:t>
            </a:r>
            <a:endParaRPr lang="hu-HU" sz="4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OUTPUT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68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144571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biasValue * biasWeight + valueA * weightA + 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108940"/>
            <a:ext cx="56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1 * 1 + 1 * 1 + 1 * 2 + (-1) * 1.5 = 2.5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7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+1</a:t>
            </a:r>
            <a:endParaRPr lang="hu-H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097065"/>
            <a:ext cx="85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1 * 1 + 1 * 1 + 1 * 2 + (-1) * 1.5 = 2.5 </a:t>
            </a:r>
            <a:r>
              <a:rPr lang="hu-HU" dirty="0" smtClean="0">
                <a:sym typeface="Wingdings" panose="05000000000000000000" pitchFamily="2" charset="2"/>
              </a:rPr>
              <a:t> sign(tempOutput) = +1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2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30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09870" y="695459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trainig data: (x,y) pairs + whether it is under the line</a:t>
            </a:r>
          </a:p>
          <a:p>
            <a:r>
              <a:rPr lang="hu-HU" dirty="0"/>
              <a:t>o</a:t>
            </a:r>
            <a:r>
              <a:rPr lang="hu-HU" dirty="0" smtClean="0"/>
              <a:t>r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09870" y="204344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4516043" y="1493742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190675" y="215935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5067811" y="2238777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654980" y="296961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140612" y="1386454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896247" y="363793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6102420" y="3088231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5777052" y="375384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6654188" y="3833266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848625" y="3947307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7726989" y="2980943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552258" y="362621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09870" y="204344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4516043" y="1493742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190675" y="215935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5067811" y="2238777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654980" y="296961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140612" y="1386454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896247" y="363793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6102420" y="3088231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5777052" y="375384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6654188" y="3833266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848625" y="3947307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7726989" y="2980943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552258" y="362621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1686829" y="219114"/>
            <a:ext cx="818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training our neural network: if we have a (x,y) pair, we can predict</a:t>
            </a:r>
          </a:p>
          <a:p>
            <a:r>
              <a:rPr lang="hu-HU" dirty="0"/>
              <a:t>w</a:t>
            </a:r>
            <a:r>
              <a:rPr lang="hu-HU" dirty="0" smtClean="0"/>
              <a:t>hether it is under the line or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7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875" y="799071"/>
            <a:ext cx="61831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Single-layer network: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If we have a linearly separable problem</a:t>
            </a:r>
          </a:p>
          <a:p>
            <a:r>
              <a:rPr lang="hu-HU" dirty="0"/>
              <a:t>	</a:t>
            </a:r>
            <a:r>
              <a:rPr lang="hu-HU" dirty="0" smtClean="0"/>
              <a:t>	~ a </a:t>
            </a:r>
            <a:r>
              <a:rPr lang="hu-HU" dirty="0" err="1" smtClean="0"/>
              <a:t>single-layer</a:t>
            </a:r>
            <a:r>
              <a:rPr lang="hu-HU" dirty="0" smtClean="0"/>
              <a:t> network is fine</a:t>
            </a:r>
          </a:p>
          <a:p>
            <a:endParaRPr lang="hu-HU" dirty="0"/>
          </a:p>
          <a:p>
            <a:r>
              <a:rPr lang="hu-HU" b="1" u="sng" dirty="0" smtClean="0"/>
              <a:t>Multi-layer network:</a:t>
            </a:r>
          </a:p>
          <a:p>
            <a:endParaRPr lang="hu-HU" dirty="0"/>
          </a:p>
          <a:p>
            <a:r>
              <a:rPr lang="hu-HU" dirty="0" smtClean="0"/>
              <a:t>	If we have a non-linear classification problem</a:t>
            </a:r>
          </a:p>
          <a:p>
            <a:r>
              <a:rPr lang="hu-HU" dirty="0"/>
              <a:t>	</a:t>
            </a:r>
            <a:r>
              <a:rPr lang="hu-HU" dirty="0" smtClean="0"/>
              <a:t>	~ we have to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multi-layer</a:t>
            </a:r>
            <a:r>
              <a:rPr lang="hu-HU" dirty="0" smtClean="0"/>
              <a:t>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5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>
                <a:solidFill>
                  <a:srgbClr val="FF0000"/>
                </a:solidFill>
              </a:rPr>
              <a:t>?</a:t>
            </a:r>
            <a:endParaRPr lang="hu-HU" sz="4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OUTPUT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01532" y="4893972"/>
            <a:ext cx="814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Model of nervous system </a:t>
            </a:r>
            <a:r>
              <a:rPr lang="hu-HU" dirty="0" smtClean="0">
                <a:sym typeface="Wingdings" panose="05000000000000000000" pitchFamily="2" charset="2"/>
              </a:rPr>
              <a:t> it is basically a graph with nodes ( neurons 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and the edges ( axons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39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28799" y="2073497"/>
            <a:ext cx="0" cy="28848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84101" y="4739425"/>
            <a:ext cx="292350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7887" y="483809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0                             1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453985" y="2332433"/>
            <a:ext cx="312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1916161" y="4211287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16161" y="2332433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50515" y="4178370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50515" y="2299516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2839" y="144234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AND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117799" y="5517145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 </a:t>
            </a:r>
            <a:r>
              <a:rPr lang="hu-HU" b="1" dirty="0" smtClean="0"/>
              <a:t>linearly</a:t>
            </a:r>
            <a:r>
              <a:rPr lang="hu-HU" dirty="0" smtClean="0"/>
              <a:t> separable problem,</a:t>
            </a:r>
          </a:p>
          <a:p>
            <a:r>
              <a:rPr lang="hu-HU" dirty="0"/>
              <a:t>n</a:t>
            </a:r>
            <a:r>
              <a:rPr lang="hu-HU" dirty="0" smtClean="0"/>
              <a:t>o hidden layer needed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01531" y="2179685"/>
            <a:ext cx="1906074" cy="187506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75552" y="2077766"/>
            <a:ext cx="0" cy="28848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30854" y="4743694"/>
            <a:ext cx="292350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64640" y="484236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0                             1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7000738" y="2336702"/>
            <a:ext cx="312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7462914" y="4215556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62914" y="2336702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9397268" y="4182639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9397268" y="2303785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9592" y="144661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6664552" y="5521414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 </a:t>
            </a:r>
            <a:r>
              <a:rPr lang="hu-HU" b="1" dirty="0" smtClean="0"/>
              <a:t>non-linearly</a:t>
            </a:r>
            <a:r>
              <a:rPr lang="hu-HU" dirty="0" smtClean="0"/>
              <a:t> separable problem,</a:t>
            </a:r>
          </a:p>
          <a:p>
            <a:r>
              <a:rPr lang="hu-HU" dirty="0"/>
              <a:t>n</a:t>
            </a:r>
            <a:r>
              <a:rPr lang="hu-HU" dirty="0" smtClean="0"/>
              <a:t>o linear line can be found to separate </a:t>
            </a:r>
            <a:r>
              <a:rPr lang="hu-HU" b="1" dirty="0" smtClean="0"/>
              <a:t>0</a:t>
            </a:r>
            <a:r>
              <a:rPr lang="hu-HU" dirty="0" smtClean="0"/>
              <a:t> from </a:t>
            </a:r>
            <a:r>
              <a:rPr lang="hu-HU" b="1" dirty="0" smtClean="0"/>
              <a:t>1</a:t>
            </a:r>
          </a:p>
          <a:p>
            <a:r>
              <a:rPr lang="hu-HU" dirty="0" smtClean="0"/>
              <a:t>Hidden layer needed in the network !!!!</a:t>
            </a:r>
            <a:endParaRPr lang="hu-HU" dirty="0"/>
          </a:p>
        </p:txBody>
      </p:sp>
      <p:sp>
        <p:nvSpPr>
          <p:cNvPr id="31" name="Freeform 30"/>
          <p:cNvSpPr/>
          <p:nvPr/>
        </p:nvSpPr>
        <p:spPr>
          <a:xfrm>
            <a:off x="7082992" y="2014727"/>
            <a:ext cx="3439958" cy="2923779"/>
          </a:xfrm>
          <a:custGeom>
            <a:avLst/>
            <a:gdLst>
              <a:gd name="connsiteX0" fmla="*/ 876152 w 3439958"/>
              <a:gd name="connsiteY0" fmla="*/ 1501205 h 2923779"/>
              <a:gd name="connsiteX1" fmla="*/ 13267 w 3439958"/>
              <a:gd name="connsiteY1" fmla="*/ 792867 h 2923779"/>
              <a:gd name="connsiteX2" fmla="*/ 386754 w 3439958"/>
              <a:gd name="connsiteY2" fmla="*/ 20135 h 2923779"/>
              <a:gd name="connsiteX3" fmla="*/ 850394 w 3439958"/>
              <a:gd name="connsiteY3" fmla="*/ 277712 h 2923779"/>
              <a:gd name="connsiteX4" fmla="*/ 1455701 w 3439958"/>
              <a:gd name="connsiteY4" fmla="*/ 831504 h 2923779"/>
              <a:gd name="connsiteX5" fmla="*/ 2189797 w 3439958"/>
              <a:gd name="connsiteY5" fmla="*/ 1501205 h 2923779"/>
              <a:gd name="connsiteX6" fmla="*/ 2846619 w 3439958"/>
              <a:gd name="connsiteY6" fmla="*/ 1604236 h 2923779"/>
              <a:gd name="connsiteX7" fmla="*/ 3413290 w 3439958"/>
              <a:gd name="connsiteY7" fmla="*/ 2312574 h 2923779"/>
              <a:gd name="connsiteX8" fmla="*/ 3284501 w 3439958"/>
              <a:gd name="connsiteY8" fmla="*/ 2853487 h 2923779"/>
              <a:gd name="connsiteX9" fmla="*/ 2730709 w 3439958"/>
              <a:gd name="connsiteY9" fmla="*/ 2892124 h 2923779"/>
              <a:gd name="connsiteX10" fmla="*/ 2022371 w 3439958"/>
              <a:gd name="connsiteY10" fmla="*/ 2621667 h 2923779"/>
              <a:gd name="connsiteX11" fmla="*/ 1520095 w 3439958"/>
              <a:gd name="connsiteY11" fmla="*/ 2248180 h 2923779"/>
              <a:gd name="connsiteX12" fmla="*/ 1417064 w 3439958"/>
              <a:gd name="connsiteY12" fmla="*/ 1797419 h 2923779"/>
              <a:gd name="connsiteX13" fmla="*/ 876152 w 3439958"/>
              <a:gd name="connsiteY13" fmla="*/ 1501205 h 292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39958" h="2923779">
                <a:moveTo>
                  <a:pt x="876152" y="1501205"/>
                </a:moveTo>
                <a:cubicBezTo>
                  <a:pt x="642186" y="1333780"/>
                  <a:pt x="94833" y="1039712"/>
                  <a:pt x="13267" y="792867"/>
                </a:cubicBezTo>
                <a:cubicBezTo>
                  <a:pt x="-68299" y="546022"/>
                  <a:pt x="247233" y="105994"/>
                  <a:pt x="386754" y="20135"/>
                </a:cubicBezTo>
                <a:cubicBezTo>
                  <a:pt x="526275" y="-65724"/>
                  <a:pt x="672236" y="142484"/>
                  <a:pt x="850394" y="277712"/>
                </a:cubicBezTo>
                <a:cubicBezTo>
                  <a:pt x="1028552" y="412940"/>
                  <a:pt x="1455701" y="831504"/>
                  <a:pt x="1455701" y="831504"/>
                </a:cubicBezTo>
                <a:cubicBezTo>
                  <a:pt x="1678935" y="1035420"/>
                  <a:pt x="1957977" y="1372416"/>
                  <a:pt x="2189797" y="1501205"/>
                </a:cubicBezTo>
                <a:cubicBezTo>
                  <a:pt x="2421617" y="1629994"/>
                  <a:pt x="2642704" y="1469008"/>
                  <a:pt x="2846619" y="1604236"/>
                </a:cubicBezTo>
                <a:cubicBezTo>
                  <a:pt x="3050535" y="1739464"/>
                  <a:pt x="3340310" y="2104366"/>
                  <a:pt x="3413290" y="2312574"/>
                </a:cubicBezTo>
                <a:cubicBezTo>
                  <a:pt x="3486270" y="2520783"/>
                  <a:pt x="3398264" y="2756895"/>
                  <a:pt x="3284501" y="2853487"/>
                </a:cubicBezTo>
                <a:cubicBezTo>
                  <a:pt x="3170738" y="2950079"/>
                  <a:pt x="2941064" y="2930761"/>
                  <a:pt x="2730709" y="2892124"/>
                </a:cubicBezTo>
                <a:cubicBezTo>
                  <a:pt x="2520354" y="2853487"/>
                  <a:pt x="2224140" y="2728991"/>
                  <a:pt x="2022371" y="2621667"/>
                </a:cubicBezTo>
                <a:cubicBezTo>
                  <a:pt x="1820602" y="2514343"/>
                  <a:pt x="1620979" y="2385555"/>
                  <a:pt x="1520095" y="2248180"/>
                </a:cubicBezTo>
                <a:cubicBezTo>
                  <a:pt x="1419211" y="2110805"/>
                  <a:pt x="1522241" y="1924061"/>
                  <a:pt x="1417064" y="1797419"/>
                </a:cubicBezTo>
                <a:cubicBezTo>
                  <a:pt x="1311887" y="1670777"/>
                  <a:pt x="1110118" y="1668630"/>
                  <a:pt x="876152" y="1501205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086854" y="45369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4531366" y="45390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7221503" y="16769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74750" y="16753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592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6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algorithm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34673" y="1499734"/>
            <a:ext cx="786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</a:t>
            </a:r>
            <a:r>
              <a:rPr lang="hu-HU" dirty="0"/>
              <a:t>) Initialize the edge weights at random</a:t>
            </a:r>
          </a:p>
          <a:p>
            <a:r>
              <a:rPr lang="hu-HU" b="1" dirty="0"/>
              <a:t>2.</a:t>
            </a:r>
            <a:r>
              <a:rPr lang="hu-HU" dirty="0"/>
              <a:t>) Calculate the error: we have some training data and some results</a:t>
            </a:r>
          </a:p>
          <a:p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26549" y="2816526"/>
            <a:ext cx="27560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83365" y="2249855"/>
            <a:ext cx="0" cy="29459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5999" y="2249854"/>
            <a:ext cx="332142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70112" y="2249855"/>
            <a:ext cx="349776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9818" y="2250841"/>
            <a:ext cx="130997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XOR y</a:t>
            </a:r>
            <a:endParaRPr lang="hu-H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5999" y="3241529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7896" y="3215769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28199" y="3215769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15999" y="3728954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97896" y="3703194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8199" y="3703194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5999" y="4244432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97896" y="4218672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28199" y="4218672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5999" y="4759910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896" y="4734150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8199" y="4734150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104588" y="2275615"/>
            <a:ext cx="0" cy="29459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10659" y="2711519"/>
            <a:ext cx="41152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inputs are the </a:t>
            </a:r>
            <a:r>
              <a:rPr lang="hu-HU" b="1" dirty="0" smtClean="0"/>
              <a:t>(x,y) </a:t>
            </a:r>
            <a:r>
              <a:rPr lang="hu-HU" dirty="0" smtClean="0"/>
              <a:t>pairs:  we</a:t>
            </a:r>
          </a:p>
          <a:p>
            <a:r>
              <a:rPr lang="hu-HU" dirty="0"/>
              <a:t>c</a:t>
            </a:r>
            <a:r>
              <a:rPr lang="hu-HU" dirty="0" smtClean="0"/>
              <a:t>alculate the sum values and</a:t>
            </a:r>
          </a:p>
          <a:p>
            <a:r>
              <a:rPr lang="hu-HU" dirty="0"/>
              <a:t>a</a:t>
            </a:r>
            <a:r>
              <a:rPr lang="hu-HU" dirty="0" smtClean="0"/>
              <a:t>civation </a:t>
            </a:r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get a</a:t>
            </a:r>
          </a:p>
          <a:p>
            <a:r>
              <a:rPr lang="hu-HU" dirty="0" smtClean="0"/>
              <a:t>value (output)</a:t>
            </a:r>
          </a:p>
          <a:p>
            <a:endParaRPr lang="hu-HU" dirty="0"/>
          </a:p>
          <a:p>
            <a:r>
              <a:rPr lang="hu-HU" dirty="0" smtClean="0"/>
              <a:t>Output not always the ideal output</a:t>
            </a:r>
          </a:p>
          <a:p>
            <a:r>
              <a:rPr lang="hu-HU" dirty="0"/>
              <a:t>f</a:t>
            </a:r>
            <a:r>
              <a:rPr lang="hu-HU" dirty="0" smtClean="0"/>
              <a:t>rom the logical table !!!</a:t>
            </a:r>
          </a:p>
          <a:p>
            <a:r>
              <a:rPr lang="hu-HU" dirty="0" smtClean="0"/>
              <a:t>// thats why we have errors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4673" y="5561494"/>
            <a:ext cx="892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</a:t>
            </a:r>
            <a:r>
              <a:rPr lang="hu-HU" dirty="0" smtClean="0"/>
              <a:t>) Calculate the changes of the edge weights and update the weights. This is</a:t>
            </a:r>
          </a:p>
          <a:p>
            <a:r>
              <a:rPr lang="hu-HU" dirty="0" smtClean="0"/>
              <a:t>	the backpropagation process !!!</a:t>
            </a:r>
          </a:p>
          <a:p>
            <a:r>
              <a:rPr lang="hu-HU" b="1" dirty="0" smtClean="0"/>
              <a:t>4.</a:t>
            </a:r>
            <a:r>
              <a:rPr lang="hu-HU" dirty="0" smtClean="0"/>
              <a:t>) The algorithm terminates when the network </a:t>
            </a:r>
            <a:r>
              <a:rPr lang="hu-HU" dirty="0" err="1" smtClean="0"/>
              <a:t>error</a:t>
            </a:r>
            <a:r>
              <a:rPr lang="hu-HU" dirty="0" smtClean="0"/>
              <a:t> is small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99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80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Initialize the weights at random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86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2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8753342" y="4911145"/>
            <a:ext cx="312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output is 0.</a:t>
            </a:r>
          </a:p>
          <a:p>
            <a:r>
              <a:rPr lang="hu-HU" dirty="0"/>
              <a:t>t</a:t>
            </a:r>
            <a:r>
              <a:rPr lang="hu-HU" dirty="0" smtClean="0"/>
              <a:t>he ideal value according</a:t>
            </a:r>
          </a:p>
          <a:p>
            <a:r>
              <a:rPr lang="hu-HU" dirty="0"/>
              <a:t>t</a:t>
            </a:r>
            <a:r>
              <a:rPr lang="hu-HU" dirty="0" smtClean="0"/>
              <a:t>he table is 0 too</a:t>
            </a:r>
          </a:p>
          <a:p>
            <a:r>
              <a:rPr lang="hu-HU" dirty="0" smtClean="0"/>
              <a:t>Error: 0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6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0*0.1 + 1*0.35 = 0.35</a:t>
            </a:r>
          </a:p>
          <a:p>
            <a:r>
              <a:rPr lang="hu-HU" dirty="0" smtClean="0"/>
              <a:t>stepFunction( 0.35 ) =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2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0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42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0*0.4 + 1*(-0.78) = -0.78</a:t>
            </a:r>
          </a:p>
          <a:p>
            <a:r>
              <a:rPr lang="hu-HU" dirty="0"/>
              <a:t>stepFunction( </a:t>
            </a:r>
            <a:r>
              <a:rPr lang="hu-HU" dirty="0" smtClean="0"/>
              <a:t>-0.78 </a:t>
            </a:r>
            <a:r>
              <a:rPr lang="hu-HU" dirty="0"/>
              <a:t>) = </a:t>
            </a:r>
            <a:r>
              <a:rPr lang="hu-HU" dirty="0" smtClean="0"/>
              <a:t>0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44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0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65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0*(-0.22) + 1*(0.43) = 0.43</a:t>
            </a:r>
          </a:p>
          <a:p>
            <a:r>
              <a:rPr lang="hu-HU" dirty="0"/>
              <a:t>stepFunction( </a:t>
            </a:r>
            <a:r>
              <a:rPr lang="hu-HU" dirty="0" smtClean="0"/>
              <a:t>0.43 </a:t>
            </a:r>
            <a:r>
              <a:rPr lang="hu-HU" dirty="0"/>
              <a:t>) = 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37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0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4179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1*0.78 +0*0.5 + 1*(-0.4) = -0.38</a:t>
            </a:r>
          </a:p>
          <a:p>
            <a:r>
              <a:rPr lang="hu-HU" dirty="0"/>
              <a:t>stepFunction( </a:t>
            </a:r>
            <a:r>
              <a:rPr lang="hu-HU" dirty="0" smtClean="0"/>
              <a:t>-0.38 </a:t>
            </a:r>
            <a:r>
              <a:rPr lang="hu-HU" dirty="0"/>
              <a:t>) = </a:t>
            </a:r>
            <a:r>
              <a:rPr lang="hu-HU" dirty="0" smtClean="0"/>
              <a:t>0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96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044" y="1275009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 our neural net on</a:t>
            </a:r>
          </a:p>
          <a:p>
            <a:r>
              <a:rPr lang="hu-HU" dirty="0"/>
              <a:t>t</a:t>
            </a:r>
            <a:r>
              <a:rPr lang="hu-HU" dirty="0" smtClean="0"/>
              <a:t>he training data 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12913" y="1571223"/>
            <a:ext cx="2073498" cy="3606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7471" y="2163651"/>
            <a:ext cx="4246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get the calculated output</a:t>
            </a:r>
          </a:p>
          <a:p>
            <a:r>
              <a:rPr lang="hu-HU" dirty="0" smtClean="0"/>
              <a:t>This is the forward process</a:t>
            </a:r>
          </a:p>
          <a:p>
            <a:r>
              <a:rPr lang="hu-HU" dirty="0" smtClean="0"/>
              <a:t>( we have the ideal output because</a:t>
            </a:r>
          </a:p>
          <a:p>
            <a:r>
              <a:rPr lang="hu-HU" dirty="0"/>
              <a:t>i</a:t>
            </a:r>
            <a:r>
              <a:rPr lang="hu-HU" dirty="0" smtClean="0"/>
              <a:t>t is a supervised learning method )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834907" y="3618963"/>
            <a:ext cx="270456" cy="109470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0952" y="5357611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error term:</a:t>
            </a:r>
          </a:p>
          <a:p>
            <a:r>
              <a:rPr lang="hu-HU" dirty="0" smtClean="0"/>
              <a:t>calculatedOutput - idealOutput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2913" y="5499279"/>
            <a:ext cx="1036750" cy="15454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104" y="5037614"/>
            <a:ext cx="4480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Update the edge weights accordingly</a:t>
            </a:r>
          </a:p>
          <a:p>
            <a:r>
              <a:rPr lang="hu-HU" dirty="0" smtClean="0"/>
              <a:t>// calculate gradients, use </a:t>
            </a:r>
          </a:p>
          <a:p>
            <a:r>
              <a:rPr lang="hu-HU" dirty="0"/>
              <a:t>l</a:t>
            </a:r>
            <a:r>
              <a:rPr lang="hu-HU" dirty="0" smtClean="0"/>
              <a:t>earning rate and momentum etc ...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957589" y="2292439"/>
            <a:ext cx="914400" cy="197046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0.35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-</a:t>
            </a:r>
            <a:r>
              <a:rPr lang="hu-HU" sz="1600" dirty="0" smtClean="0">
                <a:solidFill>
                  <a:schemeClr val="bg1"/>
                </a:solidFill>
              </a:rPr>
              <a:t>0.78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0.43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851629" y="5350603"/>
            <a:ext cx="3751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Ideal: 1 ( from the table )</a:t>
            </a:r>
          </a:p>
          <a:p>
            <a:r>
              <a:rPr lang="hu-HU" dirty="0" smtClean="0"/>
              <a:t>Calculated: 0</a:t>
            </a:r>
          </a:p>
          <a:p>
            <a:r>
              <a:rPr lang="hu-HU" dirty="0" smtClean="0"/>
              <a:t>Error: not zero !!!</a:t>
            </a:r>
          </a:p>
          <a:p>
            <a:r>
              <a:rPr lang="hu-HU" dirty="0" smtClean="0"/>
              <a:t>We have to update the weights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67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0.35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-</a:t>
            </a:r>
            <a:r>
              <a:rPr lang="hu-HU" sz="1600" dirty="0" smtClean="0">
                <a:solidFill>
                  <a:schemeClr val="bg1"/>
                </a:solidFill>
              </a:rPr>
              <a:t>0.78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0.43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-0.29</a:t>
            </a:r>
            <a:endParaRPr lang="hu-HU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p:sp>
        <p:nvSpPr>
          <p:cNvPr id="45" name="Oval 44"/>
          <p:cNvSpPr/>
          <p:nvPr/>
        </p:nvSpPr>
        <p:spPr>
          <a:xfrm>
            <a:off x="2446986" y="88005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46" name="Straight Arrow Connector 45"/>
          <p:cNvCxnSpPr>
            <a:stCxn id="45" idx="5"/>
          </p:cNvCxnSpPr>
          <p:nvPr/>
        </p:nvCxnSpPr>
        <p:spPr>
          <a:xfrm>
            <a:off x="3227475" y="1660548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5"/>
          </p:cNvCxnSpPr>
          <p:nvPr/>
        </p:nvCxnSpPr>
        <p:spPr>
          <a:xfrm>
            <a:off x="3227475" y="1660548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3227475" y="1660548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22847" y="88005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50" name="Straight Arrow Connector 49"/>
          <p:cNvCxnSpPr>
            <a:stCxn id="49" idx="5"/>
          </p:cNvCxnSpPr>
          <p:nvPr/>
        </p:nvCxnSpPr>
        <p:spPr>
          <a:xfrm>
            <a:off x="7903336" y="1660548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37311" y="181797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Bias inputs are always </a:t>
            </a:r>
            <a:r>
              <a:rPr lang="hu-HU" b="1" dirty="0" smtClean="0"/>
              <a:t>1</a:t>
            </a:r>
            <a:r>
              <a:rPr lang="hu-HU" dirty="0" smtClean="0"/>
              <a:t> but the edge weights have random </a:t>
            </a:r>
          </a:p>
          <a:p>
            <a:r>
              <a:rPr lang="hu-HU" dirty="0"/>
              <a:t>v</a:t>
            </a:r>
            <a:r>
              <a:rPr lang="hu-HU" dirty="0" smtClean="0"/>
              <a:t>alues at the beginning and we have to update them accordingly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88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4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324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52282" y="5302997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ean square error: „MSE”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49273" y="5063380"/>
                <a:ext cx="3119957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273" y="5063380"/>
                <a:ext cx="3119957" cy="848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2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52282" y="5302997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ean square error: „MSE”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04619" y="5188863"/>
                <a:ext cx="552882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hu-H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( (0−0.3)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+(1−0.2)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+(1−0.4)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+(0−0.5)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 smtClean="0"/>
                  <a:t> )</a:t>
                </a:r>
                <a:endParaRPr lang="hu-H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619" y="5188863"/>
                <a:ext cx="5528821" cy="483466"/>
              </a:xfrm>
              <a:prstGeom prst="rect">
                <a:avLst/>
              </a:prstGeom>
              <a:blipFill rotWithShape="0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59476" y="1545466"/>
            <a:ext cx="2060620" cy="457414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1309952" y="623424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  <a:r>
              <a:rPr lang="hu-HU" b="1" dirty="0" smtClean="0"/>
              <a:t>nput</a:t>
            </a:r>
            <a:r>
              <a:rPr lang="hu-HU" dirty="0" smtClean="0"/>
              <a:t> </a:t>
            </a:r>
            <a:r>
              <a:rPr lang="hu-HU" b="1" dirty="0" smtClean="0"/>
              <a:t>layer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656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52282" y="5302997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 mean square error: „RMSE”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6551" y="4902695"/>
                <a:ext cx="3297121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𝑖𝑑𝑒𝑎𝑙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𝑎𝑐𝑡𝑢𝑎𝑙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51" y="4902695"/>
                <a:ext cx="3297121" cy="1169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9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40580" y="525512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„RMSE”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0776" y="5089124"/>
                <a:ext cx="5597879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sSup>
                              <m:sSup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(0−0.3)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+(1−0.2)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(1−0.4)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+(0−0.5)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76" y="5089124"/>
                <a:ext cx="5597879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497061" y="53029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569029" y="523246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8464258" y="504084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t is the square root</a:t>
            </a:r>
          </a:p>
          <a:p>
            <a:r>
              <a:rPr lang="hu-HU" dirty="0"/>
              <a:t>o</a:t>
            </a:r>
            <a:r>
              <a:rPr lang="hu-HU" dirty="0" smtClean="0"/>
              <a:t>f mean square error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48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7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896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The problem with equations: </a:t>
            </a:r>
            <a:r>
              <a:rPr lang="hu-HU" sz="2000" b="1" dirty="0" smtClean="0"/>
              <a:t>f( w1, w2 ... wn ) = MSE 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// if we change the weights the MSE will change too !!!</a:t>
            </a:r>
          </a:p>
          <a:p>
            <a:endParaRPr lang="hu-HU" sz="2000" dirty="0"/>
          </a:p>
          <a:p>
            <a:r>
              <a:rPr lang="hu-HU" sz="2000" dirty="0" smtClean="0"/>
              <a:t>	</a:t>
            </a:r>
            <a:r>
              <a:rPr lang="hu-HU" sz="2000" b="1" dirty="0" smtClean="0"/>
              <a:t>min C( w1, w2 ... wn )     </a:t>
            </a:r>
            <a:r>
              <a:rPr lang="hu-HU" sz="2000" b="1" dirty="0">
                <a:solidFill>
                  <a:srgbClr val="FFFF00"/>
                </a:solidFill>
              </a:rPr>
              <a:t>C</a:t>
            </a:r>
            <a:r>
              <a:rPr lang="hu-HU" sz="2000" b="1" dirty="0" smtClean="0">
                <a:solidFill>
                  <a:srgbClr val="FFFF00"/>
                </a:solidFill>
              </a:rPr>
              <a:t>() measures the error !!!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1690" y="33796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57589" y="4031087"/>
            <a:ext cx="8050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Because we have several weights, the problem will be an optimization</a:t>
            </a:r>
          </a:p>
          <a:p>
            <a:r>
              <a:rPr lang="hu-HU" dirty="0"/>
              <a:t>p</a:t>
            </a:r>
            <a:r>
              <a:rPr lang="hu-HU" dirty="0" smtClean="0"/>
              <a:t>roblem in high dimensions</a:t>
            </a:r>
          </a:p>
          <a:p>
            <a:r>
              <a:rPr lang="hu-HU" dirty="0"/>
              <a:t>	</a:t>
            </a:r>
            <a:r>
              <a:rPr lang="hu-HU" dirty="0" smtClean="0"/>
              <a:t>- brute force search for the optimal solution is not working</a:t>
            </a:r>
          </a:p>
          <a:p>
            <a:r>
              <a:rPr lang="hu-HU" dirty="0"/>
              <a:t>	</a:t>
            </a:r>
            <a:r>
              <a:rPr lang="hu-HU" dirty="0" smtClean="0"/>
              <a:t>	because of the enormous search space</a:t>
            </a:r>
          </a:p>
          <a:p>
            <a:r>
              <a:rPr lang="hu-HU" dirty="0"/>
              <a:t>	</a:t>
            </a:r>
            <a:r>
              <a:rPr lang="hu-HU" dirty="0" smtClean="0"/>
              <a:t>- simulated annealing and genetic algorithms give us an </a:t>
            </a:r>
          </a:p>
          <a:p>
            <a:r>
              <a:rPr lang="hu-HU" dirty="0"/>
              <a:t>	</a:t>
            </a:r>
            <a:r>
              <a:rPr lang="hu-HU" dirty="0" smtClean="0"/>
              <a:t>	approximation ... </a:t>
            </a:r>
            <a:r>
              <a:rPr lang="hu-HU" dirty="0"/>
              <a:t>w</a:t>
            </a:r>
            <a:r>
              <a:rPr lang="hu-HU" dirty="0" smtClean="0"/>
              <a:t>hich is good most of the time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54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calculate the gradient to know how much we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should adjust the edge weights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68513" y="282417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(w) = MSE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2202288" y="4060251"/>
            <a:ext cx="218941" cy="2189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9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calculate the gradient to know how much we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should adjust the edge weights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2202288" y="4060251"/>
            <a:ext cx="218941" cy="2189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Arrow Connector 4"/>
          <p:cNvCxnSpPr>
            <a:stCxn id="17" idx="5"/>
          </p:cNvCxnSpPr>
          <p:nvPr/>
        </p:nvCxnSpPr>
        <p:spPr>
          <a:xfrm>
            <a:off x="2389166" y="4247129"/>
            <a:ext cx="366913" cy="775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2288" y="5048519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81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78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every node we have to calculate the so called delta parameter</a:t>
            </a:r>
          </a:p>
          <a:p>
            <a:r>
              <a:rPr lang="hu-HU" dirty="0"/>
              <a:t> </a:t>
            </a:r>
            <a:r>
              <a:rPr lang="hu-HU" dirty="0" smtClean="0"/>
              <a:t>// it is essential for getting the gradient </a:t>
            </a:r>
          </a:p>
          <a:p>
            <a:endParaRPr lang="hu-HU" dirty="0"/>
          </a:p>
          <a:p>
            <a:r>
              <a:rPr lang="hu-HU" dirty="0" smtClean="0"/>
              <a:t>We need the deriative of the activation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61595" y="42201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 = </a:t>
            </a:r>
            <a:endParaRPr lang="hu-HU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23816" y="4415954"/>
            <a:ext cx="18217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453" y="3980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48971" y="459798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+   e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55763" y="44133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x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18356" y="5241522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„sigmoid function”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5679107" y="3766989"/>
            <a:ext cx="5059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double void sigmoid(double x){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return 1 / (1 +Math.exp(-x));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double dSigmoid(double x){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return ( sigmoid(x)*(1-sigmoid(x)) 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delta for the </a:t>
            </a:r>
            <a:r>
              <a:rPr lang="hu-HU" b="1" dirty="0" smtClean="0"/>
              <a:t>output</a:t>
            </a:r>
            <a:r>
              <a:rPr lang="hu-HU" dirty="0" smtClean="0"/>
              <a:t> layer: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sz="2400" b="1" dirty="0" smtClean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rror</a:t>
            </a:r>
          </a:p>
          <a:p>
            <a:r>
              <a:rPr lang="hu-HU" dirty="0" smtClean="0"/>
              <a:t>term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TextBox 4"/>
          <p:cNvSpPr txBox="1"/>
          <p:nvPr/>
        </p:nvSpPr>
        <p:spPr>
          <a:xfrm>
            <a:off x="3654617" y="3629749"/>
            <a:ext cx="554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// </a:t>
            </a:r>
            <a:r>
              <a:rPr lang="hu-HU" dirty="0" err="1" smtClean="0"/>
              <a:t>sometimes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term</a:t>
            </a:r>
            <a:r>
              <a:rPr lang="hu-HU" dirty="0" smtClean="0"/>
              <a:t> is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differently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E = </a:t>
            </a:r>
            <a:r>
              <a:rPr lang="hu-HU" dirty="0" err="1" smtClean="0"/>
              <a:t>actual</a:t>
            </a:r>
            <a:r>
              <a:rPr lang="hu-HU" dirty="0" smtClean="0"/>
              <a:t> – </a:t>
            </a:r>
            <a:r>
              <a:rPr lang="hu-HU" dirty="0" err="1" smtClean="0"/>
              <a:t>ideal</a:t>
            </a:r>
            <a:r>
              <a:rPr lang="hu-HU" dirty="0" smtClean="0"/>
              <a:t>  </a:t>
            </a:r>
            <a:r>
              <a:rPr lang="hu-HU" b="1" dirty="0" smtClean="0"/>
              <a:t>OR</a:t>
            </a:r>
            <a:r>
              <a:rPr lang="hu-HU" dirty="0" smtClean="0"/>
              <a:t> E = </a:t>
            </a:r>
            <a:r>
              <a:rPr lang="hu-HU" dirty="0" err="1" smtClean="0"/>
              <a:t>ideal</a:t>
            </a:r>
            <a:r>
              <a:rPr lang="hu-HU" dirty="0" smtClean="0"/>
              <a:t> - </a:t>
            </a:r>
            <a:r>
              <a:rPr lang="hu-HU" dirty="0" err="1" smtClean="0"/>
              <a:t>actual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3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delta for the </a:t>
            </a:r>
            <a:r>
              <a:rPr lang="hu-HU" b="1" dirty="0" smtClean="0"/>
              <a:t>output</a:t>
            </a:r>
            <a:r>
              <a:rPr lang="hu-HU" dirty="0" smtClean="0"/>
              <a:t> layer: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sz="2400" b="1" dirty="0" smtClean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rror</a:t>
            </a:r>
          </a:p>
          <a:p>
            <a:r>
              <a:rPr lang="hu-HU" dirty="0" smtClean="0"/>
              <a:t>term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4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delta for the </a:t>
            </a:r>
            <a:r>
              <a:rPr lang="hu-HU" b="1" dirty="0" smtClean="0"/>
              <a:t>output</a:t>
            </a:r>
            <a:r>
              <a:rPr lang="hu-HU" dirty="0" smtClean="0"/>
              <a:t> layer: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sz="2400" b="1" dirty="0" smtClean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rror</a:t>
            </a:r>
          </a:p>
          <a:p>
            <a:r>
              <a:rPr lang="hu-HU" dirty="0" smtClean="0"/>
              <a:t>term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192859" y="3992262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 = 0.33*(-0.22)+0.76*0.15 = 0.0414</a:t>
            </a:r>
          </a:p>
          <a:p>
            <a:r>
              <a:rPr lang="hu-HU" dirty="0" smtClean="0"/>
              <a:t>output=sigmoid(sum)</a:t>
            </a:r>
          </a:p>
          <a:p>
            <a:r>
              <a:rPr lang="hu-HU" dirty="0"/>
              <a:t>i</a:t>
            </a:r>
            <a:r>
              <a:rPr lang="hu-HU" dirty="0" smtClean="0"/>
              <a:t>deal: should be 1 ( training data !!!! 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8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58778" y="985329"/>
            <a:ext cx="2642261" cy="576525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5348472" y="28204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  <a:r>
              <a:rPr lang="hu-HU" b="1" dirty="0" smtClean="0"/>
              <a:t>idden layer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24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delta for the output layer: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sz="2400" b="1" dirty="0" smtClean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rror</a:t>
            </a:r>
          </a:p>
          <a:p>
            <a:r>
              <a:rPr lang="hu-HU" dirty="0" smtClean="0"/>
              <a:t>term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192859" y="3992262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0.33*(-0.22)+0.76*0.15 = 0.0414</a:t>
            </a:r>
          </a:p>
          <a:p>
            <a:r>
              <a:rPr lang="hu-HU" dirty="0" smtClean="0"/>
              <a:t>output=sigmoid(sum) = 0.51</a:t>
            </a:r>
          </a:p>
          <a:p>
            <a:r>
              <a:rPr lang="hu-HU" dirty="0"/>
              <a:t>i</a:t>
            </a:r>
            <a:r>
              <a:rPr lang="hu-HU" dirty="0" smtClean="0"/>
              <a:t>deal: should be 1 ( training data !!!! </a:t>
            </a:r>
            <a:r>
              <a:rPr lang="hu-H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96107" y="5328676"/>
                <a:ext cx="55847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E = actual – ideal = 0.51 – 1 = -0.49</a:t>
                </a:r>
              </a:p>
              <a:p>
                <a:endParaRPr lang="hu-H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 ∗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𝑑𝑆𝑖𝑔𝑚𝑜𝑖𝑑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0.0414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hu-HU" dirty="0" smtClean="0"/>
                  <a:t>0.49 * 0.249 = 0.122</a:t>
                </a:r>
                <a:endParaRPr lang="hu-H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07" y="5328676"/>
                <a:ext cx="558473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983" t="-3289" r="-109" b="-9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Calculate the delta for the hidden layer:</a:t>
                </a:r>
              </a:p>
              <a:p>
                <a:endParaRPr lang="hu-HU" dirty="0"/>
              </a:p>
              <a:p>
                <a:r>
                  <a:rPr lang="hu-HU" dirty="0" smtClean="0"/>
                  <a:t>	</a:t>
                </a:r>
                <a:r>
                  <a:rPr lang="hu-HU" sz="2400" b="1" dirty="0" smtClean="0">
                    <a:solidFill>
                      <a:srgbClr val="FFFF00"/>
                    </a:solidFill>
                  </a:rPr>
                  <a:t>deltaOutput =    -    dSigmoid(sum)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endParaRPr lang="hu-HU" sz="2400" b="1" dirty="0" smtClean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blipFill rotWithShape="0">
                <a:blip r:embed="rId2"/>
                <a:stretch>
                  <a:fillRect l="-607" t="-2907" b="-116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24368" y="2740664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dirty="0"/>
                  <a:t>0.122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4301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654390" y="2740664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eights and the </a:t>
            </a:r>
          </a:p>
          <a:p>
            <a:r>
              <a:rPr lang="hu-HU" dirty="0" smtClean="0"/>
              <a:t>previous layer delta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 smtClean="0"/>
                  <a:t> = - dSigmoid(-0.51) * ( -0.22 * 0.122 ) = -0.234 * (-0.0268) =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= 0.006 </a:t>
                </a:r>
                <a:endParaRPr lang="hu-H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Calculate the delta for the </a:t>
                </a:r>
                <a:r>
                  <a:rPr lang="hu-HU" b="1" dirty="0" smtClean="0"/>
                  <a:t>hidden</a:t>
                </a:r>
                <a:r>
                  <a:rPr lang="hu-HU" dirty="0" smtClean="0"/>
                  <a:t> layer:</a:t>
                </a:r>
              </a:p>
              <a:p>
                <a:endParaRPr lang="hu-HU" dirty="0"/>
              </a:p>
              <a:p>
                <a:r>
                  <a:rPr lang="hu-HU" dirty="0" smtClean="0"/>
                  <a:t>	</a:t>
                </a:r>
                <a:r>
                  <a:rPr lang="hu-HU" sz="2400" b="1" dirty="0" smtClean="0">
                    <a:solidFill>
                      <a:srgbClr val="FFFF00"/>
                    </a:solidFill>
                  </a:rPr>
                  <a:t>deltaOutput =    -    dSigmoid(sum)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endParaRPr lang="hu-HU" sz="2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blipFill rotWithShape="0">
                <a:blip r:embed="rId2"/>
                <a:stretch>
                  <a:fillRect l="-607" t="-2907" b="-116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24368" y="2740664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dirty="0"/>
                  <a:t>0.122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4301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654390" y="2740664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eights and the </a:t>
            </a:r>
          </a:p>
          <a:p>
            <a:r>
              <a:rPr lang="hu-HU" dirty="0" smtClean="0"/>
              <a:t>pevious layer delta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 smtClean="0"/>
                  <a:t> = - dSigmoid(-0.51) * ( -0.22 * 0.122 ) = -0.234 * (-0.0268) =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= 0.006 </a:t>
                </a:r>
                <a:endParaRPr lang="hu-H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75716" y="5910146"/>
            <a:ext cx="717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IMPORTANT</a:t>
            </a:r>
            <a:r>
              <a:rPr lang="hu-HU" dirty="0" smtClean="0"/>
              <a:t>: we do not have to calculate the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deltas</a:t>
            </a:r>
            <a:r>
              <a:rPr lang="hu-HU" dirty="0" smtClean="0"/>
              <a:t> for</a:t>
            </a:r>
          </a:p>
          <a:p>
            <a:r>
              <a:rPr lang="hu-HU" dirty="0"/>
              <a:t>b</a:t>
            </a:r>
            <a:r>
              <a:rPr lang="hu-HU" dirty="0" smtClean="0"/>
              <a:t>ias nodes and input nodes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40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08663" y="1853248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gradients: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63536" y="2579387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36" y="2579387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60872" y="2702698"/>
                <a:ext cx="52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=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72" y="2702698"/>
                <a:ext cx="5207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588" t="-8197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58449" y="2703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</a:t>
            </a:r>
            <a:r>
              <a:rPr lang="hu-HU" b="1" dirty="0" smtClean="0"/>
              <a:t>*  input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88982" y="4034291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by edge weight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2564895" y="3195141"/>
            <a:ext cx="1198641" cy="839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3620" y="45251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ode delta at</a:t>
            </a:r>
          </a:p>
          <a:p>
            <a:r>
              <a:rPr lang="hu-HU" dirty="0"/>
              <a:t>t</a:t>
            </a:r>
            <a:r>
              <a:rPr lang="hu-HU" dirty="0" smtClean="0"/>
              <a:t>he output node</a:t>
            </a:r>
            <a:endParaRPr lang="hu-HU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5243738" y="3290150"/>
            <a:ext cx="505545" cy="12350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84615" y="3907656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 of</a:t>
            </a:r>
          </a:p>
          <a:p>
            <a:r>
              <a:rPr lang="hu-HU" dirty="0"/>
              <a:t>t</a:t>
            </a:r>
            <a:r>
              <a:rPr lang="hu-HU" dirty="0" smtClean="0"/>
              <a:t>he neuron input</a:t>
            </a: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6980674" y="3163294"/>
            <a:ext cx="1624413" cy="7443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9082" y="5730971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is it good? </a:t>
            </a:r>
            <a:r>
              <a:rPr lang="hu-HU" b="1" dirty="0" smtClean="0"/>
              <a:t>BACKPROPAGATION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6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1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58227" y="1834017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27" y="1834017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549360" y="2256429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6769" y="19281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29617" y="1897336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i="1" dirty="0" smtClean="0"/>
                  <a:t> </a:t>
                </a:r>
                <a:r>
                  <a:rPr lang="hu-HU" sz="2000" b="1" i="1" dirty="0" smtClean="0"/>
                  <a:t>+</a:t>
                </a:r>
                <a:r>
                  <a:rPr lang="hu-HU" sz="1400" b="1" i="1" dirty="0" smtClean="0"/>
                  <a:t>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hu-HU" sz="1400" b="1" i="1" dirty="0" smtClean="0"/>
                  <a:t>  * </a:t>
                </a:r>
                <a:endParaRPr lang="hu-HU" sz="1400" b="1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17" y="1897336"/>
                <a:ext cx="121539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05" t="-7576" r="-503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69150" y="1928114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 smtClean="0"/>
                  <a:t>w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50" y="1928114"/>
                <a:ext cx="33021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926" t="-28261" r="-38889" b="-5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626259" y="20512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48459" y="1897336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 smtClean="0"/>
                  <a:t>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59" y="1897336"/>
                <a:ext cx="42832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27724" y="1928114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 smtClean="0"/>
                  <a:t>w</a:t>
                </a:r>
                <a:endParaRPr lang="hu-HU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24" y="1928114"/>
                <a:ext cx="3302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074" t="-28261" r="-40741" b="-5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584833" y="205122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  <a:r>
              <a:rPr lang="hu-HU" sz="1400" b="1" i="1" dirty="0" smtClean="0"/>
              <a:t>-1</a:t>
            </a:r>
            <a:endParaRPr lang="hu-HU" sz="1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64537" y="198966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smtClean="0"/>
              <a:t> </a:t>
            </a:r>
            <a:r>
              <a:rPr lang="hu-HU" sz="1400" b="1" i="1" dirty="0" smtClean="0"/>
              <a:t>*</a:t>
            </a:r>
            <a:r>
              <a:rPr lang="hu-HU" sz="1400" i="1" dirty="0" smtClean="0"/>
              <a:t> </a:t>
            </a:r>
            <a:endParaRPr lang="hu-HU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014" y="325903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hange in edge weight</a:t>
            </a:r>
          </a:p>
          <a:p>
            <a:r>
              <a:rPr lang="hu-HU" dirty="0"/>
              <a:t>a</a:t>
            </a:r>
            <a:r>
              <a:rPr lang="hu-HU" dirty="0" smtClean="0"/>
              <a:t>t time </a:t>
            </a:r>
            <a:r>
              <a:rPr lang="hu-HU" b="1" i="1" dirty="0" smtClean="0"/>
              <a:t>t</a:t>
            </a:r>
            <a:endParaRPr lang="hu-HU" b="1" i="1" dirty="0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2139634" y="2419880"/>
            <a:ext cx="1354934" cy="839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4156" y="355766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earning rate</a:t>
            </a:r>
            <a:endParaRPr lang="hu-HU" dirty="0"/>
          </a:p>
        </p:txBody>
      </p:sp>
      <p:cxnSp>
        <p:nvCxnSpPr>
          <p:cNvPr id="34" name="Straight Arrow Connector 33"/>
          <p:cNvCxnSpPr>
            <a:stCxn id="31" idx="0"/>
          </p:cNvCxnSpPr>
          <p:nvPr/>
        </p:nvCxnSpPr>
        <p:spPr>
          <a:xfrm flipH="1" flipV="1">
            <a:off x="4654276" y="2322648"/>
            <a:ext cx="295550" cy="12350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43257" y="362864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momentum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6746492" y="2359002"/>
            <a:ext cx="1144726" cy="1269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26324" y="2728823"/>
            <a:ext cx="2459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revious change</a:t>
            </a:r>
          </a:p>
          <a:p>
            <a:r>
              <a:rPr lang="hu-HU" dirty="0"/>
              <a:t>i</a:t>
            </a:r>
            <a:r>
              <a:rPr lang="hu-HU" dirty="0" smtClean="0"/>
              <a:t>n edge weight from</a:t>
            </a:r>
          </a:p>
          <a:p>
            <a:r>
              <a:rPr lang="hu-HU" dirty="0" smtClean="0"/>
              <a:t>previous iteration</a:t>
            </a:r>
          </a:p>
        </p:txBody>
      </p:sp>
      <p:cxnSp>
        <p:nvCxnSpPr>
          <p:cNvPr id="40" name="Straight Arrow Connector 39"/>
          <p:cNvCxnSpPr>
            <a:stCxn id="39" idx="0"/>
            <a:endCxn id="25" idx="3"/>
          </p:cNvCxnSpPr>
          <p:nvPr/>
        </p:nvCxnSpPr>
        <p:spPr>
          <a:xfrm flipH="1" flipV="1">
            <a:off x="8000331" y="2205113"/>
            <a:ext cx="2355657" cy="5237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25072" y="450679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gradient</a:t>
            </a:r>
          </a:p>
        </p:txBody>
      </p:sp>
      <p:cxnSp>
        <p:nvCxnSpPr>
          <p:cNvPr id="42" name="Straight Arrow Connector 41"/>
          <p:cNvCxnSpPr>
            <a:stCxn id="41" idx="0"/>
            <a:endCxn id="13" idx="2"/>
          </p:cNvCxnSpPr>
          <p:nvPr/>
        </p:nvCxnSpPr>
        <p:spPr>
          <a:xfrm flipH="1" flipV="1">
            <a:off x="5672150" y="2564206"/>
            <a:ext cx="923752" cy="1942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2578205"/>
            <a:ext cx="97513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Learning rate</a:t>
            </a:r>
            <a:r>
              <a:rPr lang="hu-HU" dirty="0" smtClean="0"/>
              <a:t>: ~ </a:t>
            </a:r>
            <a:r>
              <a:rPr lang="hu-HU" b="1" dirty="0" smtClean="0"/>
              <a:t>0.3</a:t>
            </a:r>
          </a:p>
          <a:p>
            <a:r>
              <a:rPr lang="hu-HU" dirty="0"/>
              <a:t>	</a:t>
            </a:r>
            <a:r>
              <a:rPr lang="hu-HU" dirty="0" smtClean="0"/>
              <a:t>Define how fast our algorithm will learn</a:t>
            </a:r>
          </a:p>
          <a:p>
            <a:r>
              <a:rPr lang="hu-HU" dirty="0"/>
              <a:t>	</a:t>
            </a:r>
            <a:r>
              <a:rPr lang="hu-HU" dirty="0" smtClean="0"/>
              <a:t>	If it is too high: converge fast but not will be accurate, it may</a:t>
            </a:r>
          </a:p>
          <a:p>
            <a:r>
              <a:rPr lang="hu-HU" dirty="0"/>
              <a:t>	</a:t>
            </a:r>
            <a:r>
              <a:rPr lang="hu-HU" dirty="0" smtClean="0"/>
              <a:t>		miss global optimum</a:t>
            </a:r>
          </a:p>
          <a:p>
            <a:r>
              <a:rPr lang="hu-HU" dirty="0"/>
              <a:t>	</a:t>
            </a:r>
            <a:r>
              <a:rPr lang="hu-HU" dirty="0" smtClean="0"/>
              <a:t>	If it is too low: algorithm will be slow but more accurate !!!</a:t>
            </a:r>
          </a:p>
          <a:p>
            <a:endParaRPr lang="hu-HU" dirty="0"/>
          </a:p>
          <a:p>
            <a:r>
              <a:rPr lang="hu-HU" u="sng" dirty="0" smtClean="0"/>
              <a:t>Momentum</a:t>
            </a:r>
            <a:r>
              <a:rPr lang="hu-HU" dirty="0" smtClean="0"/>
              <a:t>: ~ </a:t>
            </a:r>
            <a:r>
              <a:rPr lang="hu-HU" b="1" dirty="0" smtClean="0"/>
              <a:t>0.6</a:t>
            </a:r>
          </a:p>
          <a:p>
            <a:r>
              <a:rPr lang="hu-HU" dirty="0"/>
              <a:t>	</a:t>
            </a:r>
            <a:r>
              <a:rPr lang="hu-HU" dirty="0" smtClean="0"/>
              <a:t>We can escape local </a:t>
            </a:r>
            <a:r>
              <a:rPr lang="hu-HU" dirty="0" err="1" smtClean="0"/>
              <a:t>minimas</a:t>
            </a:r>
            <a:r>
              <a:rPr lang="hu-HU" dirty="0" smtClean="0"/>
              <a:t> with this ( do not always work )</a:t>
            </a:r>
          </a:p>
          <a:p>
            <a:r>
              <a:rPr lang="hu-HU" dirty="0"/>
              <a:t>	</a:t>
            </a:r>
            <a:r>
              <a:rPr lang="hu-HU" dirty="0" smtClean="0"/>
              <a:t>	Define how much we are relying on the previous change, </a:t>
            </a:r>
            <a:r>
              <a:rPr lang="en-US" dirty="0" smtClean="0"/>
              <a:t> simply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               </a:t>
            </a:r>
            <a:r>
              <a:rPr lang="en-US" dirty="0" smtClean="0"/>
              <a:t> </a:t>
            </a:r>
            <a:r>
              <a:rPr lang="en-US" dirty="0"/>
              <a:t>adds a </a:t>
            </a:r>
            <a:r>
              <a:rPr lang="en-US" dirty="0" smtClean="0"/>
              <a:t>fraction </a:t>
            </a:r>
            <a:r>
              <a:rPr lang="en-US" dirty="0"/>
              <a:t>of the previous weight update to the current </a:t>
            </a:r>
            <a:r>
              <a:rPr lang="en-US" dirty="0" smtClean="0"/>
              <a:t>one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High: </a:t>
            </a:r>
            <a:r>
              <a:rPr lang="en-US" dirty="0"/>
              <a:t> </a:t>
            </a:r>
            <a:r>
              <a:rPr lang="en-US" dirty="0" smtClean="0"/>
              <a:t>help</a:t>
            </a:r>
            <a:r>
              <a:rPr lang="hu-HU" dirty="0" smtClean="0"/>
              <a:t>s </a:t>
            </a:r>
            <a:r>
              <a:rPr lang="en-US" dirty="0" smtClean="0"/>
              <a:t>to </a:t>
            </a:r>
            <a:r>
              <a:rPr lang="en-US" dirty="0"/>
              <a:t>increase the speed of convergence of the </a:t>
            </a:r>
            <a:r>
              <a:rPr lang="en-US" dirty="0" smtClean="0"/>
              <a:t>system</a:t>
            </a:r>
            <a:r>
              <a:rPr lang="hu-HU" dirty="0" smtClean="0"/>
              <a:t>, but</a:t>
            </a:r>
          </a:p>
          <a:p>
            <a:r>
              <a:rPr lang="hu-HU" dirty="0"/>
              <a:t>	</a:t>
            </a:r>
            <a:r>
              <a:rPr lang="hu-HU" dirty="0" smtClean="0"/>
              <a:t>			it can overshoot the minimum</a:t>
            </a:r>
          </a:p>
          <a:p>
            <a:r>
              <a:rPr lang="hu-HU" dirty="0"/>
              <a:t>	</a:t>
            </a:r>
            <a:r>
              <a:rPr lang="hu-HU" dirty="0" smtClean="0"/>
              <a:t>	Too low: cannot avoid local optimums and slows </a:t>
            </a:r>
            <a:r>
              <a:rPr lang="hu-HU" dirty="0"/>
              <a:t>down the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8"/>
              <p:cNvSpPr txBox="1"/>
              <p:nvPr/>
            </p:nvSpPr>
            <p:spPr>
              <a:xfrm>
                <a:off x="5158227" y="1727142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27" y="1727142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/>
          <p:cNvSpPr txBox="1"/>
          <p:nvPr/>
        </p:nvSpPr>
        <p:spPr>
          <a:xfrm>
            <a:off x="5549360" y="214955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3956769" y="18212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3"/>
              <p:cNvSpPr txBox="1"/>
              <p:nvPr/>
            </p:nvSpPr>
            <p:spPr>
              <a:xfrm>
                <a:off x="6029617" y="1790461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i="1" dirty="0" smtClean="0"/>
                  <a:t> </a:t>
                </a:r>
                <a:r>
                  <a:rPr lang="hu-HU" sz="2000" b="1" i="1" dirty="0" smtClean="0"/>
                  <a:t>+</a:t>
                </a:r>
                <a:r>
                  <a:rPr lang="hu-HU" sz="1400" b="1" i="1" dirty="0" smtClean="0"/>
                  <a:t>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hu-HU" sz="1400" b="1" i="1" dirty="0" smtClean="0"/>
                  <a:t>  * </a:t>
                </a:r>
                <a:endParaRPr lang="hu-HU" sz="1400" b="1" i="1" dirty="0"/>
              </a:p>
            </p:txBody>
          </p:sp>
        </mc:Choice>
        <mc:Fallback xmlns="">
          <p:sp>
            <p:nvSpPr>
              <p:cNvPr id="18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17" y="1790461"/>
                <a:ext cx="121539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05" t="-9231" r="-503" b="-276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"/>
              <p:cNvSpPr txBox="1"/>
              <p:nvPr/>
            </p:nvSpPr>
            <p:spPr>
              <a:xfrm>
                <a:off x="3369150" y="1821239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 smtClean="0"/>
                  <a:t>w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50" y="1821239"/>
                <a:ext cx="33021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926" t="-28889" r="-38889" b="-5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0"/>
          <p:cNvSpPr txBox="1"/>
          <p:nvPr/>
        </p:nvSpPr>
        <p:spPr>
          <a:xfrm>
            <a:off x="3626259" y="1944349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"/>
              <p:cNvSpPr txBox="1"/>
              <p:nvPr/>
            </p:nvSpPr>
            <p:spPr>
              <a:xfrm>
                <a:off x="4448459" y="1790461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 smtClean="0"/>
                  <a:t>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2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59" y="1790461"/>
                <a:ext cx="42832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2"/>
              <p:cNvSpPr txBox="1"/>
              <p:nvPr/>
            </p:nvSpPr>
            <p:spPr>
              <a:xfrm>
                <a:off x="7327724" y="1821239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 smtClean="0"/>
                  <a:t>w</a:t>
                </a:r>
                <a:endParaRPr lang="hu-HU" b="1" dirty="0"/>
              </a:p>
            </p:txBody>
          </p:sp>
        </mc:Choice>
        <mc:Fallback xmlns="">
          <p:sp>
            <p:nvSpPr>
              <p:cNvPr id="28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24" y="1821239"/>
                <a:ext cx="3302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074" t="-28889" r="-40741" b="-5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4"/>
          <p:cNvSpPr txBox="1"/>
          <p:nvPr/>
        </p:nvSpPr>
        <p:spPr>
          <a:xfrm>
            <a:off x="7584833" y="194434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  <a:r>
              <a:rPr lang="hu-HU" sz="1400" b="1" i="1" dirty="0" smtClean="0"/>
              <a:t>-1</a:t>
            </a:r>
            <a:endParaRPr lang="hu-HU" sz="1400" b="1" i="1" dirty="0"/>
          </a:p>
        </p:txBody>
      </p:sp>
      <p:sp>
        <p:nvSpPr>
          <p:cNvPr id="31" name="TextBox 25"/>
          <p:cNvSpPr txBox="1"/>
          <p:nvPr/>
        </p:nvSpPr>
        <p:spPr>
          <a:xfrm>
            <a:off x="4764537" y="188279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smtClean="0"/>
              <a:t> </a:t>
            </a:r>
            <a:r>
              <a:rPr lang="hu-HU" sz="1400" b="1" i="1" dirty="0" smtClean="0"/>
              <a:t>*</a:t>
            </a:r>
            <a:r>
              <a:rPr lang="hu-HU" sz="1400" i="1" dirty="0" smtClean="0"/>
              <a:t> </a:t>
            </a:r>
            <a:endParaRPr lang="hu-HU" sz="1400" i="1" dirty="0"/>
          </a:p>
        </p:txBody>
      </p:sp>
    </p:spTree>
    <p:extLst>
      <p:ext uri="{BB962C8B-B14F-4D97-AF65-F5344CB8AC3E}">
        <p14:creationId xmlns:p14="http://schemas.microsoft.com/office/powerpoint/2010/main" val="5051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2507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9269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5542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964001" y="1510790"/>
            <a:ext cx="1935514" cy="4726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9135706" y="6325323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</a:t>
            </a:r>
            <a:r>
              <a:rPr lang="hu-HU" b="1" dirty="0" smtClean="0"/>
              <a:t>utput layer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819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5386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289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5235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207740" y="5809265"/>
            <a:ext cx="856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This is the forward stage: we feed our neural net with the input data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c</a:t>
            </a:r>
            <a:r>
              <a:rPr lang="hu-HU" dirty="0" smtClean="0">
                <a:sym typeface="Wingdings" panose="05000000000000000000" pitchFamily="2" charset="2"/>
              </a:rPr>
              <a:t>alculate the output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57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0695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3025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5718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2958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494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404777" y="5732053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hu-HU" dirty="0" smtClean="0">
                <a:sym typeface="Wingdings" panose="05000000000000000000" pitchFamily="2" charset="2"/>
              </a:rPr>
              <a:t>This is the backward process: we update the edge weights starting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f</a:t>
            </a:r>
            <a:r>
              <a:rPr lang="hu-HU" dirty="0" smtClean="0">
                <a:sym typeface="Wingdings" panose="05000000000000000000" pitchFamily="2" charset="2"/>
              </a:rPr>
              <a:t>rom the output layer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68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89" y="1846030"/>
            <a:ext cx="11067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Input layer</a:t>
            </a:r>
            <a:r>
              <a:rPr lang="hu-HU" dirty="0" smtClean="0"/>
              <a:t>: we keep feeding our network with data through the</a:t>
            </a:r>
          </a:p>
          <a:p>
            <a:r>
              <a:rPr lang="hu-HU" dirty="0"/>
              <a:t>	</a:t>
            </a:r>
            <a:r>
              <a:rPr lang="hu-HU" dirty="0" smtClean="0"/>
              <a:t>	input layer </a:t>
            </a:r>
          </a:p>
          <a:p>
            <a:r>
              <a:rPr lang="hu-HU" dirty="0"/>
              <a:t>	</a:t>
            </a:r>
            <a:r>
              <a:rPr lang="hu-HU" dirty="0" smtClean="0"/>
              <a:t>	       ~ for example we have an image of a digit: we convert it to</a:t>
            </a:r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b="1" dirty="0" smtClean="0"/>
              <a:t>RGB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pixel </a:t>
            </a:r>
            <a:r>
              <a:rPr lang="hu-HU" dirty="0" err="1" smtClean="0"/>
              <a:t>will</a:t>
            </a:r>
            <a:r>
              <a:rPr lang="hu-HU" dirty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numerical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.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/>
              <a:t>	</a:t>
            </a:r>
            <a:r>
              <a:rPr lang="hu-HU" dirty="0" smtClean="0"/>
              <a:t>   </a:t>
            </a:r>
            <a:r>
              <a:rPr lang="hu-HU" dirty="0" err="1" smtClean="0"/>
              <a:t>So</a:t>
            </a:r>
            <a:r>
              <a:rPr lang="hu-HU" dirty="0" smtClean="0"/>
              <a:t> we have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input </a:t>
            </a:r>
            <a:r>
              <a:rPr lang="hu-HU" dirty="0" err="1" smtClean="0"/>
              <a:t>neurons</a:t>
            </a:r>
            <a:r>
              <a:rPr lang="hu-HU" dirty="0" smtClean="0"/>
              <a:t> as the number of pixels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image</a:t>
            </a:r>
          </a:p>
          <a:p>
            <a:endParaRPr lang="hu-HU" dirty="0"/>
          </a:p>
          <a:p>
            <a:r>
              <a:rPr lang="hu-HU" u="sng" dirty="0" smtClean="0"/>
              <a:t>Hidden layer</a:t>
            </a:r>
            <a:r>
              <a:rPr lang="hu-HU" dirty="0" smtClean="0"/>
              <a:t>: it is needed in order to make predictions when we</a:t>
            </a:r>
          </a:p>
          <a:p>
            <a:r>
              <a:rPr lang="hu-HU" dirty="0"/>
              <a:t>	</a:t>
            </a:r>
            <a:r>
              <a:rPr lang="hu-HU" dirty="0" smtClean="0"/>
              <a:t>	have non-linear problems</a:t>
            </a:r>
          </a:p>
          <a:p>
            <a:endParaRPr lang="hu-HU" dirty="0"/>
          </a:p>
          <a:p>
            <a:r>
              <a:rPr lang="hu-HU" u="sng" dirty="0" smtClean="0"/>
              <a:t>Output layer</a:t>
            </a:r>
            <a:r>
              <a:rPr lang="hu-HU" dirty="0" smtClean="0"/>
              <a:t>: we have the result here   ~ the predicted digit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10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2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Resilient propagation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6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Resilient propagation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can be used to train neural networks as well</a:t>
            </a:r>
          </a:p>
          <a:p>
            <a:r>
              <a:rPr lang="hu-HU" dirty="0" smtClean="0"/>
              <a:t>It has some advantages over backpropagation: </a:t>
            </a:r>
          </a:p>
          <a:p>
            <a:pPr lvl="1"/>
            <a:r>
              <a:rPr lang="hu-HU" dirty="0" smtClean="0"/>
              <a:t>Usually faster than backpropagation</a:t>
            </a:r>
          </a:p>
          <a:p>
            <a:pPr lvl="1"/>
            <a:r>
              <a:rPr lang="hu-HU" dirty="0" smtClean="0"/>
              <a:t>We do not have to specify extra parameters such as learning rate and momentum</a:t>
            </a:r>
          </a:p>
          <a:p>
            <a:r>
              <a:rPr lang="hu-HU" dirty="0" smtClean="0"/>
              <a:t>Disadvantage: very hard to implement efficiently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Resilient propagation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an iterative approach as well: we have training epochs</a:t>
            </a:r>
          </a:p>
          <a:p>
            <a:r>
              <a:rPr lang="hu-HU" dirty="0" err="1" smtClean="0"/>
              <a:t>Resilient</a:t>
            </a:r>
            <a:r>
              <a:rPr lang="hu-HU" dirty="0" smtClean="0"/>
              <a:t> </a:t>
            </a:r>
            <a:r>
              <a:rPr lang="hu-HU" dirty="0" err="1" smtClean="0"/>
              <a:t>propagation</a:t>
            </a:r>
            <a:r>
              <a:rPr lang="hu-HU" dirty="0" smtClean="0"/>
              <a:t> relies heavily on the gradients as well</a:t>
            </a:r>
          </a:p>
          <a:p>
            <a:r>
              <a:rPr lang="en-US" dirty="0"/>
              <a:t>The idea </a:t>
            </a:r>
            <a:r>
              <a:rPr lang="en-US" dirty="0" smtClean="0"/>
              <a:t>is </a:t>
            </a:r>
            <a:r>
              <a:rPr lang="en-US" dirty="0"/>
              <a:t>that you must have some measure of error </a:t>
            </a:r>
            <a:r>
              <a:rPr lang="en-US" dirty="0" smtClean="0"/>
              <a:t>and </a:t>
            </a:r>
            <a:r>
              <a:rPr lang="en-US" dirty="0"/>
              <a:t>that the value of the error will change as the value of one weight </a:t>
            </a:r>
            <a:r>
              <a:rPr lang="en-US" dirty="0" smtClean="0"/>
              <a:t>changes</a:t>
            </a:r>
            <a:r>
              <a:rPr lang="hu-HU" dirty="0" smtClean="0"/>
              <a:t> 			//</a:t>
            </a:r>
            <a:r>
              <a:rPr lang="en-US" dirty="0" smtClean="0"/>
              <a:t>assuming </a:t>
            </a:r>
            <a:r>
              <a:rPr lang="hu-HU" dirty="0" smtClean="0"/>
              <a:t>we </a:t>
            </a:r>
            <a:r>
              <a:rPr lang="en-US" dirty="0" smtClean="0"/>
              <a:t>hold </a:t>
            </a:r>
            <a:r>
              <a:rPr lang="en-US" dirty="0"/>
              <a:t>the values of the other weights and biases </a:t>
            </a:r>
            <a:r>
              <a:rPr lang="hu-HU" dirty="0" smtClean="0"/>
              <a:t>				</a:t>
            </a:r>
            <a:r>
              <a:rPr lang="en-US" dirty="0" smtClean="0"/>
              <a:t>the </a:t>
            </a:r>
            <a:r>
              <a:rPr lang="en-US" dirty="0"/>
              <a:t>same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14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calculate the gradient to know how much we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should adjust the edge weights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80373" y="3819769"/>
            <a:ext cx="849948" cy="53309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9618" y="4740027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24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calculate the gradient to know how much we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should adjust the edge weights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18555" y="3798151"/>
            <a:ext cx="450703" cy="7651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81222" y="4789747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99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682" y="1541379"/>
            <a:ext cx="84241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Negative slope: go in the positive weight direction</a:t>
            </a:r>
          </a:p>
          <a:p>
            <a:r>
              <a:rPr lang="hu-HU" sz="2000" dirty="0" smtClean="0"/>
              <a:t>Positive slope: go in the negative weight direction</a:t>
            </a:r>
          </a:p>
          <a:p>
            <a:endParaRPr lang="hu-HU" sz="2000" dirty="0"/>
          </a:p>
          <a:p>
            <a:r>
              <a:rPr lang="hu-HU" sz="2000" dirty="0" smtClean="0"/>
              <a:t>The steepness / magnitude of the slope: good hint how rapidly the</a:t>
            </a:r>
          </a:p>
          <a:p>
            <a:r>
              <a:rPr lang="hu-HU" sz="2000" dirty="0"/>
              <a:t>e</a:t>
            </a:r>
            <a:r>
              <a:rPr lang="hu-HU" sz="2000" dirty="0" smtClean="0"/>
              <a:t>rror is changing and how far to move to get a smaller MSE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92627" y="3616464"/>
            <a:ext cx="911690" cy="280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153" y="4169325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18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682" y="1541379"/>
            <a:ext cx="91759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Backprop: uses the magnitude to determine how to change the weights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Problem: the algorithm can overshoot the minimum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Oscillations occur !!! ~ missing the local optimum</a:t>
            </a:r>
          </a:p>
          <a:p>
            <a:endParaRPr lang="hu-HU" sz="2000" dirty="0"/>
          </a:p>
          <a:p>
            <a:r>
              <a:rPr lang="hu-HU" sz="2000" dirty="0" smtClean="0"/>
              <a:t>	OK we could use a smaller learning rate but the algorithms will</a:t>
            </a:r>
          </a:p>
          <a:p>
            <a:r>
              <a:rPr lang="hu-HU" sz="2000" dirty="0" smtClean="0"/>
              <a:t>		be </a:t>
            </a:r>
            <a:r>
              <a:rPr lang="hu-HU" sz="2000" dirty="0" err="1" smtClean="0"/>
              <a:t>slower</a:t>
            </a:r>
            <a:r>
              <a:rPr lang="hu-HU" sz="2000" dirty="0" smtClean="0"/>
              <a:t> !!!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92627" y="3616464"/>
            <a:ext cx="911690" cy="280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153" y="4169325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46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Resilient</a:t>
            </a:r>
            <a:r>
              <a:rPr lang="hu-HU" dirty="0" smtClean="0"/>
              <a:t> </a:t>
            </a:r>
            <a:r>
              <a:rPr lang="hu-HU" dirty="0" err="1" smtClean="0"/>
              <a:t>propagation</a:t>
            </a:r>
            <a:r>
              <a:rPr lang="hu-HU" dirty="0" smtClean="0"/>
              <a:t> does not </a:t>
            </a:r>
            <a:r>
              <a:rPr lang="en-US" dirty="0"/>
              <a:t>use the magnitude of the gradient to determine a weight </a:t>
            </a:r>
            <a:r>
              <a:rPr lang="en-US" dirty="0" smtClean="0"/>
              <a:t>delta</a:t>
            </a:r>
            <a:endParaRPr lang="hu-HU" dirty="0" smtClean="0"/>
          </a:p>
          <a:p>
            <a:r>
              <a:rPr lang="hu-HU" dirty="0" smtClean="0"/>
              <a:t>Instead it relies on the sign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gradient</a:t>
            </a:r>
            <a:r>
              <a:rPr lang="hu-HU" dirty="0" smtClean="0"/>
              <a:t> ( </a:t>
            </a:r>
            <a:r>
              <a:rPr lang="hu-HU" b="1" dirty="0" smtClean="0"/>
              <a:t>+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b="1" dirty="0" smtClean="0"/>
              <a:t>-</a:t>
            </a:r>
            <a:r>
              <a:rPr lang="hu-HU" dirty="0" smtClean="0"/>
              <a:t> ) !!!</a:t>
            </a:r>
          </a:p>
          <a:p>
            <a:r>
              <a:rPr lang="hu-HU" dirty="0" smtClean="0"/>
              <a:t>I</a:t>
            </a:r>
            <a:r>
              <a:rPr lang="en-US" dirty="0" err="1" smtClean="0"/>
              <a:t>nstead</a:t>
            </a:r>
            <a:r>
              <a:rPr lang="en-US" dirty="0" smtClean="0"/>
              <a:t> </a:t>
            </a:r>
            <a:r>
              <a:rPr lang="en-US" dirty="0"/>
              <a:t>of using a single learning rate for all weights and biases, </a:t>
            </a:r>
            <a:r>
              <a:rPr lang="hu-HU" dirty="0" err="1" smtClean="0"/>
              <a:t>resilient</a:t>
            </a:r>
            <a:r>
              <a:rPr lang="hu-HU" dirty="0" smtClean="0"/>
              <a:t> </a:t>
            </a:r>
            <a:r>
              <a:rPr lang="hu-HU" dirty="0" err="1" smtClean="0"/>
              <a:t>propagation</a:t>
            </a:r>
            <a:r>
              <a:rPr lang="hu-HU" dirty="0" smtClean="0"/>
              <a:t> </a:t>
            </a:r>
            <a:r>
              <a:rPr lang="hu-HU" dirty="0" err="1" smtClean="0"/>
              <a:t>uses</a:t>
            </a:r>
            <a:r>
              <a:rPr lang="hu-HU" dirty="0" smtClean="0"/>
              <a:t> </a:t>
            </a:r>
            <a:r>
              <a:rPr lang="en-US" dirty="0" smtClean="0"/>
              <a:t>separate </a:t>
            </a:r>
            <a:r>
              <a:rPr lang="en-US" dirty="0"/>
              <a:t>weight deltas for each weight and </a:t>
            </a:r>
            <a:r>
              <a:rPr lang="en-US" dirty="0" smtClean="0"/>
              <a:t>bias </a:t>
            </a:r>
            <a:r>
              <a:rPr lang="en-US" dirty="0"/>
              <a:t>and adapts these deltas during training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8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30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701" y="450760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input and the output?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>
                <a:solidFill>
                  <a:srgbClr val="FF0000"/>
                </a:solidFill>
              </a:rPr>
              <a:t>?</a:t>
            </a:r>
            <a:endParaRPr lang="hu-HU" sz="4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OUTPUT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94704" y="4934172"/>
            <a:ext cx="10294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humans: we see a handwritten character </a:t>
            </a:r>
            <a:r>
              <a:rPr lang="hu-HU" dirty="0" smtClean="0">
                <a:sym typeface="Wingdings" panose="05000000000000000000" pitchFamily="2" charset="2"/>
              </a:rPr>
              <a:t> this is the input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Then we can recognize that character  that’s the output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computers: of course we have to transform the image into numerical data, we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have to make a prediction what character it might be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0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 of neural networks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63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Optical character recognition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an image and want to find out what character it is</a:t>
            </a:r>
          </a:p>
          <a:p>
            <a:r>
              <a:rPr lang="hu-HU" dirty="0" smtClean="0"/>
              <a:t>Input layer:</a:t>
            </a:r>
          </a:p>
          <a:p>
            <a:pPr lvl="1"/>
            <a:r>
              <a:rPr lang="hu-HU" dirty="0" smtClean="0"/>
              <a:t>For example we have a </a:t>
            </a:r>
            <a:r>
              <a:rPr lang="hu-HU" b="1" dirty="0" smtClean="0"/>
              <a:t>8x8</a:t>
            </a:r>
            <a:r>
              <a:rPr lang="hu-HU" dirty="0" smtClean="0"/>
              <a:t> pixel image ( </a:t>
            </a:r>
            <a:r>
              <a:rPr lang="hu-HU" b="1" dirty="0" smtClean="0"/>
              <a:t>64</a:t>
            </a:r>
            <a:r>
              <a:rPr lang="hu-HU" dirty="0" smtClean="0"/>
              <a:t> pixels )</a:t>
            </a:r>
          </a:p>
          <a:p>
            <a:pPr lvl="1"/>
            <a:r>
              <a:rPr lang="hu-HU" dirty="0" smtClean="0"/>
              <a:t>In this situation we have </a:t>
            </a:r>
            <a:r>
              <a:rPr lang="hu-HU" b="1" dirty="0" smtClean="0"/>
              <a:t>64</a:t>
            </a:r>
            <a:r>
              <a:rPr lang="hu-HU" dirty="0" smtClean="0"/>
              <a:t> input neuron</a:t>
            </a:r>
          </a:p>
          <a:p>
            <a:r>
              <a:rPr lang="hu-HU" dirty="0" smtClean="0"/>
              <a:t>Output layer</a:t>
            </a:r>
          </a:p>
          <a:p>
            <a:pPr lvl="1"/>
            <a:r>
              <a:rPr lang="hu-HU" dirty="0" smtClean="0"/>
              <a:t>We have </a:t>
            </a:r>
            <a:r>
              <a:rPr lang="hu-HU" b="1" dirty="0" smtClean="0"/>
              <a:t>26</a:t>
            </a:r>
            <a:r>
              <a:rPr lang="hu-HU" dirty="0" smtClean="0"/>
              <a:t> output neurons because in the english alphabet there are </a:t>
            </a:r>
            <a:r>
              <a:rPr lang="hu-HU" b="1" dirty="0" smtClean="0"/>
              <a:t>26</a:t>
            </a:r>
            <a:r>
              <a:rPr lang="hu-HU" dirty="0" smtClean="0"/>
              <a:t> characters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7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0780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079807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738834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397861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056888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4420780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5079807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5738834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397861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056888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420780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079807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738834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397861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7056888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4420780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5079807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738834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397861" y="2998571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7056888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4420780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5079807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738834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397861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7056888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0780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079807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738834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397861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056888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4420780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5079807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5738834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397861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056888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420780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079807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738834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397861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7056888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4420780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5079807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738834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397861" y="2998571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7056888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4420780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5079807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738834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397861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7056888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652583" y="497565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n</a:t>
            </a:r>
            <a:r>
              <a:rPr lang="hu-HU" b="1" dirty="0" smtClean="0">
                <a:solidFill>
                  <a:srgbClr val="FFFF00"/>
                </a:solidFill>
              </a:rPr>
              <a:t>ew float[] {0,1,1,1,0,0,1,0,1,0,0,1,1,1,0,0,0,0,1,0,0,1,1,1,0};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249" y="601362"/>
            <a:ext cx="45865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usually encode the output in binary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zero 	</a:t>
            </a:r>
            <a:r>
              <a:rPr lang="hu-HU" b="1" dirty="0" smtClean="0">
                <a:sym typeface="Wingdings" panose="05000000000000000000" pitchFamily="2" charset="2"/>
              </a:rPr>
              <a:t> 1 0 0 0 0 0 0 0 0 0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/>
              <a:t> </a:t>
            </a:r>
            <a:r>
              <a:rPr lang="hu-HU" b="1" dirty="0" smtClean="0"/>
              <a:t>one 	</a:t>
            </a:r>
            <a:r>
              <a:rPr lang="hu-HU" b="1" dirty="0" smtClean="0">
                <a:sym typeface="Wingdings" panose="05000000000000000000" pitchFamily="2" charset="2"/>
              </a:rPr>
              <a:t> 0 1 </a:t>
            </a:r>
            <a:r>
              <a:rPr lang="hu-HU" b="1" dirty="0">
                <a:sym typeface="Wingdings" panose="05000000000000000000" pitchFamily="2" charset="2"/>
              </a:rPr>
              <a:t>0 0 0 0 0 0 0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b="1" dirty="0"/>
              <a:t> </a:t>
            </a:r>
            <a:r>
              <a:rPr lang="hu-HU" b="1" dirty="0" smtClean="0"/>
              <a:t>two 	</a:t>
            </a:r>
            <a:r>
              <a:rPr lang="hu-HU" b="1" dirty="0" smtClean="0">
                <a:sym typeface="Wingdings" panose="05000000000000000000" pitchFamily="2" charset="2"/>
              </a:rPr>
              <a:t> 0 </a:t>
            </a:r>
            <a:r>
              <a:rPr lang="hu-HU" b="1" dirty="0">
                <a:sym typeface="Wingdings" panose="05000000000000000000" pitchFamily="2" charset="2"/>
              </a:rPr>
              <a:t>0 </a:t>
            </a:r>
            <a:r>
              <a:rPr lang="hu-HU" b="1" dirty="0" smtClean="0">
                <a:sym typeface="Wingdings" panose="05000000000000000000" pitchFamily="2" charset="2"/>
              </a:rPr>
              <a:t>1 </a:t>
            </a:r>
            <a:r>
              <a:rPr lang="hu-HU" b="1" dirty="0">
                <a:sym typeface="Wingdings" panose="05000000000000000000" pitchFamily="2" charset="2"/>
              </a:rPr>
              <a:t>0 0 0 0 0 0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b="1" dirty="0"/>
              <a:t> </a:t>
            </a:r>
            <a:r>
              <a:rPr lang="hu-HU" b="1" dirty="0" smtClean="0"/>
              <a:t>three 	</a:t>
            </a:r>
            <a:r>
              <a:rPr lang="hu-HU" b="1" dirty="0" smtClean="0">
                <a:sym typeface="Wingdings" panose="05000000000000000000" pitchFamily="2" charset="2"/>
              </a:rPr>
              <a:t> 0 </a:t>
            </a:r>
            <a:r>
              <a:rPr lang="hu-HU" b="1" dirty="0">
                <a:sym typeface="Wingdings" panose="05000000000000000000" pitchFamily="2" charset="2"/>
              </a:rPr>
              <a:t>0 0 </a:t>
            </a:r>
            <a:r>
              <a:rPr lang="hu-HU" b="1" dirty="0" smtClean="0">
                <a:sym typeface="Wingdings" panose="05000000000000000000" pitchFamily="2" charset="2"/>
              </a:rPr>
              <a:t>1 </a:t>
            </a:r>
            <a:r>
              <a:rPr lang="hu-HU" b="1" dirty="0">
                <a:sym typeface="Wingdings" panose="05000000000000000000" pitchFamily="2" charset="2"/>
              </a:rPr>
              <a:t>0 0 0 0 0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b="1" dirty="0"/>
              <a:t> </a:t>
            </a:r>
            <a:r>
              <a:rPr lang="hu-HU" b="1" dirty="0" smtClean="0"/>
              <a:t>four 	</a:t>
            </a:r>
            <a:r>
              <a:rPr lang="hu-HU" b="1" dirty="0" smtClean="0">
                <a:sym typeface="Wingdings" panose="05000000000000000000" pitchFamily="2" charset="2"/>
              </a:rPr>
              <a:t> 0 </a:t>
            </a:r>
            <a:r>
              <a:rPr lang="hu-HU" b="1" dirty="0">
                <a:sym typeface="Wingdings" panose="05000000000000000000" pitchFamily="2" charset="2"/>
              </a:rPr>
              <a:t>0 0 0 </a:t>
            </a:r>
            <a:r>
              <a:rPr lang="hu-HU" b="1" dirty="0" smtClean="0">
                <a:sym typeface="Wingdings" panose="05000000000000000000" pitchFamily="2" charset="2"/>
              </a:rPr>
              <a:t>1 </a:t>
            </a:r>
            <a:r>
              <a:rPr lang="hu-HU" b="1" dirty="0">
                <a:sym typeface="Wingdings" panose="05000000000000000000" pitchFamily="2" charset="2"/>
              </a:rPr>
              <a:t>0 0 0 0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.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.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18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9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0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8422783" y="1635617"/>
            <a:ext cx="3581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construct a training  data,</a:t>
            </a:r>
          </a:p>
          <a:p>
            <a:r>
              <a:rPr lang="hu-HU" dirty="0" smtClean="0"/>
              <a:t>3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points</a:t>
            </a:r>
            <a:r>
              <a:rPr lang="hu-HU" dirty="0" smtClean="0"/>
              <a:t> + the next one</a:t>
            </a:r>
          </a:p>
          <a:p>
            <a:endParaRPr lang="hu-HU" dirty="0"/>
          </a:p>
          <a:p>
            <a:r>
              <a:rPr lang="hu-HU" dirty="0" smtClean="0"/>
              <a:t>We want to make prediction if</a:t>
            </a:r>
          </a:p>
          <a:p>
            <a:r>
              <a:rPr lang="hu-HU" dirty="0"/>
              <a:t>w</a:t>
            </a:r>
            <a:r>
              <a:rPr lang="hu-HU" dirty="0" smtClean="0"/>
              <a:t>e have 3 points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what will</a:t>
            </a:r>
          </a:p>
          <a:p>
            <a:r>
              <a:rPr lang="hu-HU" dirty="0"/>
              <a:t>b</a:t>
            </a:r>
            <a:r>
              <a:rPr lang="hu-HU" dirty="0" smtClean="0"/>
              <a:t>e the stock price tomorrow?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59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66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71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Neural networks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Why do we need </a:t>
            </a:r>
            <a:r>
              <a:rPr lang="hu-HU" b="1" dirty="0" smtClean="0"/>
              <a:t>AI</a:t>
            </a:r>
            <a:r>
              <a:rPr lang="hu-HU" dirty="0" smtClean="0"/>
              <a:t> or artifical neural networks?</a:t>
            </a:r>
          </a:p>
          <a:p>
            <a:r>
              <a:rPr lang="hu-HU" dirty="0" smtClean="0"/>
              <a:t>Computers can solve several poblems: graph-related problems (shortest path algorithms, spanning trees), </a:t>
            </a:r>
            <a:r>
              <a:rPr lang="hu-HU" dirty="0" err="1" smtClean="0"/>
              <a:t>sorting</a:t>
            </a:r>
            <a:r>
              <a:rPr lang="hu-HU" dirty="0" smtClean="0"/>
              <a:t> </a:t>
            </a:r>
            <a:r>
              <a:rPr lang="hu-HU" dirty="0" err="1" smtClean="0"/>
              <a:t>arrays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any kind of </a:t>
            </a:r>
            <a:r>
              <a:rPr lang="hu-HU" dirty="0" err="1" smtClean="0"/>
              <a:t>optimization</a:t>
            </a:r>
            <a:r>
              <a:rPr lang="hu-HU" dirty="0" smtClean="0"/>
              <a:t> </a:t>
            </a:r>
            <a:r>
              <a:rPr lang="hu-HU" dirty="0" err="1" smtClean="0"/>
              <a:t>problems</a:t>
            </a:r>
            <a:r>
              <a:rPr lang="hu-HU" dirty="0" smtClean="0"/>
              <a:t>  // numerical methods</a:t>
            </a:r>
          </a:p>
          <a:p>
            <a:r>
              <a:rPr lang="hu-HU" b="1" dirty="0" smtClean="0"/>
              <a:t>BUT</a:t>
            </a:r>
            <a:r>
              <a:rPr lang="hu-HU" dirty="0" smtClean="0"/>
              <a:t> there are other problems </a:t>
            </a:r>
            <a:r>
              <a:rPr lang="hu-HU" dirty="0" smtClean="0">
                <a:sym typeface="Wingdings" panose="05000000000000000000" pitchFamily="2" charset="2"/>
              </a:rPr>
              <a:t> that can not be defined with an exact mathematical algorithm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For example: facial recognition, language processsing ...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OK</a:t>
            </a:r>
            <a:r>
              <a:rPr lang="hu-HU" dirty="0" smtClean="0">
                <a:sym typeface="Wingdings" panose="05000000000000000000" pitchFamily="2" charset="2"/>
              </a:rPr>
              <a:t> but for humans these problems seems much more easier than graph algorithms or solving differential equations with </a:t>
            </a:r>
            <a:r>
              <a:rPr lang="hu-HU" dirty="0" err="1" smtClean="0">
                <a:sym typeface="Wingdings" panose="05000000000000000000" pitchFamily="2" charset="2"/>
              </a:rPr>
              <a:t>Runge-Kutta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methods</a:t>
            </a:r>
            <a:r>
              <a:rPr lang="hu-HU" dirty="0" smtClean="0">
                <a:sym typeface="Wingdings" panose="05000000000000000000" pitchFamily="2" charset="2"/>
              </a:rPr>
              <a:t> 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5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When to use </a:t>
            </a:r>
            <a:r>
              <a:rPr lang="hu-HU" dirty="0" smtClean="0"/>
              <a:t>neural networks? </a:t>
            </a:r>
          </a:p>
          <a:p>
            <a:r>
              <a:rPr lang="hu-HU" dirty="0" smtClean="0"/>
              <a:t>Several problems can be solved with well defined algorithms: sorting numbers, multiplication, addition ...</a:t>
            </a:r>
          </a:p>
          <a:p>
            <a:r>
              <a:rPr lang="hu-HU" dirty="0" smtClean="0"/>
              <a:t>Some problems can not be easily defined with an exact algorithm: facial recognition or </a:t>
            </a:r>
            <a:r>
              <a:rPr lang="hu-HU" b="1" dirty="0" smtClean="0"/>
              <a:t>OCR</a:t>
            </a:r>
            <a:r>
              <a:rPr lang="hu-HU" dirty="0" smtClean="0"/>
              <a:t> !!!</a:t>
            </a:r>
          </a:p>
          <a:p>
            <a:r>
              <a:rPr lang="hu-HU" dirty="0" smtClean="0"/>
              <a:t>Most of the problems we try to solve with neural networks are quite trivial to humans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579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24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10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10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13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74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55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20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8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98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0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7754438" y="35693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p41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8753207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p42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794249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p43</a:t>
            </a:r>
            <a:endParaRPr lang="hu-HU" dirty="0"/>
          </a:p>
        </p:txBody>
      </p:sp>
      <p:sp>
        <p:nvSpPr>
          <p:cNvPr id="57" name="TextBox 56"/>
          <p:cNvSpPr txBox="1"/>
          <p:nvPr/>
        </p:nvSpPr>
        <p:spPr>
          <a:xfrm>
            <a:off x="10760479" y="352789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25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7754438" y="35693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p41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8753207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p42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794249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p43</a:t>
            </a:r>
            <a:endParaRPr lang="hu-HU" dirty="0"/>
          </a:p>
        </p:txBody>
      </p:sp>
      <p:sp>
        <p:nvSpPr>
          <p:cNvPr id="57" name="TextBox 56"/>
          <p:cNvSpPr txBox="1"/>
          <p:nvPr/>
        </p:nvSpPr>
        <p:spPr>
          <a:xfrm>
            <a:off x="10760479" y="352789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893571" y="5772397"/>
            <a:ext cx="883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train our neural network on these data: if we provide </a:t>
            </a:r>
            <a:r>
              <a:rPr lang="hu-HU" b="1" dirty="0" smtClean="0"/>
              <a:t>(x,y,z) </a:t>
            </a:r>
            <a:r>
              <a:rPr lang="hu-HU" dirty="0" smtClean="0"/>
              <a:t>three previous</a:t>
            </a:r>
          </a:p>
          <a:p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it may predict the stock price tomorrow !!!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7919252" y="40161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03569" y="4028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9931449" y="40161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10838472" y="401619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23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3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NEURAL NETWORKS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DEEP learning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222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Deep learning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 the ’90s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support vector machines proved to be better solutions for learning </a:t>
            </a:r>
          </a:p>
          <a:p>
            <a:r>
              <a:rPr lang="hu-HU" dirty="0" smtClean="0"/>
              <a:t>There was not any efficient algorithms to train a neural net</a:t>
            </a:r>
          </a:p>
          <a:p>
            <a:r>
              <a:rPr lang="hu-HU" dirty="0" smtClean="0"/>
              <a:t>Since 2006: several neural network training mechanisms were created</a:t>
            </a:r>
          </a:p>
          <a:p>
            <a:r>
              <a:rPr lang="hu-HU" dirty="0" smtClean="0"/>
              <a:t>Neural networks outperform any other maching learning technique!!!</a:t>
            </a:r>
          </a:p>
          <a:p>
            <a:r>
              <a:rPr lang="hu-HU" dirty="0" smtClean="0"/>
              <a:t>For example: in optical character recognition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860" y="3103809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</a:t>
            </a:r>
            <a:r>
              <a:rPr lang="hu-HU" b="1" dirty="0" smtClean="0">
                <a:solidFill>
                  <a:srgbClr val="FFFF00"/>
                </a:solidFill>
              </a:rPr>
              <a:t>omplex, sophisticated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    algorithms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9730" y="316536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/>
              <a:t>&lt;</a:t>
            </a:r>
            <a:endParaRPr lang="hu-H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02310" y="3273086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s</a:t>
            </a:r>
            <a:r>
              <a:rPr lang="hu-HU" b="1" dirty="0" smtClean="0">
                <a:solidFill>
                  <a:srgbClr val="FFFF00"/>
                </a:solidFill>
              </a:rPr>
              <a:t>imple learning algorithm + good training data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Deep learning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 example: face recognition</a:t>
            </a:r>
          </a:p>
          <a:p>
            <a:r>
              <a:rPr lang="en-US" dirty="0"/>
              <a:t>Networks </a:t>
            </a:r>
            <a:r>
              <a:rPr lang="hu-HU" dirty="0" smtClean="0"/>
              <a:t>with </a:t>
            </a:r>
            <a:r>
              <a:rPr lang="en-US" dirty="0" smtClean="0"/>
              <a:t>many-layer </a:t>
            </a:r>
            <a:r>
              <a:rPr lang="en-US" dirty="0"/>
              <a:t>structure </a:t>
            </a:r>
            <a:r>
              <a:rPr lang="hu-HU" dirty="0" smtClean="0"/>
              <a:t>(</a:t>
            </a:r>
            <a:r>
              <a:rPr lang="en-US" dirty="0" smtClean="0"/>
              <a:t>two </a:t>
            </a:r>
            <a:r>
              <a:rPr lang="en-US" dirty="0"/>
              <a:t>or more hidden </a:t>
            </a:r>
            <a:r>
              <a:rPr lang="en-US" dirty="0" smtClean="0"/>
              <a:t>layers</a:t>
            </a:r>
            <a:r>
              <a:rPr lang="hu-HU" dirty="0" smtClean="0"/>
              <a:t>)</a:t>
            </a:r>
            <a:r>
              <a:rPr lang="en-US" dirty="0" smtClean="0"/>
              <a:t>  </a:t>
            </a:r>
            <a:r>
              <a:rPr lang="en-US" dirty="0"/>
              <a:t>are called deep neural </a:t>
            </a:r>
            <a:r>
              <a:rPr lang="en-US" dirty="0" smtClean="0"/>
              <a:t>networks</a:t>
            </a:r>
            <a:endParaRPr lang="hu-HU" dirty="0" smtClean="0"/>
          </a:p>
          <a:p>
            <a:r>
              <a:rPr lang="hu-HU" dirty="0" smtClean="0"/>
              <a:t>New techniques allow to train </a:t>
            </a:r>
            <a:r>
              <a:rPr lang="hu-HU" b="1" dirty="0" smtClean="0"/>
              <a:t>5</a:t>
            </a:r>
            <a:r>
              <a:rPr lang="hu-HU" dirty="0" smtClean="0"/>
              <a:t> or </a:t>
            </a:r>
            <a:r>
              <a:rPr lang="hu-HU" b="1" dirty="0" smtClean="0"/>
              <a:t>10</a:t>
            </a:r>
            <a:r>
              <a:rPr lang="hu-HU" dirty="0" smtClean="0"/>
              <a:t> hidden layers !!!</a:t>
            </a:r>
          </a:p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turns out that these </a:t>
            </a:r>
            <a:r>
              <a:rPr lang="hu-HU" dirty="0" smtClean="0"/>
              <a:t>deep networks </a:t>
            </a:r>
            <a:r>
              <a:rPr lang="en-US" dirty="0" smtClean="0"/>
              <a:t>perform </a:t>
            </a:r>
            <a:r>
              <a:rPr lang="en-US" dirty="0"/>
              <a:t>far better on many problems than shallow neural </a:t>
            </a:r>
            <a:r>
              <a:rPr lang="en-US" dirty="0" smtClean="0"/>
              <a:t>networks</a:t>
            </a:r>
            <a:endParaRPr lang="hu-HU" dirty="0" smtClean="0"/>
          </a:p>
          <a:p>
            <a:r>
              <a:rPr lang="hu-HU" b="1" dirty="0" smtClean="0"/>
              <a:t>DEEP LEARNING CONCEPT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94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1574725" y="228987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1574725" y="314767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574725" y="406761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3445957" y="321338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3445957" y="407117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3445957" y="499111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5283795" y="271523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5283795" y="357302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5283795" y="449296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3422449" y="143208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3422449" y="228987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5260287" y="179173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10744688" y="315590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2072873" y="168116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2072873" y="253895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2072873" y="253895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2072873" y="253895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2072873" y="253895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2072873" y="168116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2072873" y="253895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2072873" y="339674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2072873" y="339674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2072873" y="339674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2072873" y="168116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2072873" y="253895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2072873" y="346245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2072873" y="431668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2072873" y="431668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3920597" y="1681160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3920597" y="1681160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3920597" y="1681160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3920597" y="1681160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3920597" y="2040805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3920597" y="2538953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3920597" y="2538953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3920597" y="2538953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3944105" y="2040805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3944105" y="2964310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3944105" y="3462458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3944105" y="3462458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3944105" y="2040805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3944105" y="2964310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3944105" y="3822103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3944105" y="4320251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3944105" y="2040805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3944105" y="2964310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3944105" y="3822103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3944105" y="4742043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endCxn id="19" idx="2"/>
          </p:cNvCxnSpPr>
          <p:nvPr/>
        </p:nvCxnSpPr>
        <p:spPr>
          <a:xfrm flipV="1">
            <a:off x="9428031" y="3404982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endCxn id="19" idx="2"/>
          </p:cNvCxnSpPr>
          <p:nvPr/>
        </p:nvCxnSpPr>
        <p:spPr>
          <a:xfrm flipV="1">
            <a:off x="9428031" y="3404982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endCxn id="19" idx="2"/>
          </p:cNvCxnSpPr>
          <p:nvPr/>
        </p:nvCxnSpPr>
        <p:spPr>
          <a:xfrm>
            <a:off x="9428031" y="2972546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endCxn id="19" idx="2"/>
          </p:cNvCxnSpPr>
          <p:nvPr/>
        </p:nvCxnSpPr>
        <p:spPr>
          <a:xfrm>
            <a:off x="9404523" y="2049041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4"/>
          <p:cNvSpPr/>
          <p:nvPr/>
        </p:nvSpPr>
        <p:spPr>
          <a:xfrm>
            <a:off x="8961154" y="272347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8961154" y="358126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7" name="Oval 4"/>
          <p:cNvSpPr/>
          <p:nvPr/>
        </p:nvSpPr>
        <p:spPr>
          <a:xfrm>
            <a:off x="8961154" y="450120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Oval 4"/>
          <p:cNvSpPr/>
          <p:nvPr/>
        </p:nvSpPr>
        <p:spPr>
          <a:xfrm>
            <a:off x="8937646" y="179996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0" name="Oval 4"/>
          <p:cNvSpPr/>
          <p:nvPr/>
        </p:nvSpPr>
        <p:spPr>
          <a:xfrm>
            <a:off x="7125257" y="321338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2" name="Oval 4"/>
          <p:cNvSpPr/>
          <p:nvPr/>
        </p:nvSpPr>
        <p:spPr>
          <a:xfrm>
            <a:off x="7125257" y="407117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4"/>
          <p:cNvSpPr/>
          <p:nvPr/>
        </p:nvSpPr>
        <p:spPr>
          <a:xfrm>
            <a:off x="7125257" y="499111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5" name="Oval 4"/>
          <p:cNvSpPr/>
          <p:nvPr/>
        </p:nvSpPr>
        <p:spPr>
          <a:xfrm>
            <a:off x="7101749" y="143208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6" name="Oval 4"/>
          <p:cNvSpPr/>
          <p:nvPr/>
        </p:nvSpPr>
        <p:spPr>
          <a:xfrm>
            <a:off x="7101749" y="228987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8" name="Egyenes összekötő nyíllal 63"/>
          <p:cNvCxnSpPr/>
          <p:nvPr/>
        </p:nvCxnSpPr>
        <p:spPr>
          <a:xfrm>
            <a:off x="7606125" y="1648400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66"/>
          <p:cNvCxnSpPr/>
          <p:nvPr/>
        </p:nvCxnSpPr>
        <p:spPr>
          <a:xfrm>
            <a:off x="7606125" y="1648400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69"/>
          <p:cNvCxnSpPr/>
          <p:nvPr/>
        </p:nvCxnSpPr>
        <p:spPr>
          <a:xfrm>
            <a:off x="7606125" y="1648400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2"/>
          <p:cNvCxnSpPr/>
          <p:nvPr/>
        </p:nvCxnSpPr>
        <p:spPr>
          <a:xfrm>
            <a:off x="7606125" y="1648400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5"/>
          <p:cNvCxnSpPr/>
          <p:nvPr/>
        </p:nvCxnSpPr>
        <p:spPr>
          <a:xfrm flipV="1">
            <a:off x="7606125" y="2008045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8"/>
          <p:cNvCxnSpPr/>
          <p:nvPr/>
        </p:nvCxnSpPr>
        <p:spPr>
          <a:xfrm>
            <a:off x="7606125" y="2506193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nyíllal 81"/>
          <p:cNvCxnSpPr/>
          <p:nvPr/>
        </p:nvCxnSpPr>
        <p:spPr>
          <a:xfrm>
            <a:off x="7606125" y="2506193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84"/>
          <p:cNvCxnSpPr/>
          <p:nvPr/>
        </p:nvCxnSpPr>
        <p:spPr>
          <a:xfrm>
            <a:off x="7606125" y="2506193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nyíllal 87"/>
          <p:cNvCxnSpPr/>
          <p:nvPr/>
        </p:nvCxnSpPr>
        <p:spPr>
          <a:xfrm flipV="1">
            <a:off x="7629633" y="2008045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90"/>
          <p:cNvCxnSpPr/>
          <p:nvPr/>
        </p:nvCxnSpPr>
        <p:spPr>
          <a:xfrm flipV="1">
            <a:off x="7629633" y="2931550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93"/>
          <p:cNvCxnSpPr/>
          <p:nvPr/>
        </p:nvCxnSpPr>
        <p:spPr>
          <a:xfrm>
            <a:off x="7629633" y="3429698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96"/>
          <p:cNvCxnSpPr/>
          <p:nvPr/>
        </p:nvCxnSpPr>
        <p:spPr>
          <a:xfrm>
            <a:off x="7629633" y="3429698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gyenes összekötő nyíllal 99"/>
          <p:cNvCxnSpPr/>
          <p:nvPr/>
        </p:nvCxnSpPr>
        <p:spPr>
          <a:xfrm flipV="1">
            <a:off x="7629633" y="2008045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102"/>
          <p:cNvCxnSpPr/>
          <p:nvPr/>
        </p:nvCxnSpPr>
        <p:spPr>
          <a:xfrm flipV="1">
            <a:off x="7629633" y="2931550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106"/>
          <p:cNvCxnSpPr/>
          <p:nvPr/>
        </p:nvCxnSpPr>
        <p:spPr>
          <a:xfrm flipV="1">
            <a:off x="7629633" y="3789343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109"/>
          <p:cNvCxnSpPr/>
          <p:nvPr/>
        </p:nvCxnSpPr>
        <p:spPr>
          <a:xfrm>
            <a:off x="7629633" y="4287491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113"/>
          <p:cNvCxnSpPr/>
          <p:nvPr/>
        </p:nvCxnSpPr>
        <p:spPr>
          <a:xfrm flipV="1">
            <a:off x="7629633" y="2008045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gyenes összekötő nyíllal 116"/>
          <p:cNvCxnSpPr/>
          <p:nvPr/>
        </p:nvCxnSpPr>
        <p:spPr>
          <a:xfrm flipV="1">
            <a:off x="7629633" y="2931550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nyíllal 119"/>
          <p:cNvCxnSpPr/>
          <p:nvPr/>
        </p:nvCxnSpPr>
        <p:spPr>
          <a:xfrm flipV="1">
            <a:off x="7629633" y="3789343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nyíllal 129"/>
          <p:cNvCxnSpPr/>
          <p:nvPr/>
        </p:nvCxnSpPr>
        <p:spPr>
          <a:xfrm flipV="1">
            <a:off x="7629633" y="4709283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gyenes összekötő nyíllal 63"/>
          <p:cNvCxnSpPr>
            <a:stCxn id="18" idx="6"/>
            <a:endCxn id="65" idx="2"/>
          </p:cNvCxnSpPr>
          <p:nvPr/>
        </p:nvCxnSpPr>
        <p:spPr>
          <a:xfrm flipV="1">
            <a:off x="5758435" y="1681160"/>
            <a:ext cx="1343314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gyenes összekötő nyíllal 63"/>
          <p:cNvCxnSpPr>
            <a:stCxn id="18" idx="6"/>
            <a:endCxn id="66" idx="2"/>
          </p:cNvCxnSpPr>
          <p:nvPr/>
        </p:nvCxnSpPr>
        <p:spPr>
          <a:xfrm>
            <a:off x="5758435" y="2040805"/>
            <a:ext cx="1343314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gyenes összekötő nyíllal 63"/>
          <p:cNvCxnSpPr>
            <a:stCxn id="18" idx="6"/>
            <a:endCxn id="60" idx="2"/>
          </p:cNvCxnSpPr>
          <p:nvPr/>
        </p:nvCxnSpPr>
        <p:spPr>
          <a:xfrm>
            <a:off x="5758435" y="2040805"/>
            <a:ext cx="136682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nyíllal 63"/>
          <p:cNvCxnSpPr>
            <a:stCxn id="18" idx="6"/>
            <a:endCxn id="62" idx="2"/>
          </p:cNvCxnSpPr>
          <p:nvPr/>
        </p:nvCxnSpPr>
        <p:spPr>
          <a:xfrm>
            <a:off x="5758435" y="2040805"/>
            <a:ext cx="136682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nyíllal 63"/>
          <p:cNvCxnSpPr>
            <a:stCxn id="18" idx="6"/>
            <a:endCxn id="63" idx="2"/>
          </p:cNvCxnSpPr>
          <p:nvPr/>
        </p:nvCxnSpPr>
        <p:spPr>
          <a:xfrm>
            <a:off x="5758435" y="2040805"/>
            <a:ext cx="136682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63"/>
          <p:cNvCxnSpPr>
            <a:stCxn id="12" idx="6"/>
            <a:endCxn id="65" idx="2"/>
          </p:cNvCxnSpPr>
          <p:nvPr/>
        </p:nvCxnSpPr>
        <p:spPr>
          <a:xfrm flipV="1">
            <a:off x="5781943" y="1681160"/>
            <a:ext cx="1319806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gyenes összekötő nyíllal 63"/>
          <p:cNvCxnSpPr>
            <a:stCxn id="12" idx="6"/>
            <a:endCxn id="66" idx="2"/>
          </p:cNvCxnSpPr>
          <p:nvPr/>
        </p:nvCxnSpPr>
        <p:spPr>
          <a:xfrm flipV="1">
            <a:off x="5781943" y="2538953"/>
            <a:ext cx="1319806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63"/>
          <p:cNvCxnSpPr>
            <a:stCxn id="12" idx="6"/>
            <a:endCxn id="60" idx="2"/>
          </p:cNvCxnSpPr>
          <p:nvPr/>
        </p:nvCxnSpPr>
        <p:spPr>
          <a:xfrm>
            <a:off x="5781943" y="2964310"/>
            <a:ext cx="1343314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63"/>
          <p:cNvCxnSpPr>
            <a:stCxn id="12" idx="6"/>
            <a:endCxn id="62" idx="2"/>
          </p:cNvCxnSpPr>
          <p:nvPr/>
        </p:nvCxnSpPr>
        <p:spPr>
          <a:xfrm>
            <a:off x="5781943" y="2964310"/>
            <a:ext cx="1343314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63"/>
          <p:cNvCxnSpPr>
            <a:stCxn id="12" idx="6"/>
            <a:endCxn id="63" idx="2"/>
          </p:cNvCxnSpPr>
          <p:nvPr/>
        </p:nvCxnSpPr>
        <p:spPr>
          <a:xfrm>
            <a:off x="5781943" y="2964310"/>
            <a:ext cx="1343314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63"/>
          <p:cNvCxnSpPr>
            <a:stCxn id="13" idx="6"/>
            <a:endCxn id="65" idx="2"/>
          </p:cNvCxnSpPr>
          <p:nvPr/>
        </p:nvCxnSpPr>
        <p:spPr>
          <a:xfrm flipV="1">
            <a:off x="5781943" y="1681160"/>
            <a:ext cx="1319806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gyenes összekötő nyíllal 63"/>
          <p:cNvCxnSpPr>
            <a:stCxn id="13" idx="6"/>
            <a:endCxn id="66" idx="2"/>
          </p:cNvCxnSpPr>
          <p:nvPr/>
        </p:nvCxnSpPr>
        <p:spPr>
          <a:xfrm flipV="1">
            <a:off x="5781943" y="2538953"/>
            <a:ext cx="1319806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gyenes összekötő nyíllal 63"/>
          <p:cNvCxnSpPr>
            <a:stCxn id="13" idx="6"/>
            <a:endCxn id="60" idx="2"/>
          </p:cNvCxnSpPr>
          <p:nvPr/>
        </p:nvCxnSpPr>
        <p:spPr>
          <a:xfrm flipV="1">
            <a:off x="5781943" y="3462458"/>
            <a:ext cx="1343314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gyenes összekötő nyíllal 63"/>
          <p:cNvCxnSpPr>
            <a:stCxn id="13" idx="6"/>
            <a:endCxn id="62" idx="2"/>
          </p:cNvCxnSpPr>
          <p:nvPr/>
        </p:nvCxnSpPr>
        <p:spPr>
          <a:xfrm>
            <a:off x="5781943" y="3822103"/>
            <a:ext cx="1343314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63"/>
          <p:cNvCxnSpPr>
            <a:stCxn id="13" idx="6"/>
            <a:endCxn id="63" idx="2"/>
          </p:cNvCxnSpPr>
          <p:nvPr/>
        </p:nvCxnSpPr>
        <p:spPr>
          <a:xfrm>
            <a:off x="5781943" y="3822103"/>
            <a:ext cx="1343314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63"/>
          <p:cNvCxnSpPr>
            <a:stCxn id="14" idx="6"/>
            <a:endCxn id="65" idx="2"/>
          </p:cNvCxnSpPr>
          <p:nvPr/>
        </p:nvCxnSpPr>
        <p:spPr>
          <a:xfrm flipV="1">
            <a:off x="5781943" y="1681160"/>
            <a:ext cx="1319806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63"/>
          <p:cNvCxnSpPr>
            <a:stCxn id="14" idx="6"/>
            <a:endCxn id="66" idx="2"/>
          </p:cNvCxnSpPr>
          <p:nvPr/>
        </p:nvCxnSpPr>
        <p:spPr>
          <a:xfrm flipV="1">
            <a:off x="5781943" y="2538953"/>
            <a:ext cx="1319806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gyenes összekötő nyíllal 63"/>
          <p:cNvCxnSpPr>
            <a:stCxn id="14" idx="6"/>
            <a:endCxn id="60" idx="2"/>
          </p:cNvCxnSpPr>
          <p:nvPr/>
        </p:nvCxnSpPr>
        <p:spPr>
          <a:xfrm flipV="1">
            <a:off x="5781943" y="3462458"/>
            <a:ext cx="1343314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gyenes összekötő nyíllal 63"/>
          <p:cNvCxnSpPr>
            <a:stCxn id="14" idx="6"/>
            <a:endCxn id="62" idx="2"/>
          </p:cNvCxnSpPr>
          <p:nvPr/>
        </p:nvCxnSpPr>
        <p:spPr>
          <a:xfrm flipV="1">
            <a:off x="5781943" y="4320251"/>
            <a:ext cx="1343314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gyenes összekötő nyíllal 63"/>
          <p:cNvCxnSpPr>
            <a:stCxn id="14" idx="6"/>
            <a:endCxn id="63" idx="2"/>
          </p:cNvCxnSpPr>
          <p:nvPr/>
        </p:nvCxnSpPr>
        <p:spPr>
          <a:xfrm>
            <a:off x="5781943" y="4742043"/>
            <a:ext cx="1343314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Problems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techniques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seen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shallow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last</a:t>
            </a:r>
            <a:r>
              <a:rPr lang="hu-HU" dirty="0" smtClean="0"/>
              <a:t> </a:t>
            </a:r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others</a:t>
            </a:r>
            <a:endParaRPr lang="hu-HU" dirty="0" smtClean="0"/>
          </a:p>
          <a:p>
            <a:r>
              <a:rPr lang="hu-HU" dirty="0" smtClean="0"/>
              <a:t>„</a:t>
            </a:r>
            <a:r>
              <a:rPr lang="hu-HU" dirty="0" err="1" smtClean="0"/>
              <a:t>vanishing</a:t>
            </a:r>
            <a:r>
              <a:rPr lang="hu-HU" dirty="0" smtClean="0"/>
              <a:t> </a:t>
            </a:r>
            <a:r>
              <a:rPr lang="hu-HU" dirty="0" err="1" smtClean="0"/>
              <a:t>gradient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”</a:t>
            </a:r>
          </a:p>
          <a:p>
            <a:r>
              <a:rPr lang="hu-HU" dirty="0" err="1" smtClean="0"/>
              <a:t>Solution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sigmoid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as</a:t>
            </a:r>
            <a:r>
              <a:rPr lang="hu-HU" dirty="0" smtClean="0">
                <a:sym typeface="Wingdings" panose="05000000000000000000" pitchFamily="2" charset="2"/>
              </a:rPr>
              <a:t> an </a:t>
            </a:r>
            <a:r>
              <a:rPr lang="hu-HU" dirty="0" err="1" smtClean="0">
                <a:sym typeface="Wingdings" panose="05000000000000000000" pitchFamily="2" charset="2"/>
              </a:rPr>
              <a:t>activation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Learning paradigms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32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hu-HU" b="1" dirty="0" smtClean="0"/>
              <a:t>HOPFIELD NETWORKS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13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Hopfield network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Hopfield network is a form of recurrent artificial neural network </a:t>
            </a:r>
            <a:r>
              <a:rPr lang="hu-HU" dirty="0" smtClean="0"/>
              <a:t>created </a:t>
            </a:r>
            <a:r>
              <a:rPr lang="en-US" dirty="0" smtClean="0"/>
              <a:t>by</a:t>
            </a:r>
            <a:r>
              <a:rPr lang="en-US" dirty="0"/>
              <a:t> John Hopfield </a:t>
            </a:r>
            <a:r>
              <a:rPr lang="hu-HU" dirty="0" smtClean="0"/>
              <a:t>in 1974</a:t>
            </a:r>
          </a:p>
          <a:p>
            <a:r>
              <a:rPr lang="en-US" dirty="0"/>
              <a:t>They are guaranteed to converge to a </a:t>
            </a:r>
            <a:r>
              <a:rPr lang="en-US" dirty="0" smtClean="0"/>
              <a:t>minim</a:t>
            </a:r>
            <a:r>
              <a:rPr lang="hu-HU" dirty="0" smtClean="0"/>
              <a:t>a</a:t>
            </a:r>
          </a:p>
          <a:p>
            <a:r>
              <a:rPr lang="hu-HU" dirty="0"/>
              <a:t>B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/>
              <a:t>convergence to a false pattern (wrong local </a:t>
            </a:r>
            <a:r>
              <a:rPr lang="hu-HU" dirty="0" smtClean="0"/>
              <a:t>optimum</a:t>
            </a:r>
            <a:r>
              <a:rPr lang="en-US" dirty="0" smtClean="0"/>
              <a:t>) </a:t>
            </a:r>
            <a:r>
              <a:rPr lang="en-US" dirty="0"/>
              <a:t>rather than the stored pattern </a:t>
            </a:r>
            <a:r>
              <a:rPr lang="en-US" dirty="0" smtClean="0"/>
              <a:t>(</a:t>
            </a:r>
            <a:r>
              <a:rPr lang="hu-HU" dirty="0" smtClean="0"/>
              <a:t>global</a:t>
            </a:r>
            <a:r>
              <a:rPr lang="en-US" dirty="0" smtClean="0"/>
              <a:t> </a:t>
            </a:r>
            <a:r>
              <a:rPr lang="hu-HU" dirty="0" smtClean="0"/>
              <a:t>optimum</a:t>
            </a:r>
            <a:r>
              <a:rPr lang="en-US" dirty="0" smtClean="0"/>
              <a:t>) </a:t>
            </a:r>
            <a:r>
              <a:rPr lang="en-US" dirty="0"/>
              <a:t>can </a:t>
            </a:r>
            <a:r>
              <a:rPr lang="en-US" dirty="0" smtClean="0"/>
              <a:t>occur</a:t>
            </a:r>
            <a:endParaRPr lang="hu-HU" dirty="0"/>
          </a:p>
          <a:p>
            <a:r>
              <a:rPr lang="hu-HU" dirty="0" smtClean="0"/>
              <a:t>Basically a directed graph</a:t>
            </a:r>
          </a:p>
          <a:p>
            <a:r>
              <a:rPr lang="hu-HU" dirty="0" smtClean="0"/>
              <a:t>Applications: able to recall patterns ( for example image recognition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01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88913" y="176279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88913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31110" y="176279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31110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 flipV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>
          <a:xfrm flipV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7" idx="1"/>
          </p:cNvCxnSpPr>
          <p:nvPr/>
        </p:nvCxnSpPr>
        <p:spPr>
          <a:xfrm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5397823" y="2859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778697" y="51921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735613" y="38449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901251" y="564702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Feedforward network: edges are always pointing in the direction</a:t>
            </a:r>
          </a:p>
          <a:p>
            <a:r>
              <a:rPr lang="hu-HU" dirty="0"/>
              <a:t>	</a:t>
            </a:r>
            <a:r>
              <a:rPr lang="hu-HU" dirty="0" smtClean="0"/>
              <a:t>	of the next layer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38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588913" y="176279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88913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31110" y="176279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31110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7" idx="6"/>
            <a:endCxn id="9" idx="2"/>
          </p:cNvCxnSpPr>
          <p:nvPr/>
        </p:nvCxnSpPr>
        <p:spPr>
          <a:xfrm flipV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7" idx="4"/>
          </p:cNvCxnSpPr>
          <p:nvPr/>
        </p:nvCxnSpPr>
        <p:spPr>
          <a:xfrm flipV="1">
            <a:off x="4046113" y="2677199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0" idx="0"/>
          </p:cNvCxnSpPr>
          <p:nvPr/>
        </p:nvCxnSpPr>
        <p:spPr>
          <a:xfrm>
            <a:off x="7888310" y="2677198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9" idx="4"/>
          </p:cNvCxnSpPr>
          <p:nvPr/>
        </p:nvCxnSpPr>
        <p:spPr>
          <a:xfrm flipV="1">
            <a:off x="7888310" y="2677198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7" idx="6"/>
          </p:cNvCxnSpPr>
          <p:nvPr/>
        </p:nvCxnSpPr>
        <p:spPr>
          <a:xfrm flipH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8" idx="0"/>
          </p:cNvCxnSpPr>
          <p:nvPr/>
        </p:nvCxnSpPr>
        <p:spPr>
          <a:xfrm>
            <a:off x="4046113" y="2677199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8" idx="7"/>
          </p:cNvCxnSpPr>
          <p:nvPr/>
        </p:nvCxnSpPr>
        <p:spPr>
          <a:xfrm flipH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7"/>
            <a:endCxn id="9" idx="3"/>
          </p:cNvCxnSpPr>
          <p:nvPr/>
        </p:nvCxnSpPr>
        <p:spPr>
          <a:xfrm flipV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5"/>
            <a:endCxn id="10" idx="1"/>
          </p:cNvCxnSpPr>
          <p:nvPr/>
        </p:nvCxnSpPr>
        <p:spPr>
          <a:xfrm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1"/>
            <a:endCxn id="7" idx="5"/>
          </p:cNvCxnSpPr>
          <p:nvPr/>
        </p:nvCxnSpPr>
        <p:spPr>
          <a:xfrm flipH="1" flipV="1"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6672" y="460688"/>
            <a:ext cx="606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Hopfield network: fully connected graph basically !!!</a:t>
            </a:r>
            <a:endParaRPr lang="hu-HU" dirty="0"/>
          </a:p>
        </p:txBody>
      </p:sp>
      <p:sp>
        <p:nvSpPr>
          <p:cNvPr id="59" name="TextBox 58"/>
          <p:cNvSpPr txBox="1"/>
          <p:nvPr/>
        </p:nvSpPr>
        <p:spPr>
          <a:xfrm>
            <a:off x="1120462" y="83418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Neurons can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b="1" dirty="0" smtClean="0"/>
              <a:t>+1 / - 1 </a:t>
            </a:r>
            <a:r>
              <a:rPr lang="hu-HU" dirty="0" smtClean="0"/>
              <a:t>activations !!!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8028756" y="34755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498317" y="32406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778697" y="51921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3449857" y="34755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4735613" y="38449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1066001" y="19913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ij</a:t>
            </a:r>
            <a:endParaRPr lang="hu-HU" sz="16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920508" y="1806702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</a:t>
            </a:r>
            <a:r>
              <a:rPr lang="hu-HU" sz="1600" b="1" i="1" dirty="0" smtClean="0"/>
              <a:t>   = </a:t>
            </a:r>
            <a:endParaRPr lang="hu-HU" sz="16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595483" y="19913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ji</a:t>
            </a:r>
            <a:endParaRPr lang="hu-HU" sz="16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9990" y="1806702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965" y="254485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Symmetric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3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36394" y="2485622"/>
                <a:ext cx="2794355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+1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nary>
                                <m:naryPr>
                                  <m:chr m:val="∑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&gt;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nary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4" y="2485622"/>
                <a:ext cx="2794355" cy="1340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27053" y="2986785"/>
            <a:ext cx="2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ij</a:t>
            </a:r>
            <a:endParaRPr lang="hu-HU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403313" y="2986785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20853" y="3147518"/>
            <a:ext cx="1545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8255" y="298678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S  = 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75690" y="3197353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</a:t>
            </a:r>
            <a:endParaRPr lang="hu-HU" sz="16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97290" y="459145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State of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3214181" y="3476469"/>
            <a:ext cx="804074" cy="11149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018" y="690335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Edge pointing from node </a:t>
            </a:r>
            <a:r>
              <a:rPr lang="hu-HU" b="1" i="1" dirty="0" smtClean="0"/>
              <a:t>i</a:t>
            </a:r>
            <a:r>
              <a:rPr lang="hu-HU" dirty="0" smtClean="0"/>
              <a:t> to node </a:t>
            </a:r>
            <a:r>
              <a:rPr lang="hu-HU" b="1" i="1" dirty="0" smtClean="0"/>
              <a:t>j</a:t>
            </a:r>
          </a:p>
          <a:p>
            <a:r>
              <a:rPr lang="hu-HU" dirty="0" smtClean="0"/>
              <a:t>The strenght of the connection at a given time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90797" y="1438141"/>
            <a:ext cx="977858" cy="148995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6229" y="4383995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Threshold value for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7281834" y="3232597"/>
            <a:ext cx="2412030" cy="115139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793" y="459502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Unit states</a:t>
            </a:r>
            <a:endParaRPr lang="hu-HU" sz="2400" b="1" u="sng" dirty="0"/>
          </a:p>
        </p:txBody>
      </p:sp>
    </p:spTree>
    <p:extLst>
      <p:ext uri="{BB962C8B-B14F-4D97-AF65-F5344CB8AC3E}">
        <p14:creationId xmlns:p14="http://schemas.microsoft.com/office/powerpoint/2010/main" val="31748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36394" y="2485622"/>
                <a:ext cx="2743059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+1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nary>
                                <m:naryPr>
                                  <m:chr m:val="∑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&gt;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nary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4" y="2485622"/>
                <a:ext cx="2743059" cy="1340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77625" y="2986785"/>
            <a:ext cx="2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ij</a:t>
            </a:r>
            <a:endParaRPr lang="hu-HU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45647" y="2986785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687901" y="3131042"/>
            <a:ext cx="1545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8255" y="298678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S  = 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89351" y="3154390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</a:t>
            </a:r>
            <a:endParaRPr lang="hu-HU" sz="16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97290" y="459145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State of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3214181" y="3476469"/>
            <a:ext cx="804074" cy="11149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018" y="690335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Edge pointing from node </a:t>
            </a:r>
            <a:r>
              <a:rPr lang="hu-HU" b="1" i="1" dirty="0" smtClean="0"/>
              <a:t>i</a:t>
            </a:r>
            <a:r>
              <a:rPr lang="hu-HU" dirty="0" smtClean="0"/>
              <a:t> to node </a:t>
            </a:r>
            <a:r>
              <a:rPr lang="hu-HU" b="1" i="1" dirty="0" smtClean="0"/>
              <a:t>j</a:t>
            </a:r>
          </a:p>
          <a:p>
            <a:r>
              <a:rPr lang="hu-HU" dirty="0" smtClean="0"/>
              <a:t>The strenght of the connection at a given time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90797" y="1438141"/>
            <a:ext cx="977858" cy="148995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6229" y="4383995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Threshold value for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7281834" y="3232597"/>
            <a:ext cx="2412030" cy="115139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50701" y="5356596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the values of neuron </a:t>
            </a:r>
            <a:r>
              <a:rPr lang="hu-HU" b="1" i="1" dirty="0" smtClean="0"/>
              <a:t>i</a:t>
            </a:r>
            <a:r>
              <a:rPr lang="hu-HU" dirty="0" smtClean="0"/>
              <a:t> and neuron </a:t>
            </a:r>
            <a:r>
              <a:rPr lang="hu-HU" b="1" i="1" dirty="0" smtClean="0"/>
              <a:t>j</a:t>
            </a:r>
            <a:r>
              <a:rPr lang="hu-HU" dirty="0" smtClean="0"/>
              <a:t> will converge if the</a:t>
            </a:r>
          </a:p>
          <a:p>
            <a:r>
              <a:rPr lang="hu-HU" dirty="0"/>
              <a:t>	</a:t>
            </a:r>
            <a:r>
              <a:rPr lang="hu-HU" dirty="0" smtClean="0"/>
              <a:t>weight between them is positive</a:t>
            </a:r>
          </a:p>
          <a:p>
            <a:r>
              <a:rPr lang="hu-HU" dirty="0" smtClean="0"/>
              <a:t>- values will diverge if the weight is negative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Unit states</a:t>
            </a:r>
            <a:endParaRPr lang="hu-HU" sz="2400" b="1" u="sng" dirty="0"/>
          </a:p>
        </p:txBody>
      </p:sp>
    </p:spTree>
    <p:extLst>
      <p:ext uri="{BB962C8B-B14F-4D97-AF65-F5344CB8AC3E}">
        <p14:creationId xmlns:p14="http://schemas.microsoft.com/office/powerpoint/2010/main" val="9885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7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01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93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49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Supervised learning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dataset we have has labels</a:t>
            </a:r>
          </a:p>
          <a:p>
            <a:r>
              <a:rPr lang="hu-HU" dirty="0" smtClean="0"/>
              <a:t>So we know what results we are looking for</a:t>
            </a:r>
          </a:p>
          <a:p>
            <a:r>
              <a:rPr lang="hu-HU" dirty="0" smtClean="0"/>
              <a:t>We train the network until we get the good results</a:t>
            </a:r>
          </a:p>
          <a:p>
            <a:r>
              <a:rPr lang="hu-HU" dirty="0" smtClean="0"/>
              <a:t>For example: face recognition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91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54884" y="2180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ij</a:t>
            </a:r>
            <a:endParaRPr lang="hu-HU" sz="16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52240" y="218602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</a:t>
            </a:r>
            <a:r>
              <a:rPr lang="hu-HU" sz="1600" b="1" i="1" dirty="0" smtClean="0"/>
              <a:t>   j</a:t>
            </a:r>
            <a:endParaRPr lang="hu-HU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blipFill rotWithShape="0">
                <a:blip r:embed="rId3"/>
                <a:stretch>
                  <a:fillRect l="-18391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22597" y="2027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 = 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22597" y="4672843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lower the energy, the better !!!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56886" y="2494503"/>
            <a:ext cx="1195354" cy="16145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0581" y="4181177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 of neuron </a:t>
            </a:r>
            <a:r>
              <a:rPr lang="hu-HU" b="1" dirty="0" smtClean="0"/>
              <a:t>i</a:t>
            </a:r>
            <a:endParaRPr lang="hu-HU" b="1" dirty="0"/>
          </a:p>
        </p:txBody>
      </p:sp>
      <p:cxnSp>
        <p:nvCxnSpPr>
          <p:cNvPr id="13" name="Straight Arrow Connector 12"/>
          <p:cNvCxnSpPr>
            <a:endCxn id="43" idx="3"/>
          </p:cNvCxnSpPr>
          <p:nvPr/>
        </p:nvCxnSpPr>
        <p:spPr>
          <a:xfrm flipH="1" flipV="1">
            <a:off x="6812622" y="2355303"/>
            <a:ext cx="1157486" cy="9810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83538" y="336784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 of neuron </a:t>
            </a:r>
            <a:r>
              <a:rPr lang="hu-HU" b="1" dirty="0" smtClean="0"/>
              <a:t>j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284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722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/ configuration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54884" y="2180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ij</a:t>
            </a:r>
            <a:endParaRPr lang="hu-HU" sz="16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52240" y="218602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</a:t>
            </a:r>
            <a:r>
              <a:rPr lang="hu-HU" sz="1600" b="1" i="1" dirty="0" smtClean="0"/>
              <a:t>   j</a:t>
            </a:r>
            <a:endParaRPr lang="hu-HU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blipFill rotWithShape="0">
                <a:blip r:embed="rId3"/>
                <a:stretch>
                  <a:fillRect l="-18391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22597" y="2027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 = 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9267" y="2985829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lower the energy, the better !!!</a:t>
            </a:r>
            <a:endParaRPr lang="hu-HU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17808" y="382566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8715" y="617007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1036748" y="427662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/>
          <p:cNvSpPr txBox="1"/>
          <p:nvPr/>
        </p:nvSpPr>
        <p:spPr>
          <a:xfrm>
            <a:off x="7571008" y="59854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states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330334" y="341615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energy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3668054" y="5348665"/>
            <a:ext cx="350903" cy="3509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6924681" y="3629509"/>
            <a:ext cx="4536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keep updating the network</a:t>
            </a:r>
          </a:p>
          <a:p>
            <a:r>
              <a:rPr lang="hu-HU" dirty="0"/>
              <a:t>i</a:t>
            </a:r>
            <a:r>
              <a:rPr lang="hu-HU" dirty="0" smtClean="0"/>
              <a:t>t will eventually converge to a state </a:t>
            </a:r>
          </a:p>
          <a:p>
            <a:r>
              <a:rPr lang="hu-HU" dirty="0"/>
              <a:t>w</a:t>
            </a:r>
            <a:r>
              <a:rPr lang="hu-HU" dirty="0" smtClean="0"/>
              <a:t>hich is the local / global optimum</a:t>
            </a:r>
          </a:p>
          <a:p>
            <a:endParaRPr lang="hu-HU" dirty="0"/>
          </a:p>
          <a:p>
            <a:r>
              <a:rPr lang="hu-HU" dirty="0" smtClean="0"/>
              <a:t>Why is it good? Because we can </a:t>
            </a:r>
          </a:p>
          <a:p>
            <a:r>
              <a:rPr lang="hu-HU" dirty="0"/>
              <a:t>r</a:t>
            </a:r>
            <a:r>
              <a:rPr lang="hu-HU" dirty="0" smtClean="0"/>
              <a:t>ecall patterns. Using energy minima to</a:t>
            </a:r>
          </a:p>
          <a:p>
            <a:r>
              <a:rPr lang="hu-HU" dirty="0"/>
              <a:t>r</a:t>
            </a:r>
            <a:r>
              <a:rPr lang="hu-HU" dirty="0" smtClean="0"/>
              <a:t>epresent memories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96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62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Training</a:t>
            </a:r>
            <a:endParaRPr lang="hu-HU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96225" y="551835"/>
            <a:ext cx="819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should lower the energy of the network to be able to recall patterns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043189" y="1146219"/>
            <a:ext cx="840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network at that state will act as an autoassociative memory: it recalls </a:t>
            </a:r>
          </a:p>
          <a:p>
            <a:r>
              <a:rPr lang="hu-HU" dirty="0"/>
              <a:t>m</a:t>
            </a:r>
            <a:r>
              <a:rPr lang="hu-HU" dirty="0" smtClean="0"/>
              <a:t>emories on the basis of similarity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24259" y="2228045"/>
            <a:ext cx="7731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0 1 1 )    </a:t>
            </a:r>
            <a:r>
              <a:rPr lang="hu-HU" dirty="0" smtClean="0"/>
              <a:t>training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train with this data, this will be the </a:t>
            </a:r>
          </a:p>
          <a:p>
            <a:r>
              <a:rPr lang="hu-HU" dirty="0"/>
              <a:t>	</a:t>
            </a:r>
            <a:r>
              <a:rPr lang="hu-HU" dirty="0" smtClean="0"/>
              <a:t>			</a:t>
            </a:r>
            <a:r>
              <a:rPr lang="hu-HU" dirty="0" err="1" smtClean="0"/>
              <a:t>energy</a:t>
            </a:r>
            <a:r>
              <a:rPr lang="hu-HU" dirty="0" smtClean="0"/>
              <a:t> </a:t>
            </a:r>
            <a:r>
              <a:rPr lang="hu-HU" dirty="0" err="1" smtClean="0"/>
              <a:t>minima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If we provide this pattern again for the trained network: it will</a:t>
            </a:r>
          </a:p>
          <a:p>
            <a:r>
              <a:rPr lang="hu-HU" dirty="0"/>
              <a:t>r</a:t>
            </a:r>
            <a:r>
              <a:rPr lang="hu-HU" dirty="0" smtClean="0"/>
              <a:t>emember this sequence ( which means it is going to echo back</a:t>
            </a:r>
          </a:p>
          <a:p>
            <a:r>
              <a:rPr lang="hu-HU" dirty="0"/>
              <a:t>	</a:t>
            </a:r>
            <a:r>
              <a:rPr lang="hu-HU" dirty="0" smtClean="0"/>
              <a:t>the pattern we have provided)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94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Learning</a:t>
            </a:r>
            <a:endParaRPr lang="hu-HU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96225" y="551835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1949: Hebbian learning method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146219" y="101350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method how to change the connections strengths in the network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7782" y="3441077"/>
                <a:ext cx="194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 smtClean="0"/>
                  <a:t>w   =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 smtClean="0"/>
                  <a:t>  x   x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82" y="3441077"/>
                <a:ext cx="194957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r="-2508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09985" y="3641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ij</a:t>
            </a:r>
            <a:endParaRPr lang="hu-HU" sz="16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0954" y="5191209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Change in weight connection from </a:t>
            </a:r>
          </a:p>
          <a:p>
            <a:r>
              <a:rPr lang="hu-HU" dirty="0" smtClean="0"/>
              <a:t>node </a:t>
            </a:r>
            <a:r>
              <a:rPr lang="hu-HU" b="1" i="1" dirty="0" smtClean="0"/>
              <a:t>i</a:t>
            </a:r>
            <a:r>
              <a:rPr lang="hu-HU" dirty="0" smtClean="0"/>
              <a:t> to node </a:t>
            </a:r>
            <a:r>
              <a:rPr lang="hu-HU" b="1" i="1" dirty="0" smtClean="0"/>
              <a:t>j</a:t>
            </a:r>
            <a:endParaRPr lang="hu-HU" b="1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59728" y="3979686"/>
            <a:ext cx="804074" cy="11149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02628" y="2796129"/>
            <a:ext cx="608383" cy="68170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9559" y="5217873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State / activation of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073315" y="3916119"/>
            <a:ext cx="2525202" cy="12268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0035" y="3641132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</a:t>
            </a:r>
            <a:endParaRPr lang="hu-HU" sz="16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11011" y="3641132"/>
            <a:ext cx="23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183" y="249446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Learning rate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978141" y="3477830"/>
            <a:ext cx="29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State / activation of unit </a:t>
            </a:r>
            <a:r>
              <a:rPr lang="hu-HU" b="1" i="1" dirty="0" smtClean="0"/>
              <a:t>j</a:t>
            </a:r>
            <a:endParaRPr lang="hu-HU" b="1" i="1" dirty="0"/>
          </a:p>
        </p:txBody>
      </p:sp>
      <p:cxnSp>
        <p:nvCxnSpPr>
          <p:cNvPr id="26" name="Straight Arrow Connector 25"/>
          <p:cNvCxnSpPr>
            <a:endCxn id="15" idx="3"/>
          </p:cNvCxnSpPr>
          <p:nvPr/>
        </p:nvCxnSpPr>
        <p:spPr>
          <a:xfrm flipH="1">
            <a:off x="5537355" y="3641132"/>
            <a:ext cx="221444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Learning</a:t>
            </a:r>
            <a:endParaRPr lang="hu-HU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36224" y="781086"/>
                <a:ext cx="194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 smtClean="0"/>
                  <a:t>w   =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 smtClean="0"/>
                  <a:t>  x   x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224" y="781086"/>
                <a:ext cx="194957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r="-2500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658427" y="981141"/>
            <a:ext cx="2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ij</a:t>
            </a:r>
            <a:endParaRPr lang="hu-HU" sz="16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68477" y="981141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59453" y="981141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j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61279" y="1381251"/>
            <a:ext cx="9118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„Neurons that fire together will be wired together”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if the two neurons are equal in sign: it has a positive effect on the 		connection. The value of </a:t>
            </a:r>
            <a:r>
              <a:rPr lang="hu-HU" b="1" i="1" dirty="0" smtClean="0"/>
              <a:t>i</a:t>
            </a:r>
            <a:r>
              <a:rPr lang="hu-HU" dirty="0" smtClean="0"/>
              <a:t> and </a:t>
            </a:r>
            <a:r>
              <a:rPr lang="hu-HU" b="1" i="1" dirty="0" smtClean="0"/>
              <a:t>j </a:t>
            </a:r>
            <a:r>
              <a:rPr lang="hu-HU" dirty="0" smtClean="0"/>
              <a:t>will tend to become equal</a:t>
            </a:r>
          </a:p>
          <a:p>
            <a:endParaRPr lang="hu-HU" dirty="0" smtClean="0"/>
          </a:p>
          <a:p>
            <a:r>
              <a:rPr lang="hu-HU" dirty="0"/>
              <a:t>	- if the two neurons are </a:t>
            </a:r>
            <a:r>
              <a:rPr lang="hu-HU" dirty="0" smtClean="0"/>
              <a:t>not equal </a:t>
            </a:r>
            <a:r>
              <a:rPr lang="hu-HU" dirty="0"/>
              <a:t>in </a:t>
            </a:r>
            <a:r>
              <a:rPr lang="hu-HU" dirty="0" smtClean="0"/>
              <a:t>sign: quite the opposite</a:t>
            </a:r>
          </a:p>
          <a:p>
            <a:r>
              <a:rPr lang="hu-HU" dirty="0"/>
              <a:t>	</a:t>
            </a:r>
            <a:r>
              <a:rPr lang="hu-HU" dirty="0" smtClean="0"/>
              <a:t>	effect !!!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it is not an error based learning method</a:t>
            </a:r>
          </a:p>
          <a:p>
            <a:r>
              <a:rPr lang="hu-HU" dirty="0"/>
              <a:t>	</a:t>
            </a:r>
            <a:r>
              <a:rPr lang="hu-HU" dirty="0" smtClean="0"/>
              <a:t>- it is unsupervised: not train the network to an ideal output. It just			reinforces what the network already knows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46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9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energy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09114" y="3618963"/>
            <a:ext cx="862885" cy="13495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8223" y="5051254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24658" y="3618963"/>
            <a:ext cx="834487" cy="16668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5149" y="538871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Second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134329" y="3658597"/>
            <a:ext cx="1129829" cy="13099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1754" y="5065546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Third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1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energy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09114" y="3618963"/>
            <a:ext cx="862885" cy="13495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8223" y="5051254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24658" y="3618963"/>
            <a:ext cx="834487" cy="16668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5149" y="538871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Second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134329" y="3658597"/>
            <a:ext cx="1129829" cy="13099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1754" y="5065546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Third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68547" y="85162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Spurious states: local minimums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09138" y="1291144"/>
            <a:ext cx="489397" cy="13411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energy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1128000" y="4938619"/>
            <a:ext cx="9855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more pattern we want to train out network with: the more spurious states will occur</a:t>
            </a:r>
          </a:p>
          <a:p>
            <a:r>
              <a:rPr lang="hu-HU" dirty="0"/>
              <a:t>	</a:t>
            </a:r>
            <a:r>
              <a:rPr lang="hu-HU" dirty="0" smtClean="0"/>
              <a:t>Whats the problem? The network may converge to this local </a:t>
            </a:r>
            <a:r>
              <a:rPr lang="hu-HU" dirty="0" err="1" smtClean="0"/>
              <a:t>minimas</a:t>
            </a:r>
            <a:r>
              <a:rPr lang="hu-HU" dirty="0" smtClean="0"/>
              <a:t>, </a:t>
            </a:r>
          </a:p>
          <a:p>
            <a:r>
              <a:rPr lang="hu-HU" dirty="0"/>
              <a:t>	</a:t>
            </a:r>
            <a:r>
              <a:rPr lang="hu-HU" dirty="0" smtClean="0"/>
              <a:t>	and will not be able to </a:t>
            </a:r>
            <a:r>
              <a:rPr lang="hu-HU" dirty="0" err="1" smtClean="0"/>
              <a:t>recall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 any more !!!</a:t>
            </a:r>
          </a:p>
          <a:p>
            <a:r>
              <a:rPr lang="hu-HU" dirty="0"/>
              <a:t>	</a:t>
            </a:r>
            <a:r>
              <a:rPr lang="hu-HU" dirty="0" smtClean="0"/>
              <a:t>			</a:t>
            </a:r>
            <a:r>
              <a:rPr lang="hu-HU" b="1" dirty="0" smtClean="0"/>
              <a:t>PROBLEM</a:t>
            </a:r>
            <a:r>
              <a:rPr lang="hu-HU" dirty="0" smtClean="0"/>
              <a:t> !!!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68547" y="85162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Spurious states: local minimums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09138" y="1291144"/>
            <a:ext cx="489397" cy="13411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Problems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783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AND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AND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48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4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59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878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-1     1     -1</a:t>
            </a: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-1     </a:t>
            </a:r>
            <a:r>
              <a:rPr lang="hu-HU" dirty="0" smtClean="0">
                <a:sym typeface="Wingdings" panose="05000000000000000000" pitchFamily="2" charset="2"/>
              </a:rPr>
              <a:t>1     -1</a:t>
            </a: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-1</a:t>
            </a:r>
            <a:r>
              <a:rPr lang="hu-HU" dirty="0" smtClean="0">
                <a:sym typeface="Wingdings" panose="05000000000000000000" pitchFamily="2" charset="2"/>
              </a:rPr>
              <a:t>   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1     </a:t>
            </a:r>
            <a:r>
              <a:rPr lang="hu-HU" dirty="0" smtClean="0">
                <a:sym typeface="Wingdings" panose="05000000000000000000" pitchFamily="2" charset="2"/>
              </a:rPr>
              <a:t>-1</a:t>
            </a: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     -1    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262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-1</a:t>
            </a:r>
            <a:r>
              <a:rPr lang="hu-HU" dirty="0" smtClean="0">
                <a:sym typeface="Wingdings" panose="05000000000000000000" pitchFamily="2" charset="2"/>
              </a:rPr>
              <a:t>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-1</a:t>
            </a:r>
          </a:p>
          <a:p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   -1    1     -1      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1    1     -1     1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   -1     1    -1       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96259" y="4422948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symmetric matrix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23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117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.) we have to set the diagonal elements to be equal to zero, because</a:t>
            </a:r>
          </a:p>
          <a:p>
            <a:r>
              <a:rPr lang="hu-HU" dirty="0"/>
              <a:t>	</a:t>
            </a:r>
            <a:r>
              <a:rPr lang="hu-HU" dirty="0" smtClean="0"/>
              <a:t>there are no loops ( no neuron is connected to itself )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98433" y="2715775"/>
            <a:ext cx="2069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</a:p>
          <a:p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0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0     -1      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1     -1     0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 1    -1       0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30929" y="2953077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30929" y="295307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10834" y="3804762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symmetric matrix !!!</a:t>
            </a:r>
            <a:endParaRPr lang="hu-H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46918" y="514740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219" y="2953077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08343" y="295307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80230" y="514740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1933" y="5517484"/>
            <a:ext cx="876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matrix will define the configuration: if we present the initial pattern to this </a:t>
            </a:r>
          </a:p>
          <a:p>
            <a:r>
              <a:rPr lang="hu-HU" dirty="0"/>
              <a:t>m</a:t>
            </a:r>
            <a:r>
              <a:rPr lang="hu-HU" dirty="0" smtClean="0"/>
              <a:t>atrix </a:t>
            </a:r>
            <a:r>
              <a:rPr lang="hu-HU" dirty="0" smtClean="0">
                <a:sym typeface="Wingdings" panose="05000000000000000000" pitchFamily="2" charset="2"/>
              </a:rPr>
              <a:t> the output will be the input itself ( pattern recalled !!!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47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617713" y="1024833"/>
            <a:ext cx="2069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</a:p>
          <a:p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0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0     -1      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1     -1     0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 1    -1       0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5020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0209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66198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549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27623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9951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9807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98079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14068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1714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29273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0116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29629" y="1343637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0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6529627" y="217899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=</a:t>
            </a:r>
            <a:endParaRPr lang="hu-HU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69431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9431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8542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88501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00625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72512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00981" y="1343637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 smtClean="0"/>
              <a:t>-2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-2</a:t>
            </a:r>
            <a:endParaRPr lang="hu-H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854387" y="405637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54387" y="4058514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70376" y="6252842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68589" y="405637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85581" y="4058514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57468" y="6252842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5937" y="4140016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 smtClean="0"/>
              <a:t>-2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211959" y="497101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gn                       =</a:t>
            </a:r>
            <a:endParaRPr lang="hu-HU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623087" y="4079376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23087" y="408151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9076" y="627584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37289" y="4079376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54281" y="408151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26168" y="627584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54637" y="4163019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/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1491" y="4047682"/>
            <a:ext cx="4089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output is the same as the</a:t>
            </a:r>
          </a:p>
          <a:p>
            <a:r>
              <a:rPr lang="hu-HU" dirty="0"/>
              <a:t>i</a:t>
            </a:r>
            <a:r>
              <a:rPr lang="hu-HU" dirty="0" smtClean="0"/>
              <a:t>nput, so we have managed to</a:t>
            </a:r>
          </a:p>
          <a:p>
            <a:r>
              <a:rPr lang="hu-HU" dirty="0"/>
              <a:t>r</a:t>
            </a:r>
            <a:r>
              <a:rPr lang="hu-HU" dirty="0" smtClean="0"/>
              <a:t>ecall the pattern !!!</a:t>
            </a:r>
          </a:p>
          <a:p>
            <a:endParaRPr lang="hu-HU" dirty="0"/>
          </a:p>
          <a:p>
            <a:r>
              <a:rPr lang="hu-HU" dirty="0" smtClean="0"/>
              <a:t>Important: this matrix will recall the </a:t>
            </a:r>
          </a:p>
          <a:p>
            <a:r>
              <a:rPr lang="hu-HU" dirty="0"/>
              <a:t>i</a:t>
            </a:r>
            <a:r>
              <a:rPr lang="hu-HU" dirty="0" smtClean="0"/>
              <a:t>nverse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b="1" dirty="0" smtClean="0"/>
              <a:t>( 0 1 0 1 )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06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9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Unsupervised learning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dataset we have is not labeled</a:t>
            </a:r>
          </a:p>
          <a:p>
            <a:r>
              <a:rPr lang="hu-HU" dirty="0" smtClean="0"/>
              <a:t>So we do </a:t>
            </a:r>
            <a:r>
              <a:rPr lang="hu-HU" b="1" dirty="0" smtClean="0"/>
              <a:t>NOT</a:t>
            </a:r>
            <a:r>
              <a:rPr lang="hu-HU" dirty="0" smtClean="0"/>
              <a:t> know what results we are looking for</a:t>
            </a:r>
          </a:p>
          <a:p>
            <a:r>
              <a:rPr lang="hu-HU" dirty="0" smtClean="0"/>
              <a:t>The algorithm will figure out the pattern for us</a:t>
            </a:r>
          </a:p>
          <a:p>
            <a:r>
              <a:rPr lang="hu-HU" dirty="0" smtClean="0"/>
              <a:t>For example: clustering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48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Program structure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82158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nyíllal 20"/>
          <p:cNvCxnSpPr>
            <a:stCxn id="4" idx="6"/>
            <a:endCxn id="10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21"/>
          <p:cNvCxnSpPr>
            <a:stCxn id="4" idx="6"/>
            <a:endCxn id="11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24"/>
          <p:cNvCxnSpPr>
            <a:stCxn id="4" idx="6"/>
            <a:endCxn id="7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27"/>
          <p:cNvCxnSpPr>
            <a:stCxn id="4" idx="6"/>
            <a:endCxn id="8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30"/>
          <p:cNvCxnSpPr>
            <a:stCxn id="4" idx="6"/>
            <a:endCxn id="9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33"/>
          <p:cNvCxnSpPr>
            <a:stCxn id="5" idx="6"/>
            <a:endCxn id="10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36"/>
          <p:cNvCxnSpPr>
            <a:stCxn id="5" idx="6"/>
            <a:endCxn id="11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39"/>
          <p:cNvCxnSpPr>
            <a:stCxn id="5" idx="6"/>
            <a:endCxn id="7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2"/>
          <p:cNvCxnSpPr>
            <a:stCxn id="5" idx="6"/>
            <a:endCxn id="8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45"/>
          <p:cNvCxnSpPr>
            <a:stCxn id="5" idx="6"/>
            <a:endCxn id="9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48"/>
          <p:cNvCxnSpPr>
            <a:stCxn id="6" idx="6"/>
            <a:endCxn id="10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51"/>
          <p:cNvCxnSpPr>
            <a:stCxn id="6" idx="6"/>
            <a:endCxn id="11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54"/>
          <p:cNvCxnSpPr>
            <a:stCxn id="6" idx="6"/>
            <a:endCxn id="7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57"/>
          <p:cNvCxnSpPr>
            <a:stCxn id="6" idx="6"/>
            <a:endCxn id="8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60"/>
          <p:cNvCxnSpPr>
            <a:stCxn id="6" idx="6"/>
            <a:endCxn id="9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132"/>
          <p:cNvCxnSpPr>
            <a:stCxn id="8" idx="6"/>
            <a:endCxn id="12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135"/>
          <p:cNvCxnSpPr>
            <a:stCxn id="7" idx="6"/>
            <a:endCxn id="12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138"/>
          <p:cNvCxnSpPr>
            <a:stCxn id="11" idx="6"/>
            <a:endCxn id="12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141"/>
          <p:cNvCxnSpPr>
            <a:stCxn id="10" idx="6"/>
            <a:endCxn id="12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58"/>
          <p:cNvCxnSpPr>
            <a:stCxn id="9" idx="7"/>
            <a:endCxn id="12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9991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nyíllal 20"/>
          <p:cNvCxnSpPr>
            <a:stCxn id="4" idx="6"/>
            <a:endCxn id="10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21"/>
          <p:cNvCxnSpPr>
            <a:stCxn id="4" idx="6"/>
            <a:endCxn id="11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24"/>
          <p:cNvCxnSpPr>
            <a:stCxn id="4" idx="6"/>
            <a:endCxn id="7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27"/>
          <p:cNvCxnSpPr>
            <a:stCxn id="4" idx="6"/>
            <a:endCxn id="8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30"/>
          <p:cNvCxnSpPr>
            <a:stCxn id="4" idx="6"/>
            <a:endCxn id="9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33"/>
          <p:cNvCxnSpPr>
            <a:stCxn id="5" idx="6"/>
            <a:endCxn id="10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36"/>
          <p:cNvCxnSpPr>
            <a:stCxn id="5" idx="6"/>
            <a:endCxn id="11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39"/>
          <p:cNvCxnSpPr>
            <a:stCxn id="5" idx="6"/>
            <a:endCxn id="7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2"/>
          <p:cNvCxnSpPr>
            <a:stCxn id="5" idx="6"/>
            <a:endCxn id="8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45"/>
          <p:cNvCxnSpPr>
            <a:stCxn id="5" idx="6"/>
            <a:endCxn id="9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48"/>
          <p:cNvCxnSpPr>
            <a:stCxn id="6" idx="6"/>
            <a:endCxn id="10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51"/>
          <p:cNvCxnSpPr>
            <a:stCxn id="6" idx="6"/>
            <a:endCxn id="11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54"/>
          <p:cNvCxnSpPr>
            <a:stCxn id="6" idx="6"/>
            <a:endCxn id="7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57"/>
          <p:cNvCxnSpPr>
            <a:stCxn id="6" idx="6"/>
            <a:endCxn id="8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60"/>
          <p:cNvCxnSpPr>
            <a:stCxn id="6" idx="6"/>
            <a:endCxn id="9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132"/>
          <p:cNvCxnSpPr>
            <a:stCxn id="8" idx="6"/>
            <a:endCxn id="12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135"/>
          <p:cNvCxnSpPr>
            <a:stCxn id="7" idx="6"/>
            <a:endCxn id="12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138"/>
          <p:cNvCxnSpPr>
            <a:stCxn id="11" idx="6"/>
            <a:endCxn id="12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141"/>
          <p:cNvCxnSpPr>
            <a:stCxn id="10" idx="6"/>
            <a:endCxn id="12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58"/>
          <p:cNvCxnSpPr>
            <a:stCxn id="9" idx="7"/>
            <a:endCxn id="12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"/>
          <p:cNvSpPr/>
          <p:nvPr/>
        </p:nvSpPr>
        <p:spPr>
          <a:xfrm>
            <a:off x="1373740" y="1394471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7" name="Oval 4"/>
          <p:cNvSpPr/>
          <p:nvPr/>
        </p:nvSpPr>
        <p:spPr>
          <a:xfrm>
            <a:off x="3221464" y="481393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8" name="Egyenes összekötő nyíllal 20"/>
          <p:cNvCxnSpPr>
            <a:stCxn id="66" idx="6"/>
            <a:endCxn id="10" idx="2"/>
          </p:cNvCxnSpPr>
          <p:nvPr/>
        </p:nvCxnSpPr>
        <p:spPr>
          <a:xfrm flipV="1">
            <a:off x="1871888" y="1565830"/>
            <a:ext cx="1349576" cy="7771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21"/>
          <p:cNvCxnSpPr>
            <a:stCxn id="66" idx="6"/>
            <a:endCxn id="11" idx="2"/>
          </p:cNvCxnSpPr>
          <p:nvPr/>
        </p:nvCxnSpPr>
        <p:spPr>
          <a:xfrm>
            <a:off x="1871888" y="1643545"/>
            <a:ext cx="1349576" cy="7800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24"/>
          <p:cNvCxnSpPr>
            <a:stCxn id="66" idx="6"/>
            <a:endCxn id="7" idx="2"/>
          </p:cNvCxnSpPr>
          <p:nvPr/>
        </p:nvCxnSpPr>
        <p:spPr>
          <a:xfrm>
            <a:off x="1871888" y="1643545"/>
            <a:ext cx="1373084" cy="17035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27"/>
          <p:cNvCxnSpPr>
            <a:stCxn id="66" idx="6"/>
            <a:endCxn id="8" idx="2"/>
          </p:cNvCxnSpPr>
          <p:nvPr/>
        </p:nvCxnSpPr>
        <p:spPr>
          <a:xfrm>
            <a:off x="1871888" y="1643545"/>
            <a:ext cx="1373084" cy="25613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30"/>
          <p:cNvCxnSpPr>
            <a:stCxn id="66" idx="6"/>
            <a:endCxn id="9" idx="2"/>
          </p:cNvCxnSpPr>
          <p:nvPr/>
        </p:nvCxnSpPr>
        <p:spPr>
          <a:xfrm>
            <a:off x="1871888" y="1643545"/>
            <a:ext cx="1373084" cy="348131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gyenes összekötő nyíllal 20"/>
          <p:cNvCxnSpPr>
            <a:stCxn id="67" idx="5"/>
            <a:endCxn id="12" idx="2"/>
          </p:cNvCxnSpPr>
          <p:nvPr/>
        </p:nvCxnSpPr>
        <p:spPr>
          <a:xfrm>
            <a:off x="3646660" y="906589"/>
            <a:ext cx="1715506" cy="24431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8195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7849" y="1121228"/>
            <a:ext cx="4685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</a:t>
            </a:r>
            <a:r>
              <a:rPr lang="hu-HU" b="1" dirty="0" smtClean="0">
                <a:solidFill>
                  <a:srgbClr val="FFFF00"/>
                </a:solidFill>
              </a:rPr>
              <a:t>lass NeuralNetwork 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Layer[] layers;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run(input) ...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train(input, output, alpha, mu) ...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3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Egyenes összekötő nyíllal 20"/>
          <p:cNvCxnSpPr>
            <a:stCxn id="33" idx="6"/>
            <a:endCxn id="39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21"/>
          <p:cNvCxnSpPr>
            <a:stCxn id="33" idx="6"/>
            <a:endCxn id="40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24"/>
          <p:cNvCxnSpPr>
            <a:stCxn id="33" idx="6"/>
            <a:endCxn id="36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27"/>
          <p:cNvCxnSpPr>
            <a:stCxn id="33" idx="6"/>
            <a:endCxn id="37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30"/>
          <p:cNvCxnSpPr>
            <a:stCxn id="33" idx="6"/>
            <a:endCxn id="38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33"/>
          <p:cNvCxnSpPr>
            <a:stCxn id="34" idx="6"/>
            <a:endCxn id="39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36"/>
          <p:cNvCxnSpPr>
            <a:stCxn id="34" idx="6"/>
            <a:endCxn id="40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39"/>
          <p:cNvCxnSpPr>
            <a:stCxn id="34" idx="6"/>
            <a:endCxn id="36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2"/>
          <p:cNvCxnSpPr>
            <a:stCxn id="34" idx="6"/>
            <a:endCxn id="37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45"/>
          <p:cNvCxnSpPr>
            <a:stCxn id="34" idx="6"/>
            <a:endCxn id="38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48"/>
          <p:cNvCxnSpPr>
            <a:stCxn id="35" idx="6"/>
            <a:endCxn id="39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1"/>
          <p:cNvCxnSpPr>
            <a:stCxn id="35" idx="6"/>
            <a:endCxn id="40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4"/>
          <p:cNvCxnSpPr>
            <a:stCxn id="35" idx="6"/>
            <a:endCxn id="36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7"/>
          <p:cNvCxnSpPr>
            <a:stCxn id="35" idx="6"/>
            <a:endCxn id="37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60"/>
          <p:cNvCxnSpPr>
            <a:stCxn id="35" idx="6"/>
            <a:endCxn id="38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132"/>
          <p:cNvCxnSpPr>
            <a:stCxn id="37" idx="6"/>
            <a:endCxn id="41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5"/>
          <p:cNvCxnSpPr>
            <a:stCxn id="36" idx="6"/>
            <a:endCxn id="41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8"/>
          <p:cNvCxnSpPr>
            <a:stCxn id="40" idx="6"/>
            <a:endCxn id="41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41"/>
          <p:cNvCxnSpPr>
            <a:stCxn id="39" idx="6"/>
            <a:endCxn id="41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58"/>
          <p:cNvCxnSpPr>
            <a:stCxn id="38" idx="7"/>
            <a:endCxn id="41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"/>
          <p:cNvSpPr/>
          <p:nvPr/>
        </p:nvSpPr>
        <p:spPr>
          <a:xfrm>
            <a:off x="1373740" y="1394471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4"/>
          <p:cNvSpPr/>
          <p:nvPr/>
        </p:nvSpPr>
        <p:spPr>
          <a:xfrm>
            <a:off x="3221464" y="481393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4" name="Egyenes összekötő nyíllal 20"/>
          <p:cNvCxnSpPr>
            <a:stCxn id="62" idx="6"/>
            <a:endCxn id="39" idx="2"/>
          </p:cNvCxnSpPr>
          <p:nvPr/>
        </p:nvCxnSpPr>
        <p:spPr>
          <a:xfrm flipV="1">
            <a:off x="1871888" y="1565830"/>
            <a:ext cx="1349576" cy="7771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21"/>
          <p:cNvCxnSpPr>
            <a:stCxn id="62" idx="6"/>
            <a:endCxn id="40" idx="2"/>
          </p:cNvCxnSpPr>
          <p:nvPr/>
        </p:nvCxnSpPr>
        <p:spPr>
          <a:xfrm>
            <a:off x="1871888" y="1643545"/>
            <a:ext cx="1349576" cy="7800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24"/>
          <p:cNvCxnSpPr>
            <a:stCxn id="62" idx="6"/>
            <a:endCxn id="36" idx="2"/>
          </p:cNvCxnSpPr>
          <p:nvPr/>
        </p:nvCxnSpPr>
        <p:spPr>
          <a:xfrm>
            <a:off x="1871888" y="1643545"/>
            <a:ext cx="1373084" cy="17035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27"/>
          <p:cNvCxnSpPr>
            <a:stCxn id="62" idx="6"/>
            <a:endCxn id="37" idx="2"/>
          </p:cNvCxnSpPr>
          <p:nvPr/>
        </p:nvCxnSpPr>
        <p:spPr>
          <a:xfrm>
            <a:off x="1871888" y="1643545"/>
            <a:ext cx="1373084" cy="25613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30"/>
          <p:cNvCxnSpPr>
            <a:stCxn id="62" idx="6"/>
            <a:endCxn id="38" idx="2"/>
          </p:cNvCxnSpPr>
          <p:nvPr/>
        </p:nvCxnSpPr>
        <p:spPr>
          <a:xfrm>
            <a:off x="1871888" y="1643545"/>
            <a:ext cx="1373084" cy="348131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20"/>
          <p:cNvCxnSpPr>
            <a:stCxn id="63" idx="5"/>
            <a:endCxn id="41" idx="2"/>
          </p:cNvCxnSpPr>
          <p:nvPr/>
        </p:nvCxnSpPr>
        <p:spPr>
          <a:xfrm>
            <a:off x="3646660" y="906589"/>
            <a:ext cx="1715506" cy="24431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2091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7276" y="1121228"/>
            <a:ext cx="38715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</a:t>
            </a:r>
            <a:r>
              <a:rPr lang="hu-HU" b="1" dirty="0" smtClean="0">
                <a:solidFill>
                  <a:srgbClr val="FFFF00"/>
                </a:solidFill>
              </a:rPr>
              <a:t>lass Layer {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input[]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output[]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weights[]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dWeights[]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run(input) ...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train(error, </a:t>
            </a:r>
            <a:r>
              <a:rPr lang="hu-HU" b="1" dirty="0">
                <a:solidFill>
                  <a:srgbClr val="FFFF00"/>
                </a:solidFill>
              </a:rPr>
              <a:t>alpha, mu) </a:t>
            </a:r>
            <a:r>
              <a:rPr lang="hu-HU" b="1" dirty="0" smtClean="0">
                <a:solidFill>
                  <a:srgbClr val="FFFF00"/>
                </a:solidFill>
              </a:rPr>
              <a:t>...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3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Egyenes összekötő nyíllal 20"/>
          <p:cNvCxnSpPr>
            <a:stCxn id="33" idx="6"/>
            <a:endCxn id="39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21"/>
          <p:cNvCxnSpPr>
            <a:stCxn id="33" idx="6"/>
            <a:endCxn id="40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24"/>
          <p:cNvCxnSpPr>
            <a:stCxn id="33" idx="6"/>
            <a:endCxn id="36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27"/>
          <p:cNvCxnSpPr>
            <a:stCxn id="33" idx="6"/>
            <a:endCxn id="37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30"/>
          <p:cNvCxnSpPr>
            <a:stCxn id="33" idx="6"/>
            <a:endCxn id="38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33"/>
          <p:cNvCxnSpPr>
            <a:stCxn id="34" idx="6"/>
            <a:endCxn id="39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36"/>
          <p:cNvCxnSpPr>
            <a:stCxn id="34" idx="6"/>
            <a:endCxn id="40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39"/>
          <p:cNvCxnSpPr>
            <a:stCxn id="34" idx="6"/>
            <a:endCxn id="36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2"/>
          <p:cNvCxnSpPr>
            <a:stCxn id="34" idx="6"/>
            <a:endCxn id="37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45"/>
          <p:cNvCxnSpPr>
            <a:stCxn id="34" idx="6"/>
            <a:endCxn id="38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48"/>
          <p:cNvCxnSpPr>
            <a:stCxn id="35" idx="6"/>
            <a:endCxn id="39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1"/>
          <p:cNvCxnSpPr>
            <a:stCxn id="35" idx="6"/>
            <a:endCxn id="40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4"/>
          <p:cNvCxnSpPr>
            <a:stCxn id="35" idx="6"/>
            <a:endCxn id="36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7"/>
          <p:cNvCxnSpPr>
            <a:stCxn id="35" idx="6"/>
            <a:endCxn id="37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60"/>
          <p:cNvCxnSpPr>
            <a:stCxn id="35" idx="6"/>
            <a:endCxn id="38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132"/>
          <p:cNvCxnSpPr>
            <a:stCxn id="37" idx="6"/>
            <a:endCxn id="41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5"/>
          <p:cNvCxnSpPr>
            <a:stCxn id="36" idx="6"/>
            <a:endCxn id="41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8"/>
          <p:cNvCxnSpPr>
            <a:stCxn id="40" idx="6"/>
            <a:endCxn id="41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41"/>
          <p:cNvCxnSpPr>
            <a:stCxn id="39" idx="6"/>
            <a:endCxn id="41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58"/>
          <p:cNvCxnSpPr>
            <a:stCxn id="38" idx="7"/>
            <a:endCxn id="41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"/>
          <p:cNvSpPr/>
          <p:nvPr/>
        </p:nvSpPr>
        <p:spPr>
          <a:xfrm>
            <a:off x="1373740" y="1394471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4"/>
          <p:cNvSpPr/>
          <p:nvPr/>
        </p:nvSpPr>
        <p:spPr>
          <a:xfrm>
            <a:off x="3221464" y="481393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4" name="Egyenes összekötő nyíllal 20"/>
          <p:cNvCxnSpPr>
            <a:stCxn id="62" idx="6"/>
            <a:endCxn id="39" idx="2"/>
          </p:cNvCxnSpPr>
          <p:nvPr/>
        </p:nvCxnSpPr>
        <p:spPr>
          <a:xfrm flipV="1">
            <a:off x="1871888" y="1565830"/>
            <a:ext cx="1349576" cy="7771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21"/>
          <p:cNvCxnSpPr>
            <a:stCxn id="62" idx="6"/>
            <a:endCxn id="40" idx="2"/>
          </p:cNvCxnSpPr>
          <p:nvPr/>
        </p:nvCxnSpPr>
        <p:spPr>
          <a:xfrm>
            <a:off x="1871888" y="1643545"/>
            <a:ext cx="1349576" cy="7800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24"/>
          <p:cNvCxnSpPr>
            <a:stCxn id="62" idx="6"/>
            <a:endCxn id="36" idx="2"/>
          </p:cNvCxnSpPr>
          <p:nvPr/>
        </p:nvCxnSpPr>
        <p:spPr>
          <a:xfrm>
            <a:off x="1871888" y="1643545"/>
            <a:ext cx="1373084" cy="17035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27"/>
          <p:cNvCxnSpPr>
            <a:stCxn id="62" idx="6"/>
            <a:endCxn id="37" idx="2"/>
          </p:cNvCxnSpPr>
          <p:nvPr/>
        </p:nvCxnSpPr>
        <p:spPr>
          <a:xfrm>
            <a:off x="1871888" y="1643545"/>
            <a:ext cx="1373084" cy="25613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30"/>
          <p:cNvCxnSpPr>
            <a:stCxn id="62" idx="6"/>
            <a:endCxn id="38" idx="2"/>
          </p:cNvCxnSpPr>
          <p:nvPr/>
        </p:nvCxnSpPr>
        <p:spPr>
          <a:xfrm>
            <a:off x="1871888" y="1643545"/>
            <a:ext cx="1373084" cy="348131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20"/>
          <p:cNvCxnSpPr>
            <a:stCxn id="63" idx="5"/>
            <a:endCxn id="41" idx="2"/>
          </p:cNvCxnSpPr>
          <p:nvPr/>
        </p:nvCxnSpPr>
        <p:spPr>
          <a:xfrm>
            <a:off x="3646660" y="906589"/>
            <a:ext cx="1715506" cy="24431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Egyenes összekötő nyíllal 20"/>
          <p:cNvCxnSpPr>
            <a:stCxn id="33" idx="6"/>
            <a:endCxn id="39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21"/>
          <p:cNvCxnSpPr>
            <a:stCxn id="33" idx="6"/>
            <a:endCxn id="40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24"/>
          <p:cNvCxnSpPr>
            <a:stCxn id="33" idx="6"/>
            <a:endCxn id="36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27"/>
          <p:cNvCxnSpPr>
            <a:stCxn id="33" idx="6"/>
            <a:endCxn id="37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30"/>
          <p:cNvCxnSpPr>
            <a:stCxn id="33" idx="6"/>
            <a:endCxn id="38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33"/>
          <p:cNvCxnSpPr>
            <a:stCxn id="34" idx="6"/>
            <a:endCxn id="39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36"/>
          <p:cNvCxnSpPr>
            <a:stCxn id="34" idx="6"/>
            <a:endCxn id="40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39"/>
          <p:cNvCxnSpPr>
            <a:stCxn id="34" idx="6"/>
            <a:endCxn id="36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2"/>
          <p:cNvCxnSpPr>
            <a:stCxn id="34" idx="6"/>
            <a:endCxn id="37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45"/>
          <p:cNvCxnSpPr>
            <a:stCxn id="34" idx="6"/>
            <a:endCxn id="38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48"/>
          <p:cNvCxnSpPr>
            <a:stCxn id="35" idx="6"/>
            <a:endCxn id="39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1"/>
          <p:cNvCxnSpPr>
            <a:stCxn id="35" idx="6"/>
            <a:endCxn id="40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4"/>
          <p:cNvCxnSpPr>
            <a:stCxn id="35" idx="6"/>
            <a:endCxn id="36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7"/>
          <p:cNvCxnSpPr>
            <a:stCxn id="35" idx="6"/>
            <a:endCxn id="37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60"/>
          <p:cNvCxnSpPr>
            <a:stCxn id="35" idx="6"/>
            <a:endCxn id="38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132"/>
          <p:cNvCxnSpPr>
            <a:stCxn id="37" idx="6"/>
            <a:endCxn id="41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5"/>
          <p:cNvCxnSpPr>
            <a:stCxn id="36" idx="6"/>
            <a:endCxn id="41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8"/>
          <p:cNvCxnSpPr>
            <a:stCxn id="40" idx="6"/>
            <a:endCxn id="41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41"/>
          <p:cNvCxnSpPr>
            <a:stCxn id="39" idx="6"/>
            <a:endCxn id="41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58"/>
          <p:cNvCxnSpPr>
            <a:stCxn id="38" idx="7"/>
            <a:endCxn id="41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"/>
          <p:cNvSpPr/>
          <p:nvPr/>
        </p:nvSpPr>
        <p:spPr>
          <a:xfrm>
            <a:off x="1373740" y="1394471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4"/>
          <p:cNvSpPr/>
          <p:nvPr/>
        </p:nvSpPr>
        <p:spPr>
          <a:xfrm>
            <a:off x="3221464" y="481393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4" name="Egyenes összekötő nyíllal 20"/>
          <p:cNvCxnSpPr>
            <a:stCxn id="62" idx="6"/>
            <a:endCxn id="39" idx="2"/>
          </p:cNvCxnSpPr>
          <p:nvPr/>
        </p:nvCxnSpPr>
        <p:spPr>
          <a:xfrm flipV="1">
            <a:off x="1871888" y="1565830"/>
            <a:ext cx="1349576" cy="7771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21"/>
          <p:cNvCxnSpPr>
            <a:stCxn id="62" idx="6"/>
            <a:endCxn id="40" idx="2"/>
          </p:cNvCxnSpPr>
          <p:nvPr/>
        </p:nvCxnSpPr>
        <p:spPr>
          <a:xfrm>
            <a:off x="1871888" y="1643545"/>
            <a:ext cx="1349576" cy="7800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24"/>
          <p:cNvCxnSpPr>
            <a:stCxn id="62" idx="6"/>
            <a:endCxn id="36" idx="2"/>
          </p:cNvCxnSpPr>
          <p:nvPr/>
        </p:nvCxnSpPr>
        <p:spPr>
          <a:xfrm>
            <a:off x="1871888" y="1643545"/>
            <a:ext cx="1373084" cy="17035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27"/>
          <p:cNvCxnSpPr>
            <a:stCxn id="62" idx="6"/>
            <a:endCxn id="37" idx="2"/>
          </p:cNvCxnSpPr>
          <p:nvPr/>
        </p:nvCxnSpPr>
        <p:spPr>
          <a:xfrm>
            <a:off x="1871888" y="1643545"/>
            <a:ext cx="1373084" cy="25613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30"/>
          <p:cNvCxnSpPr>
            <a:stCxn id="62" idx="6"/>
            <a:endCxn id="38" idx="2"/>
          </p:cNvCxnSpPr>
          <p:nvPr/>
        </p:nvCxnSpPr>
        <p:spPr>
          <a:xfrm>
            <a:off x="1871888" y="1643545"/>
            <a:ext cx="1373084" cy="348131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20"/>
          <p:cNvCxnSpPr>
            <a:stCxn id="63" idx="5"/>
            <a:endCxn id="41" idx="2"/>
          </p:cNvCxnSpPr>
          <p:nvPr/>
        </p:nvCxnSpPr>
        <p:spPr>
          <a:xfrm>
            <a:off x="3646660" y="906589"/>
            <a:ext cx="1715506" cy="24431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23709" y="48139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assign index to each weight?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5679082" y="937590"/>
            <a:ext cx="4782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because we need the edge weights to</a:t>
            </a:r>
          </a:p>
          <a:p>
            <a:r>
              <a:rPr lang="hu-HU" dirty="0"/>
              <a:t> </a:t>
            </a:r>
            <a:r>
              <a:rPr lang="hu-HU" dirty="0" smtClean="0"/>
              <a:t>    calculate the output in the next layer</a:t>
            </a:r>
          </a:p>
          <a:p>
            <a:r>
              <a:rPr lang="hu-HU" dirty="0"/>
              <a:t>	</a:t>
            </a:r>
            <a:r>
              <a:rPr lang="hu-HU" dirty="0" smtClean="0"/>
              <a:t>We should group the indexes</a:t>
            </a:r>
          </a:p>
          <a:p>
            <a:r>
              <a:rPr lang="hu-HU" dirty="0"/>
              <a:t> </a:t>
            </a:r>
            <a:r>
              <a:rPr lang="hu-HU" dirty="0" smtClean="0"/>
              <a:t>  		by the output neurons !!!</a:t>
            </a:r>
          </a:p>
        </p:txBody>
      </p:sp>
    </p:spTree>
    <p:extLst>
      <p:ext uri="{BB962C8B-B14F-4D97-AF65-F5344CB8AC3E}">
        <p14:creationId xmlns:p14="http://schemas.microsoft.com/office/powerpoint/2010/main" val="1166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05574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AND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AND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35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XOR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XOR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639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OR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5053" y="2113121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OR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88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697717" y="93041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40139" y="5798625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4865" y="28868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Oval 7"/>
          <p:cNvSpPr/>
          <p:nvPr/>
        </p:nvSpPr>
        <p:spPr>
          <a:xfrm>
            <a:off x="3573480" y="368649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34466" y="485632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088635" y="4248868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258466" y="45815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338544" y="178578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499530" y="295561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529096" y="330220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600016" y="24629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6946915" y="1306048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487881" y="24704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509692" y="446247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7539258" y="48090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7610178" y="396979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701558" y="525335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190040" y="452998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283686" y="3024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70261" y="58735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09082" y="6010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81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697717" y="93041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40139" y="5798625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4865" y="28868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Oval 7"/>
          <p:cNvSpPr/>
          <p:nvPr/>
        </p:nvSpPr>
        <p:spPr>
          <a:xfrm>
            <a:off x="3573480" y="368649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34466" y="485632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088635" y="424886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258466" y="45815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338544" y="178578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499530" y="295561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529096" y="330220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600016" y="246293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6946915" y="1306048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487881" y="247044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509692" y="446247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7539258" y="480906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7610178" y="396979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701558" y="5253350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190040" y="452998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283686" y="3024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70261" y="58735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09082" y="6010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63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0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5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Neural networks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INTUITION</a:t>
            </a:r>
            <a:r>
              <a:rPr lang="hu-HU" dirty="0" smtClean="0"/>
              <a:t>: if we try to mimic how nervous system of a human works or how a human learns things </a:t>
            </a:r>
            <a:r>
              <a:rPr lang="hu-HU" dirty="0" smtClean="0">
                <a:sym typeface="Wingdings" panose="05000000000000000000" pitchFamily="2" charset="2"/>
              </a:rPr>
              <a:t> maybe we are able to achive these problems with computers as well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Basically this is why </a:t>
            </a:r>
            <a:r>
              <a:rPr lang="hu-HU" b="1" dirty="0" smtClean="0">
                <a:sym typeface="Wingdings" panose="05000000000000000000" pitchFamily="2" charset="2"/>
              </a:rPr>
              <a:t>AI</a:t>
            </a:r>
            <a:r>
              <a:rPr lang="hu-HU" dirty="0" smtClean="0">
                <a:sym typeface="Wingdings" panose="05000000000000000000" pitchFamily="2" charset="2"/>
              </a:rPr>
              <a:t> has </a:t>
            </a:r>
            <a:r>
              <a:rPr lang="hu-HU" dirty="0" err="1" smtClean="0">
                <a:sym typeface="Wingdings" panose="05000000000000000000" pitchFamily="2" charset="2"/>
              </a:rPr>
              <a:t>came</a:t>
            </a:r>
            <a:r>
              <a:rPr lang="hu-HU" dirty="0" smtClean="0">
                <a:sym typeface="Wingdings" panose="05000000000000000000" pitchFamily="2" charset="2"/>
              </a:rPr>
              <a:t> to be  we came to the conclusion that for several problems the orthodox approach is not feasible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This is how </a:t>
            </a:r>
            <a:r>
              <a:rPr lang="hu-HU" dirty="0" err="1" smtClean="0">
                <a:sym typeface="Wingdings" panose="05000000000000000000" pitchFamily="2" charset="2"/>
              </a:rPr>
              <a:t>big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data</a:t>
            </a:r>
            <a:r>
              <a:rPr lang="hu-HU" dirty="0" smtClean="0">
                <a:sym typeface="Wingdings" panose="05000000000000000000" pitchFamily="2" charset="2"/>
              </a:rPr>
              <a:t> has came to be as well  we have huge datasets and the way we handled datasets in the past (relational databases) is not going to work this time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3281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  <p:sp>
        <p:nvSpPr>
          <p:cNvPr id="13" name="Ellipszis 12"/>
          <p:cNvSpPr/>
          <p:nvPr/>
        </p:nvSpPr>
        <p:spPr>
          <a:xfrm>
            <a:off x="5331017" y="1891542"/>
            <a:ext cx="3942607" cy="394260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5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13" name="Ellipszis 12"/>
          <p:cNvSpPr/>
          <p:nvPr/>
        </p:nvSpPr>
        <p:spPr>
          <a:xfrm>
            <a:off x="3644720" y="1306983"/>
            <a:ext cx="4668007" cy="466800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4809506" y="992788"/>
            <a:ext cx="0" cy="52963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>
            <a:off x="7123215" y="999924"/>
            <a:ext cx="0" cy="52963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543576" y="5456896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</a:t>
            </a:r>
            <a:r>
              <a:rPr lang="hu-HU" dirty="0" smtClean="0"/>
              <a:t> </a:t>
            </a:r>
            <a:r>
              <a:rPr lang="hu-HU" dirty="0" err="1"/>
              <a:t>w</a:t>
            </a:r>
            <a:r>
              <a:rPr lang="hu-HU" dirty="0" err="1" smtClean="0"/>
              <a:t>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incoming</a:t>
            </a:r>
            <a:endParaRPr lang="hu-HU" dirty="0" smtClean="0"/>
          </a:p>
          <a:p>
            <a:pPr lvl="1"/>
            <a:r>
              <a:rPr lang="hu-HU" dirty="0" err="1"/>
              <a:t>w</a:t>
            </a:r>
            <a:r>
              <a:rPr lang="hu-HU" dirty="0" err="1" smtClean="0"/>
              <a:t>eights</a:t>
            </a:r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29" name="Egyenes összekötő nyíllal 28"/>
          <p:cNvCxnSpPr/>
          <p:nvPr/>
        </p:nvCxnSpPr>
        <p:spPr>
          <a:xfrm>
            <a:off x="2107999" y="1853248"/>
            <a:ext cx="1335845" cy="6643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/>
          <p:nvPr/>
        </p:nvCxnSpPr>
        <p:spPr>
          <a:xfrm>
            <a:off x="1391963" y="2756054"/>
            <a:ext cx="1933128" cy="497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 flipV="1">
            <a:off x="1187704" y="4156584"/>
            <a:ext cx="2081697" cy="3383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/>
          <p:cNvSpPr txBox="1"/>
          <p:nvPr/>
        </p:nvSpPr>
        <p:spPr>
          <a:xfrm>
            <a:off x="5010383" y="3383717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</a:t>
            </a:r>
            <a:r>
              <a:rPr lang="hu-HU" dirty="0" smtClean="0"/>
              <a:t> sum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312727" y="4547074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r>
              <a:rPr lang="hu-HU" b="1" dirty="0" smtClean="0"/>
              <a:t>.)</a:t>
            </a:r>
            <a:r>
              <a:rPr lang="hu-HU" dirty="0" smtClean="0"/>
              <a:t> </a:t>
            </a:r>
            <a:r>
              <a:rPr lang="hu-HU" dirty="0" err="1" smtClean="0"/>
              <a:t>activation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gives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the</a:t>
            </a:r>
            <a:r>
              <a:rPr lang="hu-HU" dirty="0" smtClean="0"/>
              <a:t> output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09076" y="486046"/>
            <a:ext cx="5331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are the edge weights good for?</a:t>
            </a:r>
          </a:p>
          <a:p>
            <a:r>
              <a:rPr lang="hu-HU" dirty="0" smtClean="0"/>
              <a:t>They can amplify or deamplify the input signal</a:t>
            </a:r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&gt; 1  amplify</a:t>
            </a:r>
          </a:p>
          <a:p>
            <a:r>
              <a:rPr lang="hu-HU" b="1" dirty="0"/>
              <a:t>	</a:t>
            </a:r>
            <a:r>
              <a:rPr lang="hu-HU" b="1" dirty="0" smtClean="0"/>
              <a:t>	&lt; 1  deamplify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440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92" y="453492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22326" y="485057"/>
            <a:ext cx="605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 function: we have to multiply each input</a:t>
            </a:r>
          </a:p>
          <a:p>
            <a:r>
              <a:rPr lang="hu-HU" dirty="0"/>
              <a:t>w</a:t>
            </a:r>
            <a:r>
              <a:rPr lang="hu-HU" dirty="0" smtClean="0"/>
              <a:t>ith the given edge weight and have to add these</a:t>
            </a:r>
          </a:p>
          <a:p>
            <a:r>
              <a:rPr lang="hu-HU" dirty="0" err="1" smtClean="0"/>
              <a:t>values</a:t>
            </a:r>
            <a:r>
              <a:rPr lang="hu-HU" dirty="0" smtClean="0"/>
              <a:t>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18106" y="1772667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06" y="1772667"/>
                <a:ext cx="1314784" cy="848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001868" y="204720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44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69575" y="548928"/>
            <a:ext cx="497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/>
              <a:t>Activation function: going to convert the </a:t>
            </a:r>
          </a:p>
          <a:p>
            <a:r>
              <a:rPr lang="hu-HU" i="1" dirty="0" smtClean="0"/>
              <a:t>output (sum</a:t>
            </a:r>
            <a:r>
              <a:rPr lang="hu-HU" dirty="0" smtClean="0"/>
              <a:t>). A step function activation </a:t>
            </a:r>
          </a:p>
          <a:p>
            <a:r>
              <a:rPr lang="hu-HU" dirty="0"/>
              <a:t>f</a:t>
            </a:r>
            <a:r>
              <a:rPr lang="hu-HU" dirty="0" smtClean="0"/>
              <a:t>unction will </a:t>
            </a:r>
            <a:r>
              <a:rPr lang="en-US" dirty="0" smtClean="0"/>
              <a:t>output </a:t>
            </a:r>
            <a:r>
              <a:rPr lang="en-US" b="1" dirty="0"/>
              <a:t>1</a:t>
            </a:r>
            <a:r>
              <a:rPr lang="en-US" dirty="0"/>
              <a:t> if the input is </a:t>
            </a:r>
            <a:r>
              <a:rPr lang="en-US" dirty="0" smtClean="0"/>
              <a:t>higher</a:t>
            </a:r>
            <a:endParaRPr lang="hu-HU" dirty="0" smtClean="0"/>
          </a:p>
          <a:p>
            <a:r>
              <a:rPr lang="en-US" dirty="0" smtClean="0"/>
              <a:t>than </a:t>
            </a:r>
            <a:r>
              <a:rPr lang="en-US" dirty="0"/>
              <a:t>a certain </a:t>
            </a:r>
            <a:r>
              <a:rPr lang="en-US" dirty="0" smtClean="0"/>
              <a:t>threshold</a:t>
            </a:r>
            <a:r>
              <a:rPr lang="hu-HU" dirty="0" smtClean="0"/>
              <a:t> ... </a:t>
            </a:r>
            <a:r>
              <a:rPr lang="hu-HU" b="1" dirty="0" smtClean="0"/>
              <a:t>0</a:t>
            </a:r>
            <a:r>
              <a:rPr lang="hu-HU" dirty="0" smtClean="0"/>
              <a:t> otherwise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37292" y="45349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smtClean="0"/>
              <a:t>Model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9617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59027" y="947351"/>
            <a:ext cx="99998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Percepton</a:t>
            </a:r>
            <a:r>
              <a:rPr lang="hu-HU" b="1" u="sng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a neuron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err="1"/>
              <a:t>W</a:t>
            </a:r>
            <a:r>
              <a:rPr lang="hu-HU" dirty="0" err="1" smtClean="0"/>
              <a:t>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sum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weighted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endParaRPr lang="hu-HU" dirty="0" smtClean="0"/>
          </a:p>
          <a:p>
            <a:r>
              <a:rPr lang="hu-HU" dirty="0" smtClean="0"/>
              <a:t>	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perceptrons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</a:t>
            </a:r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threshold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~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fine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		the output can be </a:t>
            </a:r>
            <a:r>
              <a:rPr lang="hu-HU" b="1" dirty="0" smtClean="0"/>
              <a:t>0</a:t>
            </a:r>
            <a:r>
              <a:rPr lang="hu-HU" dirty="0" smtClean="0"/>
              <a:t> or </a:t>
            </a:r>
            <a:r>
              <a:rPr lang="hu-HU" b="1" dirty="0" smtClean="0"/>
              <a:t>1</a:t>
            </a:r>
            <a:r>
              <a:rPr lang="hu-HU" dirty="0" smtClean="0"/>
              <a:t> for perceptrons </a:t>
            </a:r>
          </a:p>
          <a:p>
            <a:endParaRPr lang="hu-HU" dirty="0"/>
          </a:p>
          <a:p>
            <a:r>
              <a:rPr lang="hu-HU" dirty="0" smtClean="0"/>
              <a:t>	A</a:t>
            </a:r>
            <a:r>
              <a:rPr lang="en-US" dirty="0" smtClean="0"/>
              <a:t> </a:t>
            </a:r>
            <a:r>
              <a:rPr lang="en-US" dirty="0"/>
              <a:t>small change in the weights or bias of any single perceptron in the network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 </a:t>
            </a:r>
            <a:r>
              <a:rPr lang="en-US" dirty="0" smtClean="0"/>
              <a:t>can sometimes</a:t>
            </a:r>
            <a:r>
              <a:rPr lang="hu-HU" dirty="0" smtClean="0"/>
              <a:t> </a:t>
            </a:r>
            <a:r>
              <a:rPr lang="en-US" dirty="0"/>
              <a:t>cause the output of that perceptron to completely </a:t>
            </a:r>
            <a:r>
              <a:rPr lang="en-US" dirty="0" smtClean="0"/>
              <a:t>flip</a:t>
            </a:r>
            <a:r>
              <a:rPr lang="hu-HU" dirty="0" smtClean="0"/>
              <a:t> ( 0 </a:t>
            </a:r>
            <a:r>
              <a:rPr lang="hu-HU" dirty="0" smtClean="0">
                <a:sym typeface="Wingdings" panose="05000000000000000000" pitchFamily="2" charset="2"/>
              </a:rPr>
              <a:t> 1 )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</a:t>
            </a:r>
            <a:r>
              <a:rPr lang="en-US" dirty="0" smtClean="0"/>
              <a:t>That </a:t>
            </a:r>
            <a:r>
              <a:rPr lang="en-US" dirty="0"/>
              <a:t>flip may </a:t>
            </a:r>
            <a:r>
              <a:rPr lang="en-US" dirty="0" smtClean="0"/>
              <a:t>then </a:t>
            </a:r>
            <a:r>
              <a:rPr lang="en-US" dirty="0"/>
              <a:t>cause the </a:t>
            </a:r>
            <a:r>
              <a:rPr lang="en-US" dirty="0" err="1"/>
              <a:t>behaviour</a:t>
            </a:r>
            <a:r>
              <a:rPr lang="en-US" dirty="0"/>
              <a:t> of the rest of the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     </a:t>
            </a:r>
            <a:r>
              <a:rPr lang="en-US" dirty="0" smtClean="0"/>
              <a:t>network </a:t>
            </a:r>
            <a:r>
              <a:rPr lang="en-US" dirty="0"/>
              <a:t>to completely change in some very complicated </a:t>
            </a:r>
            <a:r>
              <a:rPr lang="en-US" dirty="0" smtClean="0"/>
              <a:t>way</a:t>
            </a:r>
            <a:endParaRPr lang="hu-HU" dirty="0" smtClean="0"/>
          </a:p>
          <a:p>
            <a:endParaRPr lang="hu-HU" dirty="0"/>
          </a:p>
          <a:p>
            <a:r>
              <a:rPr lang="hu-HU" b="1" u="sng" dirty="0" err="1" smtClean="0"/>
              <a:t>Sigmoid</a:t>
            </a:r>
            <a:r>
              <a:rPr lang="hu-HU" b="1" u="sng" dirty="0" smtClean="0"/>
              <a:t> neuron: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perceptrons</a:t>
            </a:r>
            <a:endParaRPr lang="hu-HU" dirty="0" smtClean="0"/>
          </a:p>
          <a:p>
            <a:pPr lvl="2"/>
            <a:r>
              <a:rPr lang="hu-HU" dirty="0" smtClean="0"/>
              <a:t>		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cause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change</a:t>
            </a:r>
            <a:endParaRPr lang="hu-HU" dirty="0" smtClean="0">
              <a:sym typeface="Wingdings" panose="05000000000000000000" pitchFamily="2" charset="2"/>
            </a:endParaRPr>
          </a:p>
          <a:p>
            <a:pPr lvl="2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output // no </a:t>
            </a:r>
            <a:r>
              <a:rPr lang="hu-HU" dirty="0" err="1" smtClean="0">
                <a:sym typeface="Wingdings" panose="05000000000000000000" pitchFamily="2" charset="2"/>
              </a:rPr>
              <a:t>flips</a:t>
            </a:r>
            <a:r>
              <a:rPr lang="hu-HU" dirty="0" smtClean="0">
                <a:sym typeface="Wingdings" panose="05000000000000000000" pitchFamily="2" charset="2"/>
              </a:rPr>
              <a:t> here !!!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r>
              <a:rPr lang="hu-HU" dirty="0" smtClean="0">
                <a:sym typeface="Wingdings" panose="05000000000000000000" pitchFamily="2" charset="2"/>
              </a:rPr>
              <a:t>	~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inputs</a:t>
            </a:r>
            <a:r>
              <a:rPr lang="hu-HU" dirty="0" smtClean="0">
                <a:sym typeface="Wingdings" panose="05000000000000000000" pitchFamily="2" charset="2"/>
              </a:rPr>
              <a:t> / </a:t>
            </a:r>
            <a:r>
              <a:rPr lang="hu-HU" dirty="0" err="1" smtClean="0">
                <a:sym typeface="Wingdings" panose="05000000000000000000" pitchFamily="2" charset="2"/>
              </a:rPr>
              <a:t>outputs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take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any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values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between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7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37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68" y="515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</a:t>
            </a:r>
            <a:r>
              <a:rPr lang="hu-HU" b="1" dirty="0" smtClean="0"/>
              <a:t> = sign(x)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27542" y="13221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017432" y="4885920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035642" y="2812421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9223" y="2656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189689" y="4683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  <a:r>
              <a:rPr lang="hu-HU" dirty="0" smtClean="0"/>
              <a:t>1</a:t>
            </a:r>
            <a:endParaRPr lang="hu-HU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035640" y="2812422"/>
            <a:ext cx="0" cy="20734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apply one of these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functions on the sum we have</a:t>
            </a:r>
          </a:p>
          <a:p>
            <a:r>
              <a:rPr lang="hu-HU" dirty="0"/>
              <a:t>c</a:t>
            </a:r>
            <a:r>
              <a:rPr lang="hu-HU" dirty="0" smtClean="0"/>
              <a:t>alculated previously !!!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7291449" y="489558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„STEP FUNCTION”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Neural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networks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399397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Inspired by biological neural networks</a:t>
            </a:r>
          </a:p>
          <a:p>
            <a:r>
              <a:rPr lang="hu-HU" dirty="0" smtClean="0"/>
              <a:t>We represent each neuron with a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it is basically a directed / undirected graph</a:t>
            </a:r>
          </a:p>
          <a:p>
            <a:r>
              <a:rPr lang="hu-HU" dirty="0"/>
              <a:t>T</a:t>
            </a:r>
            <a:r>
              <a:rPr lang="en-US" dirty="0"/>
              <a:t>heir design enables them to process information in a similar way to our own biological </a:t>
            </a:r>
            <a:r>
              <a:rPr lang="en-US" dirty="0" smtClean="0"/>
              <a:t>brains</a:t>
            </a:r>
            <a:endParaRPr lang="hu-HU" dirty="0" smtClean="0"/>
          </a:p>
          <a:p>
            <a:r>
              <a:rPr lang="hu-HU" dirty="0" smtClean="0"/>
              <a:t>Each edge has a weight</a:t>
            </a:r>
          </a:p>
          <a:p>
            <a:r>
              <a:rPr lang="hu-HU" dirty="0" smtClean="0"/>
              <a:t>These neural networks are capable of learning by changing the weights of their connections !!!</a:t>
            </a:r>
          </a:p>
          <a:p>
            <a:r>
              <a:rPr lang="en-US" dirty="0"/>
              <a:t>Support vector machines and </a:t>
            </a:r>
            <a:r>
              <a:rPr lang="en-US" dirty="0" smtClean="0"/>
              <a:t>other</a:t>
            </a:r>
            <a:r>
              <a:rPr lang="hu-HU" dirty="0" smtClean="0"/>
              <a:t> </a:t>
            </a:r>
            <a:r>
              <a:rPr lang="en-US" dirty="0" smtClean="0"/>
              <a:t>simpler </a:t>
            </a:r>
            <a:r>
              <a:rPr lang="en-US" dirty="0"/>
              <a:t>methods </a:t>
            </a:r>
            <a:r>
              <a:rPr lang="hu-HU" dirty="0" smtClean="0"/>
              <a:t>( </a:t>
            </a:r>
            <a:r>
              <a:rPr lang="en-US" dirty="0" smtClean="0"/>
              <a:t>linear classifiers</a:t>
            </a:r>
            <a:r>
              <a:rPr lang="hu-HU" dirty="0" smtClean="0"/>
              <a:t> )</a:t>
            </a:r>
            <a:r>
              <a:rPr lang="en-US" dirty="0"/>
              <a:t> gradually overtook neural networks in machine learning </a:t>
            </a:r>
            <a:r>
              <a:rPr lang="en-US" dirty="0" smtClean="0"/>
              <a:t>popularity</a:t>
            </a:r>
            <a:endParaRPr lang="hu-HU" dirty="0" smtClean="0"/>
          </a:p>
          <a:p>
            <a:r>
              <a:rPr lang="hu-HU" dirty="0" smtClean="0"/>
              <a:t>With </a:t>
            </a:r>
            <a:r>
              <a:rPr lang="en-US" dirty="0" smtClean="0"/>
              <a:t>the </a:t>
            </a:r>
            <a:r>
              <a:rPr lang="en-US" dirty="0"/>
              <a:t>advent of deep learning </a:t>
            </a:r>
            <a:r>
              <a:rPr lang="hu-HU" dirty="0" smtClean="0"/>
              <a:t>neural nets are becoming more and more popular again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68" y="5151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</a:t>
            </a:r>
            <a:r>
              <a:rPr lang="hu-HU" b="1" dirty="0" smtClean="0"/>
              <a:t> = sign(x-a)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27542" y="13221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91685" y="4885920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709895" y="2812421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9223" y="2656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099071" y="4559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  <a:r>
              <a:rPr lang="hu-HU" dirty="0" smtClean="0"/>
              <a:t>1</a:t>
            </a:r>
            <a:endParaRPr lang="hu-HU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709893" y="2812422"/>
            <a:ext cx="0" cy="20734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09892" y="388136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apply one of these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functions on the sum we have</a:t>
            </a:r>
          </a:p>
          <a:p>
            <a:r>
              <a:rPr lang="hu-HU" dirty="0"/>
              <a:t>c</a:t>
            </a:r>
            <a:r>
              <a:rPr lang="hu-HU" dirty="0" smtClean="0"/>
              <a:t>alculated previously !!!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91449" y="489558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„STEP FUNCTION”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68" y="515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</a:t>
            </a:r>
            <a:r>
              <a:rPr lang="hu-HU" b="1" dirty="0" smtClean="0"/>
              <a:t> = sign(x)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27542" y="13221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028652" y="3871707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046862" y="1798208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5748" y="169953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098293" y="38177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046860" y="1798209"/>
            <a:ext cx="0" cy="20734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apply one of these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functions on the sum we have</a:t>
            </a:r>
          </a:p>
          <a:p>
            <a:r>
              <a:rPr lang="hu-HU" dirty="0"/>
              <a:t>c</a:t>
            </a:r>
            <a:r>
              <a:rPr lang="hu-HU" dirty="0" smtClean="0"/>
              <a:t>alculated previously !!!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91449" y="489558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„STEP FUNCTION”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7128" y="9528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 = </a:t>
            </a:r>
            <a:endParaRPr lang="hu-HU" b="1" dirty="0"/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>
            <a:off x="1486665" y="1137496"/>
            <a:ext cx="181213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33741" y="712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80259" y="133067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+   e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87051" y="11460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x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49251" y="6035831"/>
            <a:ext cx="878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sigmoid function. The </a:t>
            </a:r>
            <a:r>
              <a:rPr lang="hu-HU" dirty="0" err="1" smtClean="0"/>
              <a:t>problem</a:t>
            </a:r>
            <a:r>
              <a:rPr lang="hu-HU" dirty="0" smtClean="0"/>
              <a:t> is </a:t>
            </a:r>
            <a:r>
              <a:rPr lang="hu-HU" dirty="0" err="1" smtClean="0"/>
              <a:t>that</a:t>
            </a:r>
            <a:r>
              <a:rPr lang="hu-HU" dirty="0" smtClean="0"/>
              <a:t> it does not have any negative value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apply one of these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functions on the sum we have</a:t>
            </a:r>
          </a:p>
          <a:p>
            <a:r>
              <a:rPr lang="hu-HU" dirty="0"/>
              <a:t>c</a:t>
            </a:r>
            <a:r>
              <a:rPr lang="hu-HU" dirty="0" smtClean="0"/>
              <a:t>alculated previously !!!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4485265" y="4516641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„SIGMOID FUNCTION”</a:t>
            </a:r>
            <a:endParaRPr lang="hu-HU" b="1" dirty="0">
              <a:solidFill>
                <a:srgbClr val="FFFF00"/>
              </a:solidFill>
            </a:endParaRPr>
          </a:p>
        </p:txBody>
      </p:sp>
      <p:pic>
        <p:nvPicPr>
          <p:cNvPr id="2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21" y="2574518"/>
            <a:ext cx="2857500" cy="1866900"/>
          </a:xfrm>
        </p:spPr>
      </p:pic>
    </p:spTree>
    <p:extLst>
      <p:ext uri="{BB962C8B-B14F-4D97-AF65-F5344CB8AC3E}">
        <p14:creationId xmlns:p14="http://schemas.microsoft.com/office/powerpoint/2010/main" val="38072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5" y="618186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Hyperbolic tangent function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7726852" y="3149858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it is better because it</a:t>
            </a:r>
          </a:p>
          <a:p>
            <a:r>
              <a:rPr lang="hu-HU" dirty="0"/>
              <a:t>c</a:t>
            </a:r>
            <a:r>
              <a:rPr lang="hu-HU" dirty="0" smtClean="0"/>
              <a:t>an have negative values as well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15358" y="15602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 = </a:t>
            </a:r>
            <a:endParaRPr lang="hu-HU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84402" y="1744883"/>
            <a:ext cx="18217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42913" y="193806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18046" y="17916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x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47540" y="192712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+  e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91795" y="17807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42913" y="131719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18046" y="117079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x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47540" y="130625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-</a:t>
            </a:r>
            <a:r>
              <a:rPr lang="hu-HU" b="1" dirty="0" smtClean="0"/>
              <a:t>  e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91795" y="11598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x</a:t>
            </a:r>
            <a:endParaRPr lang="hu-HU" b="1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4787147" y="444342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„TANH FUNCTION”</a:t>
            </a:r>
            <a:endParaRPr lang="hu-HU" b="1" dirty="0">
              <a:solidFill>
                <a:srgbClr val="FFFF00"/>
              </a:solidFill>
            </a:endParaRPr>
          </a:p>
        </p:txBody>
      </p:sp>
      <p:pic>
        <p:nvPicPr>
          <p:cNvPr id="30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70" y="2582437"/>
            <a:ext cx="2857500" cy="1781175"/>
          </a:xfrm>
        </p:spPr>
      </p:pic>
    </p:spTree>
    <p:extLst>
      <p:ext uri="{BB962C8B-B14F-4D97-AF65-F5344CB8AC3E}">
        <p14:creationId xmlns:p14="http://schemas.microsoft.com/office/powerpoint/2010/main" val="108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10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</a:t>
            </a:r>
            <a:r>
              <a:rPr lang="hu-HU" b="1" u="sng" dirty="0" err="1" smtClean="0"/>
              <a:t>big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picture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0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4454693" y="2265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4454693" y="31229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4454693" y="404289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6367184" y="31229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3" name="Egyenes összekötő nyíllal 132"/>
          <p:cNvCxnSpPr>
            <a:stCxn id="8" idx="6"/>
            <a:endCxn id="19" idx="2"/>
          </p:cNvCxnSpPr>
          <p:nvPr/>
        </p:nvCxnSpPr>
        <p:spPr>
          <a:xfrm flipV="1">
            <a:off x="4952841" y="3372033"/>
            <a:ext cx="1414343" cy="9199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7" idx="6"/>
            <a:endCxn id="19" idx="2"/>
          </p:cNvCxnSpPr>
          <p:nvPr/>
        </p:nvCxnSpPr>
        <p:spPr>
          <a:xfrm>
            <a:off x="4952841" y="3372033"/>
            <a:ext cx="14143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4" idx="6"/>
            <a:endCxn id="19" idx="2"/>
          </p:cNvCxnSpPr>
          <p:nvPr/>
        </p:nvCxnSpPr>
        <p:spPr>
          <a:xfrm>
            <a:off x="4952841" y="2514240"/>
            <a:ext cx="1414343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630910" y="224045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630910" y="309824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630910" y="401818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502142" y="316395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502142" y="402175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502142" y="494169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478634" y="138266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478634" y="224045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619336" y="316652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129058" y="1631734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129058" y="2489527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129058" y="2489527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129058" y="2489527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129058" y="2489527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129058" y="1631734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129058" y="2489527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129058" y="3347320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129058" y="3347320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129058" y="3347320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129058" y="1631734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129058" y="2489527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129058" y="3413032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129058" y="4267260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129058" y="4267260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000290" y="3415598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000290" y="3413032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5976782" y="2489527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5976782" y="1631734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5927338" y="3415598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890649" y="415636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information</a:t>
            </a:r>
            <a:r>
              <a:rPr lang="hu-HU" dirty="0" smtClean="0"/>
              <a:t> is </a:t>
            </a:r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5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9" y="2215166"/>
            <a:ext cx="5655307" cy="3030949"/>
          </a:xfrm>
        </p:spPr>
      </p:pic>
      <p:sp>
        <p:nvSpPr>
          <p:cNvPr id="5" name="TextBox 4"/>
          <p:cNvSpPr txBox="1"/>
          <p:nvPr/>
        </p:nvSpPr>
        <p:spPr>
          <a:xfrm>
            <a:off x="991673" y="540913"/>
            <a:ext cx="9089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Neuron</a:t>
            </a:r>
            <a:r>
              <a:rPr lang="hu-HU" dirty="0" smtClean="0"/>
              <a:t>: </a:t>
            </a:r>
            <a:r>
              <a:rPr lang="hu-HU" dirty="0"/>
              <a:t>n</a:t>
            </a:r>
            <a:r>
              <a:rPr lang="en-US" dirty="0" err="1" smtClean="0"/>
              <a:t>eurons</a:t>
            </a:r>
            <a:r>
              <a:rPr lang="en-US" dirty="0" smtClean="0"/>
              <a:t> </a:t>
            </a:r>
            <a:r>
              <a:rPr lang="en-US" dirty="0"/>
              <a:t>are the unit which the brain uses to process </a:t>
            </a:r>
            <a:r>
              <a:rPr lang="en-US" dirty="0" smtClean="0"/>
              <a:t>information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~ e</a:t>
            </a:r>
            <a:r>
              <a:rPr lang="en-US" dirty="0" smtClean="0"/>
              <a:t>ach </a:t>
            </a:r>
            <a:r>
              <a:rPr lang="en-US" dirty="0"/>
              <a:t>neuron can make contact with several thousand other </a:t>
            </a:r>
            <a:r>
              <a:rPr lang="en-US" dirty="0" smtClean="0"/>
              <a:t>neurons</a:t>
            </a:r>
            <a:endParaRPr lang="hu-HU" dirty="0"/>
          </a:p>
          <a:p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55347" y="4391696"/>
            <a:ext cx="682580" cy="12878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6347" y="5769735"/>
            <a:ext cx="533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Axon: transmit the electric signal from neuron</a:t>
            </a:r>
          </a:p>
          <a:p>
            <a:r>
              <a:rPr lang="hu-HU" dirty="0"/>
              <a:t>t</a:t>
            </a:r>
            <a:r>
              <a:rPr lang="hu-HU" dirty="0" smtClean="0"/>
              <a:t>o neuron  ~ basically connects the neurons !!!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18197" y="4391696"/>
            <a:ext cx="1146220" cy="7598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3892" y="516884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Neuron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0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890649" y="415636"/>
            <a:ext cx="714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information</a:t>
            </a:r>
            <a:r>
              <a:rPr lang="hu-HU" dirty="0" smtClean="0"/>
              <a:t> is </a:t>
            </a:r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!!!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change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output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229266" y="16352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</a:t>
            </a:r>
            <a:r>
              <a:rPr lang="hu-HU" b="1" dirty="0" smtClean="0">
                <a:solidFill>
                  <a:srgbClr val="FFFF00"/>
                </a:solidFill>
              </a:rPr>
              <a:t> +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hu-HU" b="1" dirty="0" smtClean="0">
                <a:solidFill>
                  <a:srgbClr val="FFFF00"/>
                </a:solidFill>
              </a:rPr>
              <a:t>w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8723964" y="36115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o</a:t>
            </a:r>
            <a:r>
              <a:rPr lang="hu-HU" b="1" dirty="0" smtClean="0">
                <a:solidFill>
                  <a:srgbClr val="FFFF00"/>
                </a:solidFill>
              </a:rPr>
              <a:t> +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hu-HU" b="1" dirty="0" smtClean="0">
                <a:solidFill>
                  <a:srgbClr val="FFFF00"/>
                </a:solidFill>
              </a:rPr>
              <a:t>o 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890649" y="415636"/>
            <a:ext cx="714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information</a:t>
            </a:r>
            <a:r>
              <a:rPr lang="hu-HU" dirty="0" smtClean="0"/>
              <a:t> is </a:t>
            </a:r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!!!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change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output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229266" y="16352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</a:t>
            </a:r>
            <a:r>
              <a:rPr lang="hu-HU" b="1" dirty="0" smtClean="0">
                <a:solidFill>
                  <a:srgbClr val="FFFF00"/>
                </a:solidFill>
              </a:rPr>
              <a:t> +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hu-HU" b="1" dirty="0" smtClean="0">
                <a:solidFill>
                  <a:srgbClr val="FFFF00"/>
                </a:solidFill>
              </a:rPr>
              <a:t>w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8723964" y="36115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o</a:t>
            </a:r>
            <a:r>
              <a:rPr lang="hu-HU" b="1" dirty="0" smtClean="0">
                <a:solidFill>
                  <a:srgbClr val="FFFF00"/>
                </a:solidFill>
              </a:rPr>
              <a:t> +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hu-HU" b="1" dirty="0" smtClean="0">
                <a:solidFill>
                  <a:srgbClr val="FFFF00"/>
                </a:solidFill>
              </a:rPr>
              <a:t>o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359244" y="5506796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keeps</a:t>
            </a:r>
            <a:r>
              <a:rPr lang="hu-HU" dirty="0" smtClean="0"/>
              <a:t> </a:t>
            </a:r>
            <a:r>
              <a:rPr lang="hu-HU" dirty="0" err="1" smtClean="0"/>
              <a:t>changing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given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inputs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output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output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layer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12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232454" y="1680519"/>
            <a:ext cx="611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o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iteration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gets</a:t>
            </a:r>
            <a:r>
              <a:rPr lang="hu-HU" dirty="0" smtClean="0"/>
              <a:t> a </a:t>
            </a:r>
            <a:r>
              <a:rPr lang="hu-HU" dirty="0" err="1" smtClean="0"/>
              <a:t>little</a:t>
            </a:r>
            <a:r>
              <a:rPr lang="hu-HU" dirty="0" smtClean="0"/>
              <a:t> </a:t>
            </a:r>
            <a:r>
              <a:rPr lang="hu-HU" dirty="0" err="1" smtClean="0"/>
              <a:t>closer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endParaRPr lang="hu-HU" dirty="0" smtClean="0"/>
          </a:p>
          <a:p>
            <a:pPr lvl="1"/>
            <a:r>
              <a:rPr lang="hu-HU" dirty="0"/>
              <a:t>b</a:t>
            </a:r>
            <a:r>
              <a:rPr lang="hu-HU" dirty="0" smtClean="0"/>
              <a:t>e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classify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digits</a:t>
            </a:r>
            <a:endParaRPr lang="hu-HU" dirty="0" smtClean="0"/>
          </a:p>
        </p:txBody>
      </p:sp>
      <p:sp>
        <p:nvSpPr>
          <p:cNvPr id="5" name="Szövegdoboz 4"/>
          <p:cNvSpPr txBox="1"/>
          <p:nvPr/>
        </p:nvSpPr>
        <p:spPr>
          <a:xfrm>
            <a:off x="2232454" y="2483708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w</a:t>
            </a:r>
            <a:r>
              <a:rPr lang="hu-HU" dirty="0" err="1" smtClean="0"/>
              <a:t>e</a:t>
            </a:r>
            <a:r>
              <a:rPr lang="hu-HU" dirty="0" smtClean="0"/>
              <a:t> </a:t>
            </a:r>
            <a:r>
              <a:rPr lang="hu-HU" dirty="0" err="1" smtClean="0"/>
              <a:t>repeat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several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: </a:t>
            </a:r>
            <a:r>
              <a:rPr lang="hu-HU" dirty="0" err="1" smtClean="0"/>
              <a:t>changing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endParaRPr lang="hu-HU" dirty="0" smtClean="0"/>
          </a:p>
          <a:p>
            <a:pPr lvl="1"/>
            <a:r>
              <a:rPr lang="hu-HU" dirty="0" err="1"/>
              <a:t>w</a:t>
            </a:r>
            <a:r>
              <a:rPr lang="hu-HU" dirty="0" err="1" smtClean="0"/>
              <a:t>ill</a:t>
            </a:r>
            <a:r>
              <a:rPr lang="hu-HU" dirty="0" smtClean="0"/>
              <a:t> </a:t>
            </a:r>
            <a:r>
              <a:rPr lang="hu-HU" dirty="0" err="1" smtClean="0"/>
              <a:t>produce</a:t>
            </a:r>
            <a:r>
              <a:rPr lang="hu-HU" dirty="0" smtClean="0"/>
              <a:t> </a:t>
            </a:r>
            <a:r>
              <a:rPr lang="hu-HU" dirty="0" err="1" smtClean="0"/>
              <a:t>better</a:t>
            </a:r>
            <a:r>
              <a:rPr lang="hu-HU" dirty="0" smtClean="0"/>
              <a:t> and </a:t>
            </a:r>
            <a:r>
              <a:rPr lang="hu-HU" dirty="0" err="1" smtClean="0"/>
              <a:t>better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hu-HU" dirty="0" smtClean="0"/>
              <a:t>	The </a:t>
            </a:r>
            <a:r>
              <a:rPr lang="hu-HU" dirty="0" err="1" smtClean="0"/>
              <a:t>network</a:t>
            </a:r>
            <a:r>
              <a:rPr lang="hu-HU" dirty="0" smtClean="0"/>
              <a:t> is </a:t>
            </a:r>
            <a:r>
              <a:rPr lang="hu-HU" b="1" dirty="0" err="1" smtClean="0"/>
              <a:t>learning</a:t>
            </a:r>
            <a:r>
              <a:rPr lang="hu-HU" dirty="0" smtClean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8316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29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tep function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0.2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- 0.5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3 = 0.4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r>
              <a:rPr lang="hu-HU" dirty="0" smtClean="0"/>
              <a:t>1 = 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2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3</a:t>
            </a:r>
            <a:r>
              <a:rPr lang="hu-HU" dirty="0" smtClean="0"/>
              <a:t> =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4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tep function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0.2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- 0.5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3 = 0.4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r>
              <a:rPr lang="hu-HU" dirty="0" smtClean="0"/>
              <a:t>1 = 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2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3</a:t>
            </a:r>
            <a:r>
              <a:rPr lang="hu-HU" dirty="0" smtClean="0"/>
              <a:t> = 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348472" y="1746412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x1*w1 + x2*w2 + x3*w3 = 1*0.2 + 1*(-0.5) + 0*0.4 = -0.3</a:t>
            </a:r>
          </a:p>
          <a:p>
            <a:endParaRPr lang="hu-HU" dirty="0"/>
          </a:p>
          <a:p>
            <a:r>
              <a:rPr lang="hu-HU" dirty="0" smtClean="0"/>
              <a:t>stepFunction( -0.3 ) = 0 !!! </a:t>
            </a:r>
            <a:endParaRPr lang="hu-H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3524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tep function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0.2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- 0.5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3 = 0.4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r>
              <a:rPr lang="hu-HU" dirty="0" smtClean="0"/>
              <a:t>1 = 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2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3</a:t>
            </a:r>
            <a:r>
              <a:rPr lang="hu-HU" dirty="0" smtClean="0"/>
              <a:t> = 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348472" y="1746412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x1*w1 + x2*w2 + x3*w3 = 1*0.2 + 1*(-0.5) + 0*0.4 = -0.3</a:t>
            </a:r>
          </a:p>
          <a:p>
            <a:endParaRPr lang="hu-HU" dirty="0"/>
          </a:p>
          <a:p>
            <a:r>
              <a:rPr lang="hu-HU" dirty="0" smtClean="0"/>
              <a:t>stepFunction( -0.3 ) = 0 !!! 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12935" y="3945855"/>
            <a:ext cx="7727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56125" y="35817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>
                <a:solidFill>
                  <a:srgbClr val="00B050"/>
                </a:solidFill>
              </a:rPr>
              <a:t>0</a:t>
            </a:r>
            <a:endParaRPr lang="hu-HU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tep function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0.2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0.5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3 = 0.7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r>
              <a:rPr lang="hu-HU" dirty="0" smtClean="0"/>
              <a:t>1 = 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2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3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348472" y="1746412"/>
            <a:ext cx="643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x1*w1 + x2*w2 + x3*w3 = 1*0.2 + 1*0.5 + 1*0.7 = 1.4</a:t>
            </a:r>
          </a:p>
          <a:p>
            <a:endParaRPr lang="hu-HU" dirty="0"/>
          </a:p>
          <a:p>
            <a:r>
              <a:rPr lang="hu-HU" dirty="0" smtClean="0"/>
              <a:t>stepFunction( 1.4 ) = 1 !!! 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12935" y="3945855"/>
            <a:ext cx="7727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56125" y="35817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>
                <a:solidFill>
                  <a:srgbClr val="00B050"/>
                </a:solidFill>
              </a:rPr>
              <a:t>1</a:t>
            </a:r>
            <a:endParaRPr lang="hu-HU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5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Applications</a:t>
            </a:r>
            <a:r>
              <a:rPr lang="hu-HU" b="1" u="sng" dirty="0"/>
              <a:t> of </a:t>
            </a:r>
            <a:r>
              <a:rPr lang="hu-HU" b="1" u="sng" dirty="0" err="1"/>
              <a:t>neural</a:t>
            </a:r>
            <a:r>
              <a:rPr lang="hu-HU" b="1" u="sng" dirty="0"/>
              <a:t> </a:t>
            </a:r>
            <a:r>
              <a:rPr lang="hu-HU" b="1" u="sng" dirty="0" err="1"/>
              <a:t>networks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Self driving cars + cars that are able to park themself without human intervention</a:t>
            </a:r>
          </a:p>
          <a:p>
            <a:r>
              <a:rPr lang="hu-HU" dirty="0" smtClean="0"/>
              <a:t>Pattern recognition in healtcare industry </a:t>
            </a:r>
            <a:r>
              <a:rPr lang="hu-HU" dirty="0" smtClean="0">
                <a:sym typeface="Wingdings" panose="05000000000000000000" pitchFamily="2" charset="2"/>
              </a:rPr>
              <a:t> detect cancer or eye disorders well in advance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Pattern detection in stock markets in order to predict stock prices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Facial recognition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Natural language processing</a:t>
            </a:r>
          </a:p>
          <a:p>
            <a:r>
              <a:rPr lang="hu-HU" dirty="0"/>
              <a:t>In the united arab emirated </a:t>
            </a:r>
            <a:r>
              <a:rPr lang="hu-HU" b="1" dirty="0"/>
              <a:t>AI</a:t>
            </a:r>
            <a:r>
              <a:rPr lang="hu-HU" dirty="0"/>
              <a:t> </a:t>
            </a:r>
            <a:r>
              <a:rPr lang="hu-HU" dirty="0" smtClean="0"/>
              <a:t>has </a:t>
            </a:r>
            <a:r>
              <a:rPr lang="hu-HU" dirty="0"/>
              <a:t>been used to control traffic </a:t>
            </a:r>
            <a:r>
              <a:rPr lang="hu-HU" dirty="0">
                <a:sym typeface="Wingdings" panose="05000000000000000000" pitchFamily="2" charset="2"/>
              </a:rPr>
              <a:t> a </a:t>
            </a:r>
            <a:r>
              <a:rPr lang="en-US" dirty="0"/>
              <a:t>system</a:t>
            </a:r>
            <a:r>
              <a:rPr lang="hu-HU" dirty="0"/>
              <a:t> has been created that</a:t>
            </a:r>
            <a:r>
              <a:rPr lang="en-US" dirty="0"/>
              <a:t> intelligently </a:t>
            </a:r>
            <a:r>
              <a:rPr lang="en-US" dirty="0" smtClean="0"/>
              <a:t>calculate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traffic mishaps while consistently finding solutions to fix </a:t>
            </a:r>
            <a:r>
              <a:rPr lang="en-US" dirty="0" smtClean="0"/>
              <a:t>them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3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51" y="1807937"/>
            <a:ext cx="6507074" cy="4195762"/>
          </a:xfrm>
        </p:spPr>
      </p:pic>
      <p:sp>
        <p:nvSpPr>
          <p:cNvPr id="3" name="TextBox 2"/>
          <p:cNvSpPr txBox="1"/>
          <p:nvPr/>
        </p:nvSpPr>
        <p:spPr>
          <a:xfrm>
            <a:off x="669701" y="450760"/>
            <a:ext cx="77107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boundary of the neuron is </a:t>
            </a:r>
            <a:r>
              <a:rPr lang="hu-HU" dirty="0" smtClean="0"/>
              <a:t>the so called</a:t>
            </a:r>
            <a:r>
              <a:rPr lang="hu-HU" dirty="0"/>
              <a:t> </a:t>
            </a:r>
            <a:r>
              <a:rPr lang="en-US" dirty="0" smtClean="0"/>
              <a:t>cell </a:t>
            </a:r>
            <a:r>
              <a:rPr lang="en-US" dirty="0"/>
              <a:t>membrane. </a:t>
            </a:r>
            <a:endParaRPr lang="hu-HU" dirty="0" smtClean="0"/>
          </a:p>
          <a:p>
            <a:r>
              <a:rPr lang="hu-HU" dirty="0" smtClean="0"/>
              <a:t>   </a:t>
            </a:r>
            <a:r>
              <a:rPr lang="en-US" dirty="0" smtClean="0"/>
              <a:t>There </a:t>
            </a:r>
            <a:r>
              <a:rPr lang="en-US" dirty="0"/>
              <a:t>is a voltage difference (the membrane potential) between 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the </a:t>
            </a:r>
            <a:r>
              <a:rPr lang="en-US" dirty="0"/>
              <a:t>inside and outside of the </a:t>
            </a:r>
            <a:r>
              <a:rPr lang="en-US" dirty="0" smtClean="0"/>
              <a:t>membrane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4896" y="5993776"/>
            <a:ext cx="11347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If </a:t>
            </a:r>
            <a:r>
              <a:rPr lang="en-US" dirty="0"/>
              <a:t>the input is large enough, an action potential is then generated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with the help of the axon it can</a:t>
            </a:r>
          </a:p>
          <a:p>
            <a:r>
              <a:rPr lang="hu-HU" dirty="0">
                <a:sym typeface="Wingdings" panose="05000000000000000000" pitchFamily="2" charset="2"/>
              </a:rPr>
              <a:t>reach several other neurons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6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0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Feedforward</a:t>
            </a:r>
            <a:r>
              <a:rPr lang="hu-HU" dirty="0" smtClean="0"/>
              <a:t> neural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47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Feedforward</a:t>
            </a:r>
            <a:r>
              <a:rPr lang="hu-HU" dirty="0" smtClean="0"/>
              <a:t> neural network</a:t>
            </a:r>
            <a:endParaRPr lang="hu-HU" dirty="0"/>
          </a:p>
        </p:txBody>
      </p:sp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1"/>
                </a:solidFill>
              </a:rPr>
              <a:t>x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1"/>
                </a:solidFill>
              </a:rPr>
              <a:t>y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74090" y="559801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3992031" y="62035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Hidden layer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127692" y="45933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24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89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555168" y="1904795"/>
            <a:ext cx="469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node has a threshold </a:t>
            </a:r>
            <a:r>
              <a:rPr lang="hu-HU" b="1" dirty="0" smtClean="0"/>
              <a:t>T</a:t>
            </a:r>
          </a:p>
          <a:p>
            <a:r>
              <a:rPr lang="hu-HU" dirty="0" smtClean="0"/>
              <a:t>If the </a:t>
            </a:r>
            <a:r>
              <a:rPr lang="hu-HU" b="1" dirty="0" smtClean="0"/>
              <a:t>incoming signal &gt; T </a:t>
            </a:r>
            <a:r>
              <a:rPr lang="hu-HU" b="1" dirty="0" smtClean="0">
                <a:sym typeface="Wingdings" panose="05000000000000000000" pitchFamily="2" charset="2"/>
              </a:rPr>
              <a:t></a:t>
            </a:r>
            <a:r>
              <a:rPr lang="hu-HU" b="1" dirty="0" smtClean="0"/>
              <a:t> </a:t>
            </a:r>
            <a:r>
              <a:rPr lang="hu-HU" dirty="0" smtClean="0"/>
              <a:t>the neuron </a:t>
            </a:r>
          </a:p>
          <a:p>
            <a:r>
              <a:rPr lang="hu-HU" dirty="0"/>
              <a:t>w</a:t>
            </a:r>
            <a:r>
              <a:rPr lang="hu-HU" dirty="0" smtClean="0"/>
              <a:t>ill fire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0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AND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AND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35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555168" y="1904795"/>
            <a:ext cx="469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node has a threshold </a:t>
            </a:r>
            <a:r>
              <a:rPr lang="hu-HU" b="1" dirty="0" smtClean="0"/>
              <a:t>T</a:t>
            </a:r>
          </a:p>
          <a:p>
            <a:r>
              <a:rPr lang="hu-HU" dirty="0" smtClean="0"/>
              <a:t>If the </a:t>
            </a:r>
            <a:r>
              <a:rPr lang="hu-HU" b="1" dirty="0" smtClean="0"/>
              <a:t>incoming signal &gt; T </a:t>
            </a:r>
            <a:r>
              <a:rPr lang="hu-HU" b="1" dirty="0" smtClean="0">
                <a:sym typeface="Wingdings" panose="05000000000000000000" pitchFamily="2" charset="2"/>
              </a:rPr>
              <a:t></a:t>
            </a:r>
            <a:r>
              <a:rPr lang="hu-HU" b="1" dirty="0" smtClean="0"/>
              <a:t> </a:t>
            </a:r>
            <a:r>
              <a:rPr lang="hu-HU" dirty="0" smtClean="0"/>
              <a:t>the neuron </a:t>
            </a:r>
          </a:p>
          <a:p>
            <a:r>
              <a:rPr lang="hu-HU" dirty="0"/>
              <a:t>w</a:t>
            </a:r>
            <a:r>
              <a:rPr lang="hu-HU" dirty="0" smtClean="0"/>
              <a:t>ill fire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0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25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83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4995145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4995144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45465" y="5414973"/>
            <a:ext cx="7893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 signal to the output node: from x and from y</a:t>
            </a:r>
          </a:p>
          <a:p>
            <a:r>
              <a:rPr lang="hu-HU" dirty="0"/>
              <a:t>	</a:t>
            </a:r>
            <a:r>
              <a:rPr lang="hu-HU" dirty="0" smtClean="0"/>
              <a:t>incomingSignal = xValue * w1 + yValue*w2</a:t>
            </a:r>
          </a:p>
          <a:p>
            <a:r>
              <a:rPr lang="hu-HU" dirty="0"/>
              <a:t>	</a:t>
            </a:r>
            <a:r>
              <a:rPr lang="hu-HU" dirty="0" smtClean="0"/>
              <a:t>  if ( incomingSignal &gt; T )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neuron will fire / produce a 1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4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51" y="1807937"/>
            <a:ext cx="6507074" cy="4195762"/>
          </a:xfrm>
        </p:spPr>
      </p:pic>
      <p:sp>
        <p:nvSpPr>
          <p:cNvPr id="3" name="TextBox 2"/>
          <p:cNvSpPr txBox="1"/>
          <p:nvPr/>
        </p:nvSpPr>
        <p:spPr>
          <a:xfrm>
            <a:off x="669701" y="450760"/>
            <a:ext cx="7319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 only fire when input is </a:t>
            </a:r>
            <a:r>
              <a:rPr lang="hu-HU" dirty="0" smtClean="0"/>
              <a:t>larger </a:t>
            </a:r>
            <a:r>
              <a:rPr lang="en-US" dirty="0" smtClean="0"/>
              <a:t>than </a:t>
            </a:r>
            <a:r>
              <a:rPr lang="hu-HU" dirty="0" smtClean="0"/>
              <a:t>a given </a:t>
            </a:r>
            <a:r>
              <a:rPr lang="en-US" dirty="0" smtClean="0"/>
              <a:t>threshold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 smtClean="0"/>
              <a:t>I</a:t>
            </a:r>
            <a:r>
              <a:rPr lang="hu-HU" dirty="0" smtClean="0"/>
              <a:t>mportant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firing doesn't get bigger as the stimulus increases</a:t>
            </a:r>
            <a:r>
              <a:rPr lang="en-US" dirty="0" smtClean="0"/>
              <a:t>,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its an all or nothing </a:t>
            </a:r>
            <a:r>
              <a:rPr lang="en-US" dirty="0" smtClean="0"/>
              <a:t>arrangement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49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+ 0*1.5 =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7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+ 0*1.5 = 0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endParaRPr lang="hu-H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x=1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1*1.5 + 0*1.5 = 1.5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endParaRPr lang="hu-H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y=1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+ 1*1.5 = 1.5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endParaRPr lang="hu-H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x=1 </a:t>
            </a:r>
            <a:r>
              <a:rPr lang="hu-HU" b="1" dirty="0" smtClean="0"/>
              <a:t>AND</a:t>
            </a:r>
            <a:r>
              <a:rPr lang="hu-HU" dirty="0" smtClean="0"/>
              <a:t> y=1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1*1.5 + 1*1.5 = 3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1 !!!</a:t>
            </a:r>
            <a:endParaRPr lang="hu-H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8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Optimization</a:t>
            </a:r>
            <a:r>
              <a:rPr lang="hu-HU" b="1" u="sng" dirty="0" smtClean="0"/>
              <a:t> 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93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Optimization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84173" y="1647568"/>
            <a:ext cx="6513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usually use </a:t>
            </a:r>
            <a:r>
              <a:rPr lang="hu-HU" b="1" u="sng" dirty="0"/>
              <a:t>x</a:t>
            </a:r>
            <a:r>
              <a:rPr lang="hu-HU" dirty="0"/>
              <a:t> to denote training </a:t>
            </a:r>
            <a:r>
              <a:rPr lang="hu-HU" dirty="0" smtClean="0"/>
              <a:t>inputs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u="sng" dirty="0" smtClean="0">
                <a:solidFill>
                  <a:srgbClr val="FFFF00"/>
                </a:solidFill>
              </a:rPr>
              <a:t>x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(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,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… 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 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We denote the corresponding desire outputs by </a:t>
            </a:r>
            <a:r>
              <a:rPr lang="hu-HU" b="1" u="sng" dirty="0" smtClean="0">
                <a:solidFill>
                  <a:srgbClr val="FFFF00"/>
                </a:solidFill>
              </a:rPr>
              <a:t>y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>
                <a:solidFill>
                  <a:srgbClr val="FFFF00"/>
                </a:solidFill>
              </a:rPr>
              <a:t>f</a:t>
            </a:r>
            <a:r>
              <a:rPr lang="hu-HU" dirty="0" smtClean="0">
                <a:solidFill>
                  <a:srgbClr val="FFFF00"/>
                </a:solidFill>
              </a:rPr>
              <a:t>(</a:t>
            </a:r>
            <a:r>
              <a:rPr lang="hu-HU" b="1" u="sng" dirty="0" smtClean="0">
                <a:solidFill>
                  <a:srgbClr val="FFFF00"/>
                </a:solidFill>
              </a:rPr>
              <a:t>x</a:t>
            </a:r>
            <a:r>
              <a:rPr lang="hu-HU" dirty="0" smtClean="0">
                <a:solidFill>
                  <a:srgbClr val="FFFF00"/>
                </a:solidFill>
              </a:rPr>
              <a:t>)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b="1" dirty="0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logical</a:t>
            </a:r>
            <a:r>
              <a:rPr lang="hu-HU" dirty="0" smtClean="0"/>
              <a:t> operator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707026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endParaRPr lang="hu-HU" sz="1400" b="1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081847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87328" y="23642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797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AND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AND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3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Optimization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84173" y="1647568"/>
            <a:ext cx="6513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b="1" u="sng" dirty="0"/>
              <a:t>x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denote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smtClean="0"/>
              <a:t>input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u="sng" dirty="0" smtClean="0">
                <a:solidFill>
                  <a:srgbClr val="FFFF00"/>
                </a:solidFill>
              </a:rPr>
              <a:t>x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(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,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… 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 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dirty="0" smtClean="0"/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denote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corresponding</a:t>
            </a:r>
            <a:r>
              <a:rPr lang="hu-HU" dirty="0" smtClean="0"/>
              <a:t> </a:t>
            </a:r>
            <a:r>
              <a:rPr lang="hu-HU" dirty="0" err="1" smtClean="0"/>
              <a:t>desire</a:t>
            </a:r>
            <a:r>
              <a:rPr lang="hu-HU" dirty="0" smtClean="0"/>
              <a:t> output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b="1" u="sng" dirty="0" smtClean="0">
                <a:solidFill>
                  <a:srgbClr val="FFFF00"/>
                </a:solidFill>
              </a:rPr>
              <a:t>y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>
                <a:solidFill>
                  <a:srgbClr val="FFFF00"/>
                </a:solidFill>
              </a:rPr>
              <a:t>f</a:t>
            </a:r>
            <a:r>
              <a:rPr lang="hu-HU" dirty="0" smtClean="0">
                <a:solidFill>
                  <a:srgbClr val="FFFF00"/>
                </a:solidFill>
              </a:rPr>
              <a:t>(</a:t>
            </a:r>
            <a:r>
              <a:rPr lang="hu-HU" b="1" u="sng" dirty="0" smtClean="0">
                <a:solidFill>
                  <a:srgbClr val="FFFF00"/>
                </a:solidFill>
              </a:rPr>
              <a:t>x</a:t>
            </a:r>
            <a:r>
              <a:rPr lang="hu-HU" dirty="0" smtClean="0">
                <a:solidFill>
                  <a:srgbClr val="FFFF00"/>
                </a:solidFill>
              </a:rPr>
              <a:t>)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AND </a:t>
            </a:r>
            <a:r>
              <a:rPr lang="hu-HU" dirty="0" err="1" smtClean="0"/>
              <a:t>logical</a:t>
            </a:r>
            <a:r>
              <a:rPr lang="hu-HU" dirty="0" smtClean="0"/>
              <a:t> operator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707026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endParaRPr lang="hu-HU" sz="1400" b="1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081847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87328" y="23642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664043" y="3987114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--------------------------------------------------------------------------------------------------------------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084173" y="4580238"/>
            <a:ext cx="8108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keep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changing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edge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weights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output </a:t>
            </a:r>
            <a:r>
              <a:rPr lang="hu-HU" dirty="0" err="1" smtClean="0">
                <a:sym typeface="Wingdings" panose="05000000000000000000" pitchFamily="2" charset="2"/>
              </a:rPr>
              <a:t>from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network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approximates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f</a:t>
            </a:r>
            <a:r>
              <a:rPr lang="hu-HU" dirty="0">
                <a:solidFill>
                  <a:schemeClr val="tx2"/>
                </a:solidFill>
              </a:rPr>
              <a:t>(</a:t>
            </a:r>
            <a:r>
              <a:rPr lang="hu-HU" b="1" u="sng" dirty="0">
                <a:solidFill>
                  <a:schemeClr val="tx2"/>
                </a:solidFill>
              </a:rPr>
              <a:t>x</a:t>
            </a:r>
            <a:r>
              <a:rPr lang="hu-HU" dirty="0" smtClean="0">
                <a:solidFill>
                  <a:schemeClr val="tx2"/>
                </a:solidFill>
              </a:rPr>
              <a:t>)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We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can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measure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how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we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are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achieving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goal</a:t>
            </a:r>
            <a:r>
              <a:rPr lang="hu-HU" dirty="0" smtClean="0">
                <a:solidFill>
                  <a:schemeClr val="tx2"/>
                </a:solidFill>
              </a:rPr>
              <a:t> of 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</a:t>
            </a:r>
            <a:r>
              <a:rPr lang="hu-HU" dirty="0" err="1" smtClean="0">
                <a:solidFill>
                  <a:schemeClr val="tx2"/>
                </a:solidFill>
              </a:rPr>
              <a:t>this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approximation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with</a:t>
            </a:r>
            <a:r>
              <a:rPr lang="hu-HU" dirty="0" smtClean="0">
                <a:solidFill>
                  <a:schemeClr val="tx2"/>
                </a:solidFill>
              </a:rPr>
              <a:t> a </a:t>
            </a:r>
            <a:r>
              <a:rPr lang="hu-HU" dirty="0" err="1" smtClean="0">
                <a:solidFill>
                  <a:schemeClr val="tx2"/>
                </a:solidFill>
              </a:rPr>
              <a:t>cost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function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5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Optimization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3789406" y="1688757"/>
                <a:ext cx="2816540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C(</a:t>
                </a:r>
                <a:r>
                  <a:rPr lang="hu-HU" b="1" u="sng" dirty="0" smtClean="0"/>
                  <a:t>w</a:t>
                </a:r>
                <a:r>
                  <a:rPr lang="hu-HU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06" y="1688757"/>
                <a:ext cx="2816540" cy="484941"/>
              </a:xfrm>
              <a:prstGeom prst="rect">
                <a:avLst/>
              </a:prstGeom>
              <a:blipFill rotWithShape="0">
                <a:blip r:embed="rId2"/>
                <a:stretch>
                  <a:fillRect l="-1948" t="-78750" b="-1287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/>
          <p:cNvSpPr txBox="1"/>
          <p:nvPr/>
        </p:nvSpPr>
        <p:spPr>
          <a:xfrm>
            <a:off x="6414492" y="1631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553730" y="2627622"/>
            <a:ext cx="6702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  </a:t>
            </a:r>
            <a:r>
              <a:rPr lang="hu-HU" b="1" dirty="0" smtClean="0"/>
              <a:t>y’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output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b="1" dirty="0" smtClean="0"/>
              <a:t>f(x)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output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 err="1"/>
              <a:t>this</a:t>
            </a:r>
            <a:r>
              <a:rPr lang="hu-HU" dirty="0"/>
              <a:t> is a </a:t>
            </a:r>
            <a:r>
              <a:rPr lang="hu-HU" dirty="0" err="1"/>
              <a:t>so-called</a:t>
            </a:r>
            <a:r>
              <a:rPr lang="hu-HU" dirty="0"/>
              <a:t> </a:t>
            </a:r>
            <a:r>
              <a:rPr lang="hu-HU" dirty="0" err="1"/>
              <a:t>cost</a:t>
            </a:r>
            <a:r>
              <a:rPr lang="hu-HU" dirty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mean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squared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error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647568" y="3756454"/>
            <a:ext cx="99629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intuition</a:t>
            </a:r>
            <a:r>
              <a:rPr lang="hu-HU" dirty="0" smtClean="0"/>
              <a:t>?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b="1" dirty="0" smtClean="0"/>
              <a:t>C(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is </a:t>
            </a:r>
            <a:r>
              <a:rPr lang="hu-HU" dirty="0" err="1" smtClean="0"/>
              <a:t>huge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huge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errors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sense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our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neural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network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produce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results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know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from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dataset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~ 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C(</a:t>
            </a:r>
            <a:r>
              <a:rPr lang="hu-HU" b="1" u="sng" dirty="0" smtClean="0">
                <a:sym typeface="Wingdings" panose="05000000000000000000" pitchFamily="2" charset="2"/>
              </a:rPr>
              <a:t>w</a:t>
            </a:r>
            <a:r>
              <a:rPr lang="hu-HU" b="1" dirty="0" smtClean="0">
                <a:sym typeface="Wingdings" panose="05000000000000000000" pitchFamily="2" charset="2"/>
              </a:rPr>
              <a:t>)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low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neural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network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making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good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predictions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WE HAVE TO FIND THE MINIMA FOR THE COST FUNCTION !!!</a:t>
            </a:r>
          </a:p>
        </p:txBody>
      </p:sp>
    </p:spTree>
    <p:extLst>
      <p:ext uri="{BB962C8B-B14F-4D97-AF65-F5344CB8AC3E}">
        <p14:creationId xmlns:p14="http://schemas.microsoft.com/office/powerpoint/2010/main" val="11053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50" y="1550130"/>
            <a:ext cx="6266894" cy="4195762"/>
          </a:xfrm>
        </p:spPr>
      </p:pic>
      <p:sp>
        <p:nvSpPr>
          <p:cNvPr id="3" name="TextBox 2"/>
          <p:cNvSpPr txBox="1"/>
          <p:nvPr/>
        </p:nvSpPr>
        <p:spPr>
          <a:xfrm>
            <a:off x="3956144" y="45494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82714" y="52433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98546" y="47401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48940" y="54280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17860" y="1271672"/>
            <a:ext cx="3512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/>
          </a:p>
          <a:p>
            <a:r>
              <a:rPr lang="hu-HU" sz="2000" dirty="0" smtClean="0"/>
              <a:t>	</a:t>
            </a:r>
            <a:r>
              <a:rPr lang="hu-HU" sz="2000" b="1" dirty="0" smtClean="0"/>
              <a:t>min C( w , w  ... </a:t>
            </a:r>
            <a:r>
              <a:rPr lang="hu-HU" sz="2000" b="1" dirty="0"/>
              <a:t>w</a:t>
            </a:r>
            <a:r>
              <a:rPr lang="hu-HU" sz="2000" b="1" dirty="0" smtClean="0"/>
              <a:t>  )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8641" y="17948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97146" y="17641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13162" y="177646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7627" y="17289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n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8604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68411" y="436607"/>
            <a:ext cx="1153072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How</a:t>
            </a:r>
            <a:r>
              <a:rPr lang="hu-HU" u="sng" dirty="0" smtClean="0"/>
              <a:t> </a:t>
            </a:r>
            <a:r>
              <a:rPr lang="hu-HU" u="sng" dirty="0" err="1" smtClean="0"/>
              <a:t>to</a:t>
            </a:r>
            <a:r>
              <a:rPr lang="hu-HU" u="sng" dirty="0" smtClean="0"/>
              <a:t> </a:t>
            </a:r>
            <a:r>
              <a:rPr lang="hu-HU" u="sng" dirty="0" err="1" smtClean="0"/>
              <a:t>find</a:t>
            </a:r>
            <a:r>
              <a:rPr lang="hu-HU" u="sng" dirty="0" smtClean="0"/>
              <a:t> </a:t>
            </a:r>
            <a:r>
              <a:rPr lang="hu-HU" u="sng" dirty="0" err="1" smtClean="0"/>
              <a:t>the</a:t>
            </a:r>
            <a:r>
              <a:rPr lang="hu-HU" u="sng" dirty="0" smtClean="0"/>
              <a:t> </a:t>
            </a:r>
            <a:r>
              <a:rPr lang="hu-HU" u="sng" dirty="0" err="1" smtClean="0"/>
              <a:t>minima</a:t>
            </a:r>
            <a:r>
              <a:rPr lang="hu-HU" u="sng" dirty="0" smtClean="0"/>
              <a:t> of </a:t>
            </a:r>
            <a:r>
              <a:rPr lang="hu-HU" u="sng" dirty="0" err="1" smtClean="0"/>
              <a:t>the</a:t>
            </a:r>
            <a:r>
              <a:rPr lang="hu-HU" u="sng" dirty="0" smtClean="0"/>
              <a:t> </a:t>
            </a:r>
            <a:r>
              <a:rPr lang="hu-HU" u="sng" dirty="0" err="1" smtClean="0"/>
              <a:t>cost-function</a:t>
            </a:r>
            <a:r>
              <a:rPr lang="hu-HU" u="sng" dirty="0" smtClean="0"/>
              <a:t>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1.) </a:t>
            </a:r>
            <a:r>
              <a:rPr lang="hu-HU" b="1" dirty="0" err="1" smtClean="0">
                <a:solidFill>
                  <a:srgbClr val="FFFF00"/>
                </a:solidFill>
              </a:rPr>
              <a:t>gradient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descent</a:t>
            </a:r>
            <a:endParaRPr lang="hu-HU" b="1" dirty="0" smtClean="0">
              <a:solidFill>
                <a:srgbClr val="FFFF00"/>
              </a:solidFill>
            </a:endParaRP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derivative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mean-squared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and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gradient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	// </a:t>
            </a:r>
            <a:r>
              <a:rPr lang="hu-HU" dirty="0" err="1" smtClean="0"/>
              <a:t>gradient</a:t>
            </a:r>
            <a:r>
              <a:rPr lang="hu-HU" dirty="0" smtClean="0"/>
              <a:t> ~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derivative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</a:p>
          <a:p>
            <a:endParaRPr lang="hu-HU" b="1" dirty="0"/>
          </a:p>
          <a:p>
            <a:endParaRPr lang="hu-HU" b="1" dirty="0" smtClean="0"/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	</a:t>
            </a:r>
            <a:r>
              <a:rPr lang="hu-HU" b="1" dirty="0" smtClean="0"/>
              <a:t>2.) </a:t>
            </a:r>
            <a:r>
              <a:rPr lang="hu-HU" b="1" dirty="0" err="1" smtClean="0">
                <a:solidFill>
                  <a:srgbClr val="FFFF00"/>
                </a:solidFill>
              </a:rPr>
              <a:t>backpropagation</a:t>
            </a:r>
            <a:endParaRPr lang="hu-HU" b="1" dirty="0" smtClean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dirty="0" err="1" smtClean="0">
                <a:solidFill>
                  <a:schemeClr val="tx2"/>
                </a:solidFill>
              </a:rPr>
              <a:t>It</a:t>
            </a:r>
            <a:r>
              <a:rPr lang="hu-HU" dirty="0" smtClean="0">
                <a:solidFill>
                  <a:schemeClr val="tx2"/>
                </a:solidFill>
              </a:rPr>
              <a:t> is a </a:t>
            </a:r>
            <a:r>
              <a:rPr lang="hu-HU" dirty="0" err="1" smtClean="0">
                <a:solidFill>
                  <a:schemeClr val="tx2"/>
                </a:solidFill>
              </a:rPr>
              <a:t>gradient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descent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implementation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as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well</a:t>
            </a:r>
            <a:endParaRPr lang="hu-HU" dirty="0" smtClean="0">
              <a:solidFill>
                <a:schemeClr val="tx2"/>
              </a:solidFill>
            </a:endParaRP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		~ 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cost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function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can</a:t>
            </a:r>
            <a:r>
              <a:rPr lang="hu-HU" dirty="0" smtClean="0">
                <a:solidFill>
                  <a:schemeClr val="tx2"/>
                </a:solidFill>
              </a:rPr>
              <a:t> be </a:t>
            </a:r>
            <a:r>
              <a:rPr lang="hu-HU" dirty="0" err="1" smtClean="0">
                <a:solidFill>
                  <a:schemeClr val="tx2"/>
                </a:solidFill>
              </a:rPr>
              <a:t>defined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as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average</a:t>
            </a:r>
            <a:r>
              <a:rPr lang="hu-HU" dirty="0" smtClean="0">
                <a:solidFill>
                  <a:schemeClr val="tx2"/>
                </a:solidFill>
              </a:rPr>
              <a:t> of </a:t>
            </a:r>
            <a:r>
              <a:rPr lang="hu-HU" dirty="0" err="1" smtClean="0">
                <a:solidFill>
                  <a:schemeClr val="tx2"/>
                </a:solidFill>
              </a:rPr>
              <a:t>all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	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cost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functions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		// </a:t>
            </a:r>
            <a:r>
              <a:rPr lang="hu-HU" dirty="0" err="1" smtClean="0">
                <a:solidFill>
                  <a:schemeClr val="tx2"/>
                </a:solidFill>
              </a:rPr>
              <a:t>we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assign</a:t>
            </a:r>
            <a:r>
              <a:rPr lang="hu-HU" dirty="0" smtClean="0">
                <a:solidFill>
                  <a:schemeClr val="tx2"/>
                </a:solidFill>
              </a:rPr>
              <a:t> a </a:t>
            </a:r>
            <a:r>
              <a:rPr lang="hu-HU" dirty="0" err="1" smtClean="0">
                <a:solidFill>
                  <a:schemeClr val="tx2"/>
                </a:solidFill>
              </a:rPr>
              <a:t>cost-function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to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every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single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training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example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~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cost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function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can</a:t>
            </a:r>
            <a:r>
              <a:rPr lang="hu-HU" dirty="0" smtClean="0">
                <a:solidFill>
                  <a:schemeClr val="tx2"/>
                </a:solidFill>
              </a:rPr>
              <a:t> be </a:t>
            </a:r>
            <a:r>
              <a:rPr lang="hu-HU" dirty="0" err="1" smtClean="0">
                <a:solidFill>
                  <a:schemeClr val="tx2"/>
                </a:solidFill>
              </a:rPr>
              <a:t>transformed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into</a:t>
            </a:r>
            <a:r>
              <a:rPr lang="hu-HU" dirty="0" smtClean="0">
                <a:solidFill>
                  <a:schemeClr val="tx2"/>
                </a:solidFill>
              </a:rPr>
              <a:t> a </a:t>
            </a:r>
            <a:r>
              <a:rPr lang="hu-HU" dirty="0" err="1" smtClean="0">
                <a:solidFill>
                  <a:schemeClr val="tx2"/>
                </a:solidFill>
              </a:rPr>
              <a:t>form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that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it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will</a:t>
            </a:r>
            <a:r>
              <a:rPr lang="hu-HU" dirty="0" smtClean="0">
                <a:solidFill>
                  <a:schemeClr val="tx2"/>
                </a:solidFill>
              </a:rPr>
              <a:t> be a </a:t>
            </a:r>
            <a:r>
              <a:rPr lang="hu-HU" dirty="0" err="1" smtClean="0">
                <a:solidFill>
                  <a:schemeClr val="tx2"/>
                </a:solidFill>
              </a:rPr>
              <a:t>function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	of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output </a:t>
            </a:r>
            <a:r>
              <a:rPr lang="hu-HU" dirty="0" err="1" smtClean="0">
                <a:solidFill>
                  <a:schemeClr val="tx2"/>
                </a:solidFill>
              </a:rPr>
              <a:t>activations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	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/>
              <p:cNvSpPr txBox="1"/>
              <p:nvPr/>
            </p:nvSpPr>
            <p:spPr>
              <a:xfrm>
                <a:off x="3938945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45" y="2807639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5"/>
          <p:cNvSpPr txBox="1"/>
          <p:nvPr/>
        </p:nvSpPr>
        <p:spPr>
          <a:xfrm>
            <a:off x="4352199" y="32143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/>
              <p:cNvSpPr txBox="1"/>
              <p:nvPr/>
            </p:nvSpPr>
            <p:spPr>
              <a:xfrm>
                <a:off x="5244643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3" y="2807639"/>
                <a:ext cx="697306" cy="526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657897" y="321437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7240664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64" y="2807639"/>
                <a:ext cx="697306" cy="526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zövegdoboz 9"/>
          <p:cNvSpPr txBox="1"/>
          <p:nvPr/>
        </p:nvSpPr>
        <p:spPr>
          <a:xfrm>
            <a:off x="7653918" y="32143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355203" y="2965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…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884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Training our </a:t>
            </a:r>
            <a:r>
              <a:rPr lang="hu-HU" b="1" dirty="0" smtClean="0"/>
              <a:t>AND</a:t>
            </a:r>
            <a:r>
              <a:rPr lang="hu-HU" dirty="0" smtClean="0"/>
              <a:t> neural network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AND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AND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64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XOR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XOR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01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19707" y="5769735"/>
            <a:ext cx="732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we do not know the correct edge weights in advance</a:t>
            </a:r>
          </a:p>
          <a:p>
            <a:r>
              <a:rPr lang="hu-HU" dirty="0"/>
              <a:t>	</a:t>
            </a:r>
            <a:r>
              <a:rPr lang="hu-HU" dirty="0" smtClean="0"/>
              <a:t>We initialize it with a random number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73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9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61421" y="1782399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56125" y="1215727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2997" y="1215727"/>
            <a:ext cx="33214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3884" y="1225468"/>
            <a:ext cx="34977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341736" y="1225468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4139" y="1211263"/>
            <a:ext cx="135165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62997" y="220740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91668" y="219138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673" y="2176191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062997" y="269482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91668" y="267880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2673" y="2663616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062997" y="321030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1668" y="319428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673" y="3179094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2997" y="372578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91668" y="370976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2673" y="369457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9948875" y="44712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</a:t>
            </a:r>
            <a:r>
              <a:rPr lang="hu-HU" b="1" dirty="0" err="1" smtClean="0"/>
              <a:t>ideal</a:t>
            </a:r>
            <a:r>
              <a:rPr lang="hu-HU" b="1" dirty="0" smtClean="0"/>
              <a:t>”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48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Modeling the nature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61421" y="1782399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56125" y="1215727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2997" y="1215727"/>
            <a:ext cx="33214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3884" y="1225468"/>
            <a:ext cx="34977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341736" y="1225468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4139" y="1211263"/>
            <a:ext cx="135165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62997" y="220740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91668" y="219138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673" y="2176191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062997" y="269482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91668" y="267880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2673" y="2663616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062997" y="321030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1668" y="319428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673" y="3179094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2997" y="372578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91668" y="370976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2673" y="369457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6043" y="832987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80747" y="266315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7619" y="266315"/>
            <a:ext cx="33214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388506" y="276056"/>
            <a:ext cx="349776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966358" y="276056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08761" y="261851"/>
            <a:ext cx="135165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7619" y="125799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316290" y="124197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07295" y="1226779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87619" y="1745415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316290" y="1729395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07295" y="1714204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619" y="2260893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6290" y="2244873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607295" y="2229682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7619" y="2776371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6290" y="2760351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07295" y="274516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6834" y="557655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sum ( neuronValue * weight )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30980" y="351386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</a:t>
            </a:r>
            <a:r>
              <a:rPr lang="hu-HU" b="1" dirty="0" err="1" smtClean="0"/>
              <a:t>actual</a:t>
            </a:r>
            <a:r>
              <a:rPr lang="hu-HU" b="1" dirty="0" smtClean="0"/>
              <a:t>”</a:t>
            </a:r>
            <a:endParaRPr lang="hu-HU" b="1" dirty="0"/>
          </a:p>
        </p:txBody>
      </p:sp>
      <p:sp>
        <p:nvSpPr>
          <p:cNvPr id="52" name="Szövegdoboz 51"/>
          <p:cNvSpPr txBox="1"/>
          <p:nvPr/>
        </p:nvSpPr>
        <p:spPr>
          <a:xfrm>
            <a:off x="9948875" y="44712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</a:t>
            </a:r>
            <a:r>
              <a:rPr lang="hu-HU" b="1" dirty="0" err="1" smtClean="0"/>
              <a:t>ideal</a:t>
            </a:r>
            <a:r>
              <a:rPr lang="hu-HU" b="1" dirty="0" smtClean="0"/>
              <a:t>”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765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05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4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construct the training data from out </a:t>
            </a:r>
            <a:r>
              <a:rPr lang="hu-HU" b="1" dirty="0" smtClean="0"/>
              <a:t>AND</a:t>
            </a:r>
            <a:r>
              <a:rPr lang="hu-HU" dirty="0" smtClean="0"/>
              <a:t> logical table. We have 4 </a:t>
            </a:r>
            <a:r>
              <a:rPr lang="hu-HU" b="1" dirty="0" smtClean="0"/>
              <a:t>(x,y) </a:t>
            </a:r>
            <a:r>
              <a:rPr lang="hu-HU" dirty="0" smtClean="0"/>
              <a:t>pairs with</a:t>
            </a:r>
          </a:p>
          <a:p>
            <a:r>
              <a:rPr lang="hu-HU" dirty="0"/>
              <a:t>t</a:t>
            </a:r>
            <a:r>
              <a:rPr lang="hu-HU" dirty="0" smtClean="0"/>
              <a:t>he right </a:t>
            </a:r>
            <a:r>
              <a:rPr lang="hu-HU" dirty="0" err="1" smtClean="0"/>
              <a:t>answer</a:t>
            </a:r>
            <a:r>
              <a:rPr lang="hu-HU" dirty="0" smtClean="0"/>
              <a:t>: we can train out network according to these data</a:t>
            </a:r>
          </a:p>
        </p:txBody>
      </p:sp>
    </p:spTree>
    <p:extLst>
      <p:ext uri="{BB962C8B-B14F-4D97-AF65-F5344CB8AC3E}">
        <p14:creationId xmlns:p14="http://schemas.microsoft.com/office/powerpoint/2010/main" val="5096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</a:t>
            </a:r>
            <a:r>
              <a:rPr lang="hu-HU" b="1" dirty="0" smtClean="0"/>
              <a:t>(x,y) </a:t>
            </a:r>
            <a:r>
              <a:rPr lang="hu-HU" dirty="0" smtClean="0"/>
              <a:t>is (0,0) the correct answer is </a:t>
            </a:r>
            <a:r>
              <a:rPr lang="hu-HU" b="1" dirty="0" smtClean="0"/>
              <a:t>0</a:t>
            </a:r>
            <a:r>
              <a:rPr lang="hu-HU" dirty="0" smtClean="0"/>
              <a:t>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</p:spTree>
    <p:extLst>
      <p:ext uri="{BB962C8B-B14F-4D97-AF65-F5344CB8AC3E}">
        <p14:creationId xmlns:p14="http://schemas.microsoft.com/office/powerpoint/2010/main" val="33894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</a:t>
            </a:r>
            <a:r>
              <a:rPr lang="hu-HU" b="1" dirty="0" smtClean="0"/>
              <a:t>(x,y) </a:t>
            </a:r>
            <a:r>
              <a:rPr lang="hu-HU" dirty="0" smtClean="0"/>
              <a:t>is </a:t>
            </a:r>
            <a:r>
              <a:rPr lang="hu-HU" b="1" dirty="0" smtClean="0"/>
              <a:t>(0,0) </a:t>
            </a:r>
            <a:r>
              <a:rPr lang="hu-HU" dirty="0" smtClean="0"/>
              <a:t>the correct answer is </a:t>
            </a:r>
            <a:r>
              <a:rPr lang="hu-HU" b="1" dirty="0" smtClean="0"/>
              <a:t>0</a:t>
            </a:r>
            <a:r>
              <a:rPr lang="hu-HU" dirty="0" smtClean="0"/>
              <a:t>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0*2 + 0*3 = 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6999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0</a:t>
            </a:r>
          </a:p>
          <a:p>
            <a:r>
              <a:rPr lang="hu-HU" dirty="0" smtClean="0"/>
              <a:t>Error: 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17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simplest algorithm: </a:t>
            </a:r>
            <a:r>
              <a:rPr lang="hu-HU" b="1" dirty="0" smtClean="0"/>
              <a:t>error = rightAnswer – </a:t>
            </a:r>
            <a:r>
              <a:rPr lang="hu-HU" b="1" dirty="0" err="1" smtClean="0"/>
              <a:t>calculatedAnswer</a:t>
            </a:r>
            <a:endParaRPr lang="hu-HU" b="1" dirty="0" smtClean="0"/>
          </a:p>
          <a:p>
            <a:r>
              <a:rPr lang="hu-HU" dirty="0" smtClean="0"/>
              <a:t>Better approach: </a:t>
            </a:r>
            <a:r>
              <a:rPr lang="hu-HU" b="1" dirty="0" smtClean="0"/>
              <a:t>( rightAnswer – </a:t>
            </a:r>
            <a:r>
              <a:rPr lang="hu-HU" b="1" dirty="0" err="1" smtClean="0"/>
              <a:t>calculatedAnswer</a:t>
            </a:r>
            <a:r>
              <a:rPr lang="hu-HU" b="1" dirty="0" smtClean="0"/>
              <a:t> ) </a:t>
            </a:r>
          </a:p>
          <a:p>
            <a:r>
              <a:rPr lang="hu-HU" dirty="0" smtClean="0"/>
              <a:t>We run our algorithm until theses error terms are very small !!!</a:t>
            </a:r>
          </a:p>
          <a:p>
            <a:r>
              <a:rPr lang="hu-HU" dirty="0" smtClean="0"/>
              <a:t>We keep updating the edge weights</a:t>
            </a:r>
          </a:p>
          <a:p>
            <a:pPr marL="457200" lvl="1" indent="0">
              <a:buNone/>
            </a:pPr>
            <a:r>
              <a:rPr lang="hu-HU" dirty="0"/>
              <a:t>	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b="1" dirty="0" smtClean="0"/>
              <a:t>weight(n+1) = weight(n) + input * error * learningRate ( &lt; 1 )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20093" y="2376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10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</a:t>
            </a:r>
            <a:r>
              <a:rPr lang="hu-HU" b="1" dirty="0" smtClean="0"/>
              <a:t>(x,y) </a:t>
            </a:r>
            <a:r>
              <a:rPr lang="hu-HU" dirty="0" smtClean="0"/>
              <a:t>is </a:t>
            </a:r>
            <a:r>
              <a:rPr lang="hu-HU" b="1" dirty="0" smtClean="0"/>
              <a:t>(1,0) </a:t>
            </a:r>
            <a:r>
              <a:rPr lang="hu-HU" dirty="0" smtClean="0"/>
              <a:t>the correct answer is </a:t>
            </a:r>
            <a:r>
              <a:rPr lang="hu-HU" b="1" dirty="0" smtClean="0"/>
              <a:t>0</a:t>
            </a:r>
            <a:r>
              <a:rPr lang="hu-HU" dirty="0" smtClean="0"/>
              <a:t>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604901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update the weight !!!</a:t>
            </a:r>
          </a:p>
          <a:p>
            <a:r>
              <a:rPr lang="hu-HU" dirty="0"/>
              <a:t>	</a:t>
            </a:r>
            <a:r>
              <a:rPr lang="hu-HU" dirty="0" smtClean="0"/>
              <a:t>w1’ = w1 + 1 * (-1) * 0.1</a:t>
            </a:r>
          </a:p>
          <a:p>
            <a:r>
              <a:rPr lang="hu-HU" dirty="0"/>
              <a:t>	</a:t>
            </a:r>
            <a:r>
              <a:rPr lang="hu-HU" dirty="0" smtClean="0"/>
              <a:t>w2’ = w2 + 0 * (-1) * 0.1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616782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43282" y="611819"/>
                <a:ext cx="454041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 smtClean="0">
                    <a:solidFill>
                      <a:srgbClr val="FFFF00"/>
                    </a:solidFill>
                  </a:rPr>
                  <a:t>w =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𝒆𝒓𝒓𝒐𝒓</m:t>
                    </m:r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𝒍𝒆𝒂𝒓𝒏𝒊𝒏𝒈𝑹𝒂𝒕𝒆</m:t>
                    </m:r>
                  </m:oMath>
                </a14:m>
                <a:endParaRPr lang="hu-HU" sz="2000" b="1" dirty="0" smtClean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hu-HU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 smtClean="0">
                    <a:solidFill>
                      <a:srgbClr val="FFFF00"/>
                    </a:solidFill>
                  </a:rPr>
                  <a:t>w = w1’ – w1</a:t>
                </a:r>
                <a:endParaRPr lang="hu-HU" sz="2000" b="1" dirty="0">
                  <a:solidFill>
                    <a:srgbClr val="FFFF00"/>
                  </a:solidFill>
                </a:endParaRPr>
              </a:p>
              <a:p>
                <a:r>
                  <a:rPr lang="hu-HU" sz="2000" b="1" dirty="0" smtClean="0"/>
                  <a:t>	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82" y="611819"/>
                <a:ext cx="4540410" cy="1015663"/>
              </a:xfrm>
              <a:prstGeom prst="rect">
                <a:avLst/>
              </a:prstGeom>
              <a:blipFill rotWithShape="0">
                <a:blip r:embed="rId2"/>
                <a:stretch>
                  <a:fillRect t="-29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3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w1 = 1.9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</a:t>
            </a:r>
            <a:r>
              <a:rPr lang="hu-HU" b="1" dirty="0" smtClean="0">
                <a:solidFill>
                  <a:srgbClr val="FFFF00"/>
                </a:solidFill>
              </a:rPr>
              <a:t>2 = 3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update the weight !!!</a:t>
            </a:r>
          </a:p>
          <a:p>
            <a:r>
              <a:rPr lang="hu-HU" dirty="0"/>
              <a:t>	</a:t>
            </a:r>
            <a:r>
              <a:rPr lang="hu-HU" dirty="0" smtClean="0"/>
              <a:t>w1’ = w1 + 1 * (-1) * 0.1</a:t>
            </a:r>
          </a:p>
          <a:p>
            <a:r>
              <a:rPr lang="hu-HU" dirty="0"/>
              <a:t>	</a:t>
            </a:r>
            <a:r>
              <a:rPr lang="hu-HU" dirty="0" smtClean="0"/>
              <a:t>w2’ = w2 + 0 * (-1) * 0.1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8424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8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5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23111</TotalTime>
  <Words>6614</Words>
  <Application>Microsoft Office PowerPoint</Application>
  <PresentationFormat>Widescreen</PresentationFormat>
  <Paragraphs>2490</Paragraphs>
  <Slides>259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259</vt:i4>
      </vt:variant>
    </vt:vector>
  </HeadingPairs>
  <TitlesOfParts>
    <vt:vector size="265" baseType="lpstr">
      <vt:lpstr>Arial</vt:lpstr>
      <vt:lpstr>Cambria Math</vt:lpstr>
      <vt:lpstr>Century Gothic</vt:lpstr>
      <vt:lpstr>Wingdings</vt:lpstr>
      <vt:lpstr>Wingdings 3</vt:lpstr>
      <vt:lpstr>Ion</vt:lpstr>
      <vt:lpstr>NEURAL NETWORKS</vt:lpstr>
      <vt:lpstr>Neural networks</vt:lpstr>
      <vt:lpstr>Neural networks</vt:lpstr>
      <vt:lpstr>Neural networks</vt:lpstr>
      <vt:lpstr>PowerPoint Presentation</vt:lpstr>
      <vt:lpstr>PowerPoint Presentation</vt:lpstr>
      <vt:lpstr>PowerPoint Presentation</vt:lpstr>
      <vt:lpstr>PowerPoint Presentation</vt:lpstr>
      <vt:lpstr>Modeling the nature</vt:lpstr>
      <vt:lpstr>PowerPoint Presentation</vt:lpstr>
      <vt:lpstr>PowerPoint Presentation</vt:lpstr>
      <vt:lpstr>PowerPoint Presentation</vt:lpstr>
      <vt:lpstr>PowerPoint Presentation</vt:lpstr>
      <vt:lpstr>Model</vt:lpstr>
      <vt:lpstr>Model</vt:lpstr>
      <vt:lpstr>Model</vt:lpstr>
      <vt:lpstr>Model</vt:lpstr>
      <vt:lpstr>PowerPoint Presentation</vt:lpstr>
      <vt:lpstr>PowerPoint Presentation</vt:lpstr>
      <vt:lpstr>PowerPoint Presentation</vt:lpstr>
      <vt:lpstr>PowerPoint Presentation</vt:lpstr>
      <vt:lpstr>Learning paradigms</vt:lpstr>
      <vt:lpstr>Supervised learning</vt:lpstr>
      <vt:lpstr>AND logical relation</vt:lpstr>
      <vt:lpstr>Unsupervised learning</vt:lpstr>
      <vt:lpstr>PowerPoint Presentation</vt:lpstr>
      <vt:lpstr>PowerPoint Presentation</vt:lpstr>
      <vt:lpstr>PowerPoint Presentation</vt:lpstr>
      <vt:lpstr>Model</vt:lpstr>
      <vt:lpstr>Model</vt:lpstr>
      <vt:lpstr>Model</vt:lpstr>
      <vt:lpstr>Model</vt:lpstr>
      <vt:lpstr>Model</vt:lpstr>
      <vt:lpstr>Model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Applications of neural networks</vt:lpstr>
      <vt:lpstr>PowerPoint Presentation</vt:lpstr>
      <vt:lpstr>Feedforward neural network</vt:lpstr>
      <vt:lpstr>Feedforward neural network</vt:lpstr>
      <vt:lpstr>PowerPoint Presentation</vt:lpstr>
      <vt:lpstr>PowerPoint Presentation</vt:lpstr>
      <vt:lpstr>AND logical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</vt:lpstr>
      <vt:lpstr>Optimization</vt:lpstr>
      <vt:lpstr>AND logical relation</vt:lpstr>
      <vt:lpstr>Optimization</vt:lpstr>
      <vt:lpstr>Optimization</vt:lpstr>
      <vt:lpstr>PowerPoint Presentation</vt:lpstr>
      <vt:lpstr>PowerPoint Presentation</vt:lpstr>
      <vt:lpstr>PowerPoint Presentation</vt:lpstr>
      <vt:lpstr>Training our AND neural network</vt:lpstr>
      <vt:lpstr>AND logical relation</vt:lpstr>
      <vt:lpstr>XOR logical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Bias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calculation</vt:lpstr>
      <vt:lpstr>Error calculation</vt:lpstr>
      <vt:lpstr>Error calculation</vt:lpstr>
      <vt:lpstr>Error calculation</vt:lpstr>
      <vt:lpstr>Error calculation</vt:lpstr>
      <vt:lpstr>PowerPoint Presentation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PowerPoint Presentation</vt:lpstr>
      <vt:lpstr>Backpropagation</vt:lpstr>
      <vt:lpstr>Backpropagation</vt:lpstr>
      <vt:lpstr>PowerPoint Presentation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PowerPoint Presentation</vt:lpstr>
      <vt:lpstr>Resilient 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PowerPoint Presentation</vt:lpstr>
      <vt:lpstr>Applications of neural networks</vt:lpstr>
      <vt:lpstr>Optical character recognition</vt:lpstr>
      <vt:lpstr>PowerPoint Presentation</vt:lpstr>
      <vt:lpstr>PowerPoint Presentation</vt:lpstr>
      <vt:lpstr>PowerPoint Presentation</vt:lpstr>
      <vt:lpstr>PowerPoint Presentation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PowerPoint Presentation</vt:lpstr>
      <vt:lpstr>NEURAL NETWORKS</vt:lpstr>
      <vt:lpstr>Deep learning</vt:lpstr>
      <vt:lpstr>PowerPoint Presentation</vt:lpstr>
      <vt:lpstr>Deep learning</vt:lpstr>
      <vt:lpstr>PowerPoint Presentation</vt:lpstr>
      <vt:lpstr>Problems</vt:lpstr>
      <vt:lpstr>PowerPoint Presentation</vt:lpstr>
      <vt:lpstr>HOPFIELD NETWORKS</vt:lpstr>
      <vt:lpstr>Hopfield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  <vt:lpstr>Problems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logical relation</vt:lpstr>
      <vt:lpstr>XOR logical relation</vt:lpstr>
      <vt:lpstr>OR logical relation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388</cp:revision>
  <dcterms:created xsi:type="dcterms:W3CDTF">2015-02-11T17:35:44Z</dcterms:created>
  <dcterms:modified xsi:type="dcterms:W3CDTF">2017-01-12T10:32:53Z</dcterms:modified>
</cp:coreProperties>
</file>