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71" r:id="rId8"/>
    <p:sldId id="258" r:id="rId9"/>
    <p:sldId id="269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55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118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18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893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8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574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3836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810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410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41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434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136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95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29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17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1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16BFF-D2F5-4E51-95C0-52B14D191171}" type="datetimeFigureOut">
              <a:rPr lang="hu-HU" smtClean="0"/>
              <a:t>2020. 08. 31.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16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96008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961294" y="3651598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99146" y="1454805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44279" y="621766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85655" y="3562388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470641" y="530941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883129" y="4802031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61549" y="396940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96700" y="387462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80749" y="224282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775120" y="301133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986886" y="206440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943888" y="4428819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04709" y="3627646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883129" y="279502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392706" y="3045976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957493" y="270581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585655" y="2303413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219923" y="318975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484743" y="326584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663163" y="240255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107966" y="258097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438889" y="2702815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617309" y="1839525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062112" y="2017945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11253" y="35118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5126" y="36423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26626" y="62176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70499" y="634810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67E7EFA0-C51D-4443-99CA-3E3AAE92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Principal Component Analysis (PCA)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E29FA8-AF80-42A0-86D8-95FB4D953886}"/>
              </a:ext>
            </a:extLst>
          </p:cNvPr>
          <p:cNvCxnSpPr/>
          <p:nvPr/>
        </p:nvCxnSpPr>
        <p:spPr>
          <a:xfrm flipV="1">
            <a:off x="2670003" y="1608420"/>
            <a:ext cx="6222380" cy="39103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F88822-E08B-4BC8-B0FB-124413223D64}"/>
              </a:ext>
            </a:extLst>
          </p:cNvPr>
          <p:cNvSpPr txBox="1"/>
          <p:nvPr/>
        </p:nvSpPr>
        <p:spPr>
          <a:xfrm>
            <a:off x="8598346" y="1956678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First</a:t>
            </a:r>
            <a:r>
              <a:rPr lang="hu-HU" dirty="0"/>
              <a:t> principle</a:t>
            </a:r>
          </a:p>
          <a:p>
            <a:r>
              <a:rPr lang="hu-HU" dirty="0"/>
              <a:t>component direction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0E96A2-E301-4DDB-8BDC-D0054D2704A7}"/>
              </a:ext>
            </a:extLst>
          </p:cNvPr>
          <p:cNvCxnSpPr/>
          <p:nvPr/>
        </p:nvCxnSpPr>
        <p:spPr>
          <a:xfrm>
            <a:off x="5500923" y="1950823"/>
            <a:ext cx="1515214" cy="217691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BB4783-09DD-4B0F-8B34-DEED3FD21AC5}"/>
              </a:ext>
            </a:extLst>
          </p:cNvPr>
          <p:cNvSpPr txBox="1"/>
          <p:nvPr/>
        </p:nvSpPr>
        <p:spPr>
          <a:xfrm>
            <a:off x="3053703" y="1578487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Second</a:t>
            </a:r>
            <a:r>
              <a:rPr lang="hu-HU" dirty="0"/>
              <a:t> principle</a:t>
            </a:r>
          </a:p>
          <a:p>
            <a:r>
              <a:rPr lang="hu-HU" dirty="0"/>
              <a:t>component direction</a:t>
            </a:r>
          </a:p>
        </p:txBody>
      </p:sp>
    </p:spTree>
    <p:extLst>
      <p:ext uri="{BB962C8B-B14F-4D97-AF65-F5344CB8AC3E}">
        <p14:creationId xmlns:p14="http://schemas.microsoft.com/office/powerpoint/2010/main" val="316258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Principal Component Analysis (PCA)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8DFE2-233F-4F59-88C0-170DD911359B}"/>
              </a:ext>
            </a:extLst>
          </p:cNvPr>
          <p:cNvSpPr txBox="1"/>
          <p:nvPr/>
        </p:nvSpPr>
        <p:spPr>
          <a:xfrm>
            <a:off x="1967024" y="1509826"/>
            <a:ext cx="70920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crucial in data visualization as well: because PCA reduces</a:t>
            </a:r>
          </a:p>
          <a:p>
            <a:r>
              <a:rPr lang="hu-HU" dirty="0"/>
              <a:t>	the dimensionaliry of the dataset (we will use fewer features)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dirty="0">
                <a:sym typeface="Wingdings" panose="05000000000000000000" pitchFamily="2" charset="2"/>
              </a:rPr>
              <a:t> low-dimensional representation of the dataset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 the prinicple components (eigenvectors) will </a:t>
            </a:r>
          </a:p>
          <a:p>
            <a:r>
              <a:rPr lang="hu-HU" dirty="0">
                <a:sym typeface="Wingdings" panose="05000000000000000000" pitchFamily="2" charset="2"/>
              </a:rPr>
              <a:t>				represent the data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u="sng" dirty="0">
                <a:sym typeface="Wingdings" panose="05000000000000000000" pitchFamily="2" charset="2"/>
              </a:rPr>
              <a:t>Kaiser-criterion</a:t>
            </a:r>
            <a:r>
              <a:rPr lang="hu-HU" dirty="0">
                <a:sym typeface="Wingdings" panose="05000000000000000000" pitchFamily="2" charset="2"/>
              </a:rPr>
              <a:t>: how many principle components to keep?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We pick only the principle components that have</a:t>
            </a:r>
          </a:p>
          <a:p>
            <a:r>
              <a:rPr lang="hu-HU" dirty="0">
                <a:sym typeface="Wingdings" panose="05000000000000000000" pitchFamily="2" charset="2"/>
              </a:rPr>
              <a:t>			eigenvalues greater than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3501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Principal Component Analysis (PCA)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hu-HU" b="1" dirty="0"/>
              <a:t>PCA</a:t>
            </a:r>
            <a:r>
              <a:rPr lang="hu-HU" dirty="0"/>
              <a:t> gives us a low dimensional representation of a dataset</a:t>
            </a:r>
          </a:p>
          <a:p>
            <a:r>
              <a:rPr lang="hu-HU" dirty="0"/>
              <a:t>it is able to find linear combinations of features or variables that are mutually uncorrelated</a:t>
            </a:r>
          </a:p>
          <a:p>
            <a:r>
              <a:rPr lang="hu-HU" dirty="0"/>
              <a:t>linearly uncorrelated variables: these are the principal components</a:t>
            </a:r>
          </a:p>
          <a:p>
            <a:r>
              <a:rPr lang="hu-HU" u="sng" dirty="0"/>
              <a:t>For example</a:t>
            </a:r>
            <a:r>
              <a:rPr lang="hu-HU" dirty="0"/>
              <a:t>: </a:t>
            </a:r>
            <a:r>
              <a:rPr lang="hu-HU" b="1" dirty="0"/>
              <a:t>loan</a:t>
            </a:r>
            <a:r>
              <a:rPr lang="hu-HU" dirty="0"/>
              <a:t> and </a:t>
            </a:r>
            <a:r>
              <a:rPr lang="hu-HU" b="1" dirty="0"/>
              <a:t>LTI</a:t>
            </a:r>
            <a:r>
              <a:rPr lang="hu-HU" dirty="0"/>
              <a:t> ratio in credit scoring are not independet</a:t>
            </a:r>
          </a:p>
          <a:p>
            <a:r>
              <a:rPr lang="hu-HU" dirty="0"/>
              <a:t>we can get rid of several unnecessary features: we keep the important ones</a:t>
            </a:r>
          </a:p>
          <a:p>
            <a:r>
              <a:rPr lang="hu-HU" dirty="0"/>
              <a:t>also good for visualization (before applying the algorithm)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15FA9-DB58-4FBD-8673-C306B36E9FBD}"/>
              </a:ext>
            </a:extLst>
          </p:cNvPr>
          <p:cNvSpPr txBox="1"/>
          <p:nvPr/>
        </p:nvSpPr>
        <p:spPr>
          <a:xfrm>
            <a:off x="1345818" y="4661500"/>
            <a:ext cx="7669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WE CAN REMOVE THE CORRELATED FEATURES TO REDUCE THE </a:t>
            </a:r>
          </a:p>
          <a:p>
            <a:r>
              <a:rPr lang="hu-HU" sz="2000" b="1" dirty="0">
                <a:solidFill>
                  <a:srgbClr val="00B050"/>
                </a:solidFill>
              </a:rPr>
              <a:t>	DIMENSION OF THE PROBLEM !!!</a:t>
            </a:r>
            <a:endParaRPr lang="en-GB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Principal Component Analysis (PCA)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83229-41F8-407E-B8CB-15F8D3AEE470}"/>
              </a:ext>
            </a:extLst>
          </p:cNvPr>
          <p:cNvSpPr txBox="1"/>
          <p:nvPr/>
        </p:nvSpPr>
        <p:spPr>
          <a:xfrm>
            <a:off x="1137684" y="1511281"/>
            <a:ext cx="84721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a typical </a:t>
            </a:r>
            <a:r>
              <a:rPr lang="hu-HU" b="1" dirty="0"/>
              <a:t>unsupervised learning </a:t>
            </a:r>
            <a:r>
              <a:rPr lang="hu-HU" dirty="0"/>
              <a:t>approach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we have a dataset and we want to find patterns </a:t>
            </a:r>
          </a:p>
          <a:p>
            <a:r>
              <a:rPr lang="hu-HU" dirty="0">
                <a:sym typeface="Wingdings" panose="05000000000000000000" pitchFamily="2" charset="2"/>
              </a:rPr>
              <a:t>			(there are no labels at all)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want to apply </a:t>
            </a:r>
            <a:r>
              <a:rPr lang="hu-HU" b="1" dirty="0">
                <a:sym typeface="Wingdings" panose="05000000000000000000" pitchFamily="2" charset="2"/>
              </a:rPr>
              <a:t>linear transformations </a:t>
            </a:r>
            <a:r>
              <a:rPr lang="hu-HU" dirty="0">
                <a:sym typeface="Wingdings" panose="05000000000000000000" pitchFamily="2" charset="2"/>
              </a:rPr>
              <a:t>to the data in order</a:t>
            </a:r>
          </a:p>
          <a:p>
            <a:r>
              <a:rPr lang="hu-HU" dirty="0">
                <a:sym typeface="Wingdings" panose="05000000000000000000" pitchFamily="2" charset="2"/>
              </a:rPr>
              <a:t>			to  minimize noise and redundancy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</a:t>
            </a:r>
            <a:r>
              <a:rPr lang="hu-HU" b="1" dirty="0">
                <a:solidFill>
                  <a:srgbClr val="00B050"/>
                </a:solidFill>
                <a:sym typeface="Wingdings" panose="05000000000000000000" pitchFamily="2" charset="2"/>
              </a:rPr>
              <a:t>PRINCIPLE COMPONENTS</a:t>
            </a:r>
            <a:r>
              <a:rPr lang="hu-HU" dirty="0">
                <a:sym typeface="Wingdings" panose="05000000000000000000" pitchFamily="2" charset="2"/>
              </a:rPr>
              <a:t>: we end up with a set of principle components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r>
              <a:rPr lang="hu-HU" dirty="0">
                <a:sym typeface="Wingdings" panose="05000000000000000000" pitchFamily="2" charset="2"/>
              </a:rPr>
              <a:t>			These components are contributing to describing patterns</a:t>
            </a:r>
          </a:p>
          <a:p>
            <a:r>
              <a:rPr lang="hu-HU" dirty="0">
                <a:sym typeface="Wingdings" panose="05000000000000000000" pitchFamily="2" charset="2"/>
              </a:rPr>
              <a:t>				in the dataset (some of them are more importan than others)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			We have to construct the </a:t>
            </a:r>
            <a:r>
              <a:rPr lang="hu-HU" b="1" dirty="0">
                <a:sym typeface="Wingdings" panose="05000000000000000000" pitchFamily="2" charset="2"/>
              </a:rPr>
              <a:t>covariance matrix </a:t>
            </a:r>
            <a:r>
              <a:rPr lang="hu-HU" dirty="0">
                <a:sym typeface="Wingdings" panose="05000000000000000000" pitchFamily="2" charset="2"/>
              </a:rPr>
              <a:t>...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34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Principal Component Analysis (PCA)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8187CE-456B-409F-A203-E039C6F408BF}"/>
              </a:ext>
            </a:extLst>
          </p:cNvPr>
          <p:cNvSpPr/>
          <p:nvPr/>
        </p:nvSpPr>
        <p:spPr>
          <a:xfrm>
            <a:off x="2721934" y="1685259"/>
            <a:ext cx="967563" cy="967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CBC48A-FE34-461A-9942-3B8952CED904}"/>
              </a:ext>
            </a:extLst>
          </p:cNvPr>
          <p:cNvSpPr/>
          <p:nvPr/>
        </p:nvSpPr>
        <p:spPr>
          <a:xfrm>
            <a:off x="3926957" y="1685259"/>
            <a:ext cx="967563" cy="96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504E08-EB0B-4E97-A8A1-B7E8AC61C4B3}"/>
              </a:ext>
            </a:extLst>
          </p:cNvPr>
          <p:cNvSpPr/>
          <p:nvPr/>
        </p:nvSpPr>
        <p:spPr>
          <a:xfrm>
            <a:off x="5131980" y="1685258"/>
            <a:ext cx="967563" cy="96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DCB21-C00B-4529-93AB-BF288BB1913C}"/>
              </a:ext>
            </a:extLst>
          </p:cNvPr>
          <p:cNvSpPr/>
          <p:nvPr/>
        </p:nvSpPr>
        <p:spPr>
          <a:xfrm>
            <a:off x="6337003" y="1685258"/>
            <a:ext cx="967563" cy="96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043C9-2DFD-44E1-8E9D-B88B3E0A7293}"/>
              </a:ext>
            </a:extLst>
          </p:cNvPr>
          <p:cNvSpPr/>
          <p:nvPr/>
        </p:nvSpPr>
        <p:spPr>
          <a:xfrm>
            <a:off x="2721933" y="2891462"/>
            <a:ext cx="967563" cy="96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EC8016-EA5F-4584-B860-804658ADC3D7}"/>
              </a:ext>
            </a:extLst>
          </p:cNvPr>
          <p:cNvSpPr/>
          <p:nvPr/>
        </p:nvSpPr>
        <p:spPr>
          <a:xfrm>
            <a:off x="3926957" y="2891462"/>
            <a:ext cx="967563" cy="967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9448E1-D5B4-48CC-9D04-9431217319A0}"/>
              </a:ext>
            </a:extLst>
          </p:cNvPr>
          <p:cNvSpPr/>
          <p:nvPr/>
        </p:nvSpPr>
        <p:spPr>
          <a:xfrm>
            <a:off x="5131980" y="2891462"/>
            <a:ext cx="967563" cy="96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4CBBB3-C25B-44AA-8EC0-4D36E9400B09}"/>
              </a:ext>
            </a:extLst>
          </p:cNvPr>
          <p:cNvSpPr/>
          <p:nvPr/>
        </p:nvSpPr>
        <p:spPr>
          <a:xfrm>
            <a:off x="6337003" y="2891460"/>
            <a:ext cx="967563" cy="96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2634EA-EC3F-4A24-93E3-0DA8CC9A5603}"/>
              </a:ext>
            </a:extLst>
          </p:cNvPr>
          <p:cNvSpPr/>
          <p:nvPr/>
        </p:nvSpPr>
        <p:spPr>
          <a:xfrm>
            <a:off x="2721934" y="4074634"/>
            <a:ext cx="967563" cy="96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2A70A0-9D9D-461C-B67F-2D6056CF0582}"/>
              </a:ext>
            </a:extLst>
          </p:cNvPr>
          <p:cNvSpPr/>
          <p:nvPr/>
        </p:nvSpPr>
        <p:spPr>
          <a:xfrm>
            <a:off x="3926957" y="4074634"/>
            <a:ext cx="967563" cy="96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278C37-6EC9-4DC8-8ABB-6EB9B75CA192}"/>
              </a:ext>
            </a:extLst>
          </p:cNvPr>
          <p:cNvSpPr/>
          <p:nvPr/>
        </p:nvSpPr>
        <p:spPr>
          <a:xfrm>
            <a:off x="5131980" y="4074633"/>
            <a:ext cx="967563" cy="967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F9D255-3305-40D9-B8D9-AA7AE0009BF4}"/>
              </a:ext>
            </a:extLst>
          </p:cNvPr>
          <p:cNvSpPr/>
          <p:nvPr/>
        </p:nvSpPr>
        <p:spPr>
          <a:xfrm>
            <a:off x="6337003" y="4074633"/>
            <a:ext cx="967563" cy="96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A64A77-3A42-477A-A0B1-E3622B8A3C65}"/>
              </a:ext>
            </a:extLst>
          </p:cNvPr>
          <p:cNvSpPr/>
          <p:nvPr/>
        </p:nvSpPr>
        <p:spPr>
          <a:xfrm>
            <a:off x="2721933" y="5280837"/>
            <a:ext cx="967563" cy="96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2853804-7DC8-4D39-8676-576747F0F320}"/>
              </a:ext>
            </a:extLst>
          </p:cNvPr>
          <p:cNvSpPr/>
          <p:nvPr/>
        </p:nvSpPr>
        <p:spPr>
          <a:xfrm>
            <a:off x="3926957" y="5280837"/>
            <a:ext cx="967563" cy="96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93BF95-DF6B-46EC-9ACE-894443365960}"/>
              </a:ext>
            </a:extLst>
          </p:cNvPr>
          <p:cNvSpPr/>
          <p:nvPr/>
        </p:nvSpPr>
        <p:spPr>
          <a:xfrm>
            <a:off x="5131980" y="5280837"/>
            <a:ext cx="967563" cy="96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6B10B7-F570-4F45-9457-396767B5C5C0}"/>
              </a:ext>
            </a:extLst>
          </p:cNvPr>
          <p:cNvSpPr/>
          <p:nvPr/>
        </p:nvSpPr>
        <p:spPr>
          <a:xfrm>
            <a:off x="6337003" y="5280835"/>
            <a:ext cx="967563" cy="967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0E3EC8-7E9D-4FFE-AB59-652797722F3B}"/>
              </a:ext>
            </a:extLst>
          </p:cNvPr>
          <p:cNvSpPr txBox="1"/>
          <p:nvPr/>
        </p:nvSpPr>
        <p:spPr>
          <a:xfrm>
            <a:off x="1482762" y="1999762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feature 1</a:t>
            </a:r>
            <a:endParaRPr lang="en-GB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BF43B8-B461-43E0-966F-C71278FDECAC}"/>
              </a:ext>
            </a:extLst>
          </p:cNvPr>
          <p:cNvSpPr txBox="1"/>
          <p:nvPr/>
        </p:nvSpPr>
        <p:spPr>
          <a:xfrm>
            <a:off x="1482762" y="3205964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feature 2</a:t>
            </a:r>
            <a:endParaRPr lang="en-GB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42BEAE-E729-4434-93A1-F3F5B528B7AD}"/>
              </a:ext>
            </a:extLst>
          </p:cNvPr>
          <p:cNvSpPr txBox="1"/>
          <p:nvPr/>
        </p:nvSpPr>
        <p:spPr>
          <a:xfrm>
            <a:off x="1482761" y="438913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feature 3</a:t>
            </a:r>
            <a:endParaRPr lang="en-GB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F328EA-A973-4EC9-A8BA-140F4E964645}"/>
              </a:ext>
            </a:extLst>
          </p:cNvPr>
          <p:cNvSpPr txBox="1"/>
          <p:nvPr/>
        </p:nvSpPr>
        <p:spPr>
          <a:xfrm>
            <a:off x="1482761" y="5595339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feature 4</a:t>
            </a:r>
            <a:endParaRPr lang="en-GB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954E43-2398-4051-86CB-00CCC3744EB2}"/>
              </a:ext>
            </a:extLst>
          </p:cNvPr>
          <p:cNvSpPr txBox="1"/>
          <p:nvPr/>
        </p:nvSpPr>
        <p:spPr>
          <a:xfrm>
            <a:off x="2700667" y="125818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feature 1</a:t>
            </a:r>
            <a:endParaRPr lang="en-GB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71F651-7D7A-4807-8125-8D458125CE8D}"/>
              </a:ext>
            </a:extLst>
          </p:cNvPr>
          <p:cNvSpPr txBox="1"/>
          <p:nvPr/>
        </p:nvSpPr>
        <p:spPr>
          <a:xfrm>
            <a:off x="3886681" y="1258778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feature 2</a:t>
            </a:r>
            <a:endParaRPr lang="en-GB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084F7-D96D-4FA0-972D-3B24ACB40BE5}"/>
              </a:ext>
            </a:extLst>
          </p:cNvPr>
          <p:cNvSpPr txBox="1"/>
          <p:nvPr/>
        </p:nvSpPr>
        <p:spPr>
          <a:xfrm>
            <a:off x="5095580" y="125818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feature 3</a:t>
            </a:r>
            <a:endParaRPr lang="en-GB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AB81E0-2327-4673-962E-4D3A39C68235}"/>
              </a:ext>
            </a:extLst>
          </p:cNvPr>
          <p:cNvSpPr txBox="1"/>
          <p:nvPr/>
        </p:nvSpPr>
        <p:spPr>
          <a:xfrm>
            <a:off x="6290306" y="125818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feature 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8657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Principal Component Analysis (PCA)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8DFE2-233F-4F59-88C0-170DD911359B}"/>
              </a:ext>
            </a:extLst>
          </p:cNvPr>
          <p:cNvSpPr txBox="1"/>
          <p:nvPr/>
        </p:nvSpPr>
        <p:spPr>
          <a:xfrm>
            <a:off x="1967024" y="1403498"/>
            <a:ext cx="62087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b="1" dirty="0"/>
              <a:t>covariance matrix </a:t>
            </a:r>
            <a:r>
              <a:rPr lang="hu-HU" dirty="0"/>
              <a:t>contains the much of the</a:t>
            </a:r>
          </a:p>
          <a:p>
            <a:r>
              <a:rPr lang="hu-HU" dirty="0"/>
              <a:t>	information we need for </a:t>
            </a:r>
            <a:r>
              <a:rPr lang="hu-HU" b="1" dirty="0"/>
              <a:t>PCA</a:t>
            </a:r>
          </a:p>
          <a:p>
            <a:endParaRPr lang="hu-HU" b="1" dirty="0"/>
          </a:p>
          <a:p>
            <a:r>
              <a:rPr lang="hu-HU" b="1" dirty="0"/>
              <a:t>		</a:t>
            </a:r>
            <a:r>
              <a:rPr lang="hu-HU" b="1" dirty="0">
                <a:sym typeface="Wingdings" panose="05000000000000000000" pitchFamily="2" charset="2"/>
              </a:rPr>
              <a:t> digonal items: </a:t>
            </a:r>
            <a:r>
              <a:rPr lang="hu-HU" dirty="0">
                <a:sym typeface="Wingdings" panose="05000000000000000000" pitchFamily="2" charset="2"/>
              </a:rPr>
              <a:t>has something to do with noise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 off-diagonal items: </a:t>
            </a:r>
            <a:r>
              <a:rPr lang="hu-HU" dirty="0">
                <a:sym typeface="Wingdings" panose="05000000000000000000" pitchFamily="2" charset="2"/>
              </a:rPr>
              <a:t>has something to do with</a:t>
            </a:r>
          </a:p>
          <a:p>
            <a:r>
              <a:rPr lang="hu-HU" dirty="0">
                <a:sym typeface="Wingdings" panose="05000000000000000000" pitchFamily="2" charset="2"/>
              </a:rPr>
              <a:t>					redundancy in the dataset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F4358-E290-4B9B-B6D0-C65576DBBF4E}"/>
              </a:ext>
            </a:extLst>
          </p:cNvPr>
          <p:cNvSpPr txBox="1"/>
          <p:nvPr/>
        </p:nvSpPr>
        <p:spPr>
          <a:xfrm>
            <a:off x="2158409" y="3753293"/>
            <a:ext cx="645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Principal Component Analysis algorithm will produce a set of</a:t>
            </a:r>
          </a:p>
          <a:p>
            <a:r>
              <a:rPr lang="hu-HU" dirty="0"/>
              <a:t>	principal components that:</a:t>
            </a:r>
          </a:p>
          <a:p>
            <a:endParaRPr lang="hu-HU" dirty="0"/>
          </a:p>
          <a:p>
            <a:r>
              <a:rPr lang="hu-HU" dirty="0"/>
              <a:t>		1.) maximize feature variance (and </a:t>
            </a:r>
            <a:r>
              <a:rPr lang="hu-HU" b="1" dirty="0"/>
              <a:t>reduce noise</a:t>
            </a:r>
            <a:r>
              <a:rPr lang="hu-HU" dirty="0"/>
              <a:t>)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2.) minimize covariance between pairs of features</a:t>
            </a:r>
          </a:p>
          <a:p>
            <a:r>
              <a:rPr lang="hu-HU" dirty="0"/>
              <a:t>				(</a:t>
            </a:r>
            <a:r>
              <a:rPr lang="hu-HU" b="1" dirty="0"/>
              <a:t>reduce the redundancy</a:t>
            </a:r>
            <a:r>
              <a:rPr lang="hu-HU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43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Principal Component Analysis (PCA)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8DFE2-233F-4F59-88C0-170DD911359B}"/>
              </a:ext>
            </a:extLst>
          </p:cNvPr>
          <p:cNvSpPr txBox="1"/>
          <p:nvPr/>
        </p:nvSpPr>
        <p:spPr>
          <a:xfrm>
            <a:off x="1967024" y="1509826"/>
            <a:ext cx="76304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There are </a:t>
            </a:r>
            <a:r>
              <a:rPr lang="hu-HU" b="1" dirty="0"/>
              <a:t>2 </a:t>
            </a:r>
            <a:r>
              <a:rPr lang="hu-HU" dirty="0"/>
              <a:t>important techniques to find the </a:t>
            </a:r>
          </a:p>
          <a:p>
            <a:r>
              <a:rPr lang="hu-HU" dirty="0"/>
              <a:t>	important principle components: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>
                <a:solidFill>
                  <a:srgbClr val="FFC000"/>
                </a:solidFill>
              </a:rPr>
              <a:t>FIRST OFF ALL</a:t>
            </a:r>
            <a:r>
              <a:rPr lang="hu-HU" dirty="0"/>
              <a:t>: mean centering (</a:t>
            </a:r>
            <a:r>
              <a:rPr lang="hu-HU" b="1" dirty="0"/>
              <a:t>z-transformation</a:t>
            </a:r>
            <a:r>
              <a:rPr lang="hu-HU" dirty="0"/>
              <a:t>) is needed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calculating the </a:t>
            </a:r>
            <a:r>
              <a:rPr lang="hu-HU" b="1" dirty="0">
                <a:sym typeface="Wingdings" panose="05000000000000000000" pitchFamily="2" charset="2"/>
              </a:rPr>
              <a:t>SVD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i="1" dirty="0">
                <a:sym typeface="Wingdings" panose="05000000000000000000" pitchFamily="2" charset="2"/>
              </a:rPr>
              <a:t>(Singular Value Decomposition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		of the covariance matrix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calculating the </a:t>
            </a:r>
            <a:r>
              <a:rPr lang="hu-HU" b="1" dirty="0">
                <a:sym typeface="Wingdings" panose="05000000000000000000" pitchFamily="2" charset="2"/>
              </a:rPr>
              <a:t>eigenvectors</a:t>
            </a:r>
            <a:r>
              <a:rPr lang="hu-HU" dirty="0">
                <a:sym typeface="Wingdings" panose="05000000000000000000" pitchFamily="2" charset="2"/>
              </a:rPr>
              <a:t> of the covariance matrix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92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Principal Component Analysis (PCA)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8DFE2-233F-4F59-88C0-170DD911359B}"/>
              </a:ext>
            </a:extLst>
          </p:cNvPr>
          <p:cNvSpPr txBox="1"/>
          <p:nvPr/>
        </p:nvSpPr>
        <p:spPr>
          <a:xfrm>
            <a:off x="1967024" y="1509826"/>
            <a:ext cx="78245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 we have to normalize the data somehow and make sure</a:t>
            </a:r>
          </a:p>
          <a:p>
            <a:r>
              <a:rPr lang="hu-HU" dirty="0"/>
              <a:t>	the features are normally distributed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the data follows a standard normal </a:t>
            </a:r>
            <a:r>
              <a:rPr lang="hu-HU" b="1" dirty="0">
                <a:sym typeface="Wingdings" panose="05000000000000000000" pitchFamily="2" charset="2"/>
              </a:rPr>
              <a:t>N(0,1) </a:t>
            </a:r>
            <a:r>
              <a:rPr lang="hu-HU" dirty="0">
                <a:sym typeface="Wingdings" panose="05000000000000000000" pitchFamily="2" charset="2"/>
              </a:rPr>
              <a:t>distribution</a:t>
            </a:r>
          </a:p>
          <a:p>
            <a:r>
              <a:rPr lang="hu-HU" dirty="0">
                <a:sym typeface="Wingdings" panose="05000000000000000000" pitchFamily="2" charset="2"/>
              </a:rPr>
              <a:t>				with mean equal to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and standard deviation equal to </a:t>
            </a:r>
            <a:r>
              <a:rPr lang="hu-HU" b="1" dirty="0">
                <a:sym typeface="Wingdings" panose="05000000000000000000" pitchFamily="2" charset="2"/>
              </a:rPr>
              <a:t>1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</a:t>
            </a:r>
            <a:r>
              <a:rPr lang="hu-HU" dirty="0">
                <a:sym typeface="Wingdings" panose="05000000000000000000" pitchFamily="2" charset="2"/>
              </a:rPr>
              <a:t> it makes all feature values comparable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u="sng" dirty="0">
                <a:sym typeface="Wingdings" panose="05000000000000000000" pitchFamily="2" charset="2"/>
              </a:rPr>
              <a:t>The result of normalization</a:t>
            </a:r>
            <a:r>
              <a:rPr lang="hu-HU" dirty="0">
                <a:sym typeface="Wingdings" panose="05000000000000000000" pitchFamily="2" charset="2"/>
              </a:rPr>
              <a:t>: principle components will be linearly</a:t>
            </a:r>
          </a:p>
          <a:p>
            <a:r>
              <a:rPr lang="hu-HU" dirty="0">
                <a:sym typeface="Wingdings" panose="05000000000000000000" pitchFamily="2" charset="2"/>
              </a:rPr>
              <a:t>	independent and orthogonal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625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961294" y="3651598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99146" y="1454805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44279" y="621766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85655" y="3562388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470641" y="530941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883129" y="4802031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61549" y="396940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96700" y="387462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80749" y="224282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775120" y="301133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986886" y="206440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943888" y="4428819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04709" y="3627646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883129" y="279502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392706" y="3045976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957493" y="270581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585655" y="2303413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219923" y="318975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484743" y="326584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663163" y="240255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107966" y="258097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438889" y="2702815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617309" y="1839525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062112" y="2017945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11253" y="35118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5126" y="36423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26626" y="62176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70499" y="634810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67E7EFA0-C51D-4443-99CA-3E3AAE92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427022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961294" y="3651598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99146" y="1454805"/>
            <a:ext cx="0" cy="5207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44279" y="6217669"/>
            <a:ext cx="721483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85655" y="3562388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470641" y="530941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883129" y="4802031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61549" y="396940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96700" y="387462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80749" y="224282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775120" y="301133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986886" y="206440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943888" y="4428819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04709" y="3627646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883129" y="279502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392706" y="3045976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957493" y="270581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585655" y="2303413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219923" y="3189752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484743" y="326584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663163" y="240255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107966" y="2580977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438889" y="2702815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617309" y="1839525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062112" y="2017945"/>
            <a:ext cx="178420" cy="1784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11253" y="35118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5126" y="36423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26626" y="62176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70499" y="634810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67E7EFA0-C51D-4443-99CA-3E3AAE92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b="1" u="sng" dirty="0"/>
              <a:t>Principal Component Analysis (PCA)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E29FA8-AF80-42A0-86D8-95FB4D953886}"/>
              </a:ext>
            </a:extLst>
          </p:cNvPr>
          <p:cNvCxnSpPr/>
          <p:nvPr/>
        </p:nvCxnSpPr>
        <p:spPr>
          <a:xfrm flipV="1">
            <a:off x="2670003" y="1608420"/>
            <a:ext cx="6222380" cy="39103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F88822-E08B-4BC8-B0FB-124413223D64}"/>
              </a:ext>
            </a:extLst>
          </p:cNvPr>
          <p:cNvSpPr txBox="1"/>
          <p:nvPr/>
        </p:nvSpPr>
        <p:spPr>
          <a:xfrm>
            <a:off x="8598346" y="1956678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First</a:t>
            </a:r>
            <a:r>
              <a:rPr lang="hu-HU" dirty="0"/>
              <a:t> principle</a:t>
            </a:r>
          </a:p>
          <a:p>
            <a:r>
              <a:rPr lang="hu-HU" dirty="0"/>
              <a:t>component direction</a:t>
            </a:r>
          </a:p>
        </p:txBody>
      </p:sp>
    </p:spTree>
    <p:extLst>
      <p:ext uri="{BB962C8B-B14F-4D97-AF65-F5344CB8AC3E}">
        <p14:creationId xmlns:p14="http://schemas.microsoft.com/office/powerpoint/2010/main" val="1097946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464</TotalTime>
  <Words>598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MACHINE LEARNING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BALÁZS</cp:lastModifiedBy>
  <cp:revision>41</cp:revision>
  <dcterms:created xsi:type="dcterms:W3CDTF">2015-04-24T14:59:39Z</dcterms:created>
  <dcterms:modified xsi:type="dcterms:W3CDTF">2020-08-31T17:09:29Z</dcterms:modified>
</cp:coreProperties>
</file>