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277" r:id="rId3"/>
    <p:sldId id="278" r:id="rId4"/>
    <p:sldId id="659" r:id="rId5"/>
    <p:sldId id="660" r:id="rId6"/>
    <p:sldId id="661" r:id="rId7"/>
    <p:sldId id="662" r:id="rId8"/>
    <p:sldId id="663" r:id="rId9"/>
    <p:sldId id="664" r:id="rId10"/>
    <p:sldId id="666" r:id="rId11"/>
    <p:sldId id="669" r:id="rId12"/>
    <p:sldId id="670" r:id="rId13"/>
    <p:sldId id="671" r:id="rId14"/>
    <p:sldId id="665" r:id="rId15"/>
    <p:sldId id="723" r:id="rId16"/>
    <p:sldId id="725" r:id="rId17"/>
    <p:sldId id="730" r:id="rId18"/>
    <p:sldId id="732" r:id="rId19"/>
    <p:sldId id="726" r:id="rId20"/>
    <p:sldId id="727" r:id="rId21"/>
    <p:sldId id="729" r:id="rId22"/>
    <p:sldId id="728" r:id="rId23"/>
    <p:sldId id="731" r:id="rId24"/>
    <p:sldId id="734" r:id="rId25"/>
    <p:sldId id="735" r:id="rId26"/>
    <p:sldId id="733" r:id="rId27"/>
    <p:sldId id="672" r:id="rId28"/>
    <p:sldId id="737" r:id="rId29"/>
    <p:sldId id="741" r:id="rId30"/>
    <p:sldId id="739" r:id="rId31"/>
    <p:sldId id="740" r:id="rId32"/>
    <p:sldId id="738" r:id="rId33"/>
    <p:sldId id="742" r:id="rId34"/>
    <p:sldId id="743" r:id="rId35"/>
    <p:sldId id="744" r:id="rId36"/>
    <p:sldId id="745" r:id="rId37"/>
    <p:sldId id="746" r:id="rId38"/>
    <p:sldId id="751" r:id="rId39"/>
    <p:sldId id="747" r:id="rId40"/>
    <p:sldId id="749" r:id="rId41"/>
    <p:sldId id="750" r:id="rId42"/>
    <p:sldId id="748" r:id="rId43"/>
    <p:sldId id="752" r:id="rId44"/>
    <p:sldId id="753" r:id="rId45"/>
    <p:sldId id="754" r:id="rId46"/>
    <p:sldId id="755" r:id="rId47"/>
    <p:sldId id="756" r:id="rId48"/>
    <p:sldId id="757" r:id="rId49"/>
    <p:sldId id="736" r:id="rId50"/>
    <p:sldId id="673" r:id="rId51"/>
    <p:sldId id="674" r:id="rId52"/>
    <p:sldId id="675" r:id="rId53"/>
    <p:sldId id="676" r:id="rId54"/>
    <p:sldId id="677" r:id="rId55"/>
    <p:sldId id="678" r:id="rId56"/>
    <p:sldId id="680" r:id="rId57"/>
    <p:sldId id="681" r:id="rId58"/>
    <p:sldId id="682" r:id="rId59"/>
    <p:sldId id="684" r:id="rId60"/>
    <p:sldId id="685" r:id="rId61"/>
    <p:sldId id="686" r:id="rId62"/>
    <p:sldId id="683" r:id="rId63"/>
    <p:sldId id="707" r:id="rId64"/>
    <p:sldId id="687" r:id="rId65"/>
    <p:sldId id="995" r:id="rId66"/>
    <p:sldId id="688" r:id="rId67"/>
    <p:sldId id="695" r:id="rId68"/>
    <p:sldId id="689" r:id="rId69"/>
    <p:sldId id="690" r:id="rId70"/>
    <p:sldId id="691" r:id="rId71"/>
    <p:sldId id="692" r:id="rId72"/>
    <p:sldId id="693" r:id="rId73"/>
    <p:sldId id="694" r:id="rId74"/>
    <p:sldId id="696" r:id="rId75"/>
    <p:sldId id="697" r:id="rId76"/>
    <p:sldId id="699" r:id="rId77"/>
    <p:sldId id="700" r:id="rId78"/>
    <p:sldId id="701" r:id="rId79"/>
    <p:sldId id="703" r:id="rId80"/>
    <p:sldId id="705" r:id="rId81"/>
    <p:sldId id="706" r:id="rId82"/>
    <p:sldId id="713" r:id="rId83"/>
    <p:sldId id="708" r:id="rId84"/>
    <p:sldId id="715" r:id="rId85"/>
    <p:sldId id="712" r:id="rId86"/>
    <p:sldId id="711" r:id="rId87"/>
    <p:sldId id="714" r:id="rId88"/>
    <p:sldId id="716" r:id="rId89"/>
    <p:sldId id="709" r:id="rId90"/>
    <p:sldId id="720" r:id="rId91"/>
    <p:sldId id="721" r:id="rId92"/>
    <p:sldId id="722" r:id="rId93"/>
    <p:sldId id="717" r:id="rId94"/>
    <p:sldId id="718" r:id="rId95"/>
    <p:sldId id="719" r:id="rId96"/>
    <p:sldId id="679" r:id="rId97"/>
    <p:sldId id="758" r:id="rId98"/>
    <p:sldId id="778" r:id="rId99"/>
    <p:sldId id="779" r:id="rId100"/>
    <p:sldId id="780" r:id="rId101"/>
    <p:sldId id="781" r:id="rId102"/>
    <p:sldId id="782" r:id="rId103"/>
    <p:sldId id="777" r:id="rId104"/>
    <p:sldId id="759" r:id="rId105"/>
    <p:sldId id="763" r:id="rId106"/>
    <p:sldId id="764" r:id="rId107"/>
    <p:sldId id="765" r:id="rId108"/>
    <p:sldId id="766" r:id="rId109"/>
    <p:sldId id="768" r:id="rId110"/>
    <p:sldId id="769" r:id="rId111"/>
    <p:sldId id="770" r:id="rId112"/>
    <p:sldId id="771" r:id="rId113"/>
    <p:sldId id="772" r:id="rId114"/>
    <p:sldId id="773" r:id="rId115"/>
    <p:sldId id="774" r:id="rId116"/>
    <p:sldId id="775" r:id="rId117"/>
    <p:sldId id="776" r:id="rId118"/>
    <p:sldId id="783" r:id="rId119"/>
    <p:sldId id="784" r:id="rId120"/>
    <p:sldId id="785" r:id="rId121"/>
    <p:sldId id="786" r:id="rId122"/>
    <p:sldId id="787" r:id="rId123"/>
    <p:sldId id="788" r:id="rId124"/>
    <p:sldId id="789" r:id="rId125"/>
    <p:sldId id="790" r:id="rId126"/>
    <p:sldId id="791" r:id="rId127"/>
    <p:sldId id="792" r:id="rId128"/>
    <p:sldId id="793" r:id="rId129"/>
    <p:sldId id="795" r:id="rId130"/>
    <p:sldId id="796" r:id="rId131"/>
    <p:sldId id="797" r:id="rId132"/>
    <p:sldId id="798" r:id="rId133"/>
    <p:sldId id="799" r:id="rId134"/>
    <p:sldId id="800" r:id="rId135"/>
    <p:sldId id="801" r:id="rId136"/>
    <p:sldId id="802" r:id="rId137"/>
    <p:sldId id="804" r:id="rId138"/>
    <p:sldId id="803" r:id="rId139"/>
    <p:sldId id="805" r:id="rId140"/>
    <p:sldId id="806" r:id="rId141"/>
    <p:sldId id="807" r:id="rId142"/>
    <p:sldId id="827" r:id="rId143"/>
    <p:sldId id="808" r:id="rId144"/>
    <p:sldId id="809" r:id="rId145"/>
    <p:sldId id="810" r:id="rId146"/>
    <p:sldId id="811" r:id="rId147"/>
    <p:sldId id="812" r:id="rId148"/>
    <p:sldId id="813" r:id="rId149"/>
    <p:sldId id="828" r:id="rId150"/>
    <p:sldId id="814" r:id="rId151"/>
    <p:sldId id="815" r:id="rId152"/>
    <p:sldId id="816" r:id="rId153"/>
    <p:sldId id="817" r:id="rId154"/>
    <p:sldId id="818" r:id="rId155"/>
    <p:sldId id="829" r:id="rId156"/>
    <p:sldId id="819" r:id="rId157"/>
    <p:sldId id="822" r:id="rId158"/>
    <p:sldId id="820" r:id="rId159"/>
    <p:sldId id="821" r:id="rId160"/>
    <p:sldId id="823" r:id="rId161"/>
    <p:sldId id="824" r:id="rId162"/>
    <p:sldId id="825" r:id="rId163"/>
    <p:sldId id="826" r:id="rId164"/>
    <p:sldId id="847" r:id="rId165"/>
    <p:sldId id="848" r:id="rId166"/>
    <p:sldId id="835" r:id="rId167"/>
    <p:sldId id="845" r:id="rId168"/>
    <p:sldId id="846" r:id="rId169"/>
    <p:sldId id="855" r:id="rId170"/>
    <p:sldId id="857" r:id="rId171"/>
    <p:sldId id="856" r:id="rId172"/>
    <p:sldId id="859" r:id="rId173"/>
    <p:sldId id="860" r:id="rId174"/>
    <p:sldId id="861" r:id="rId175"/>
    <p:sldId id="858" r:id="rId176"/>
    <p:sldId id="862" r:id="rId177"/>
    <p:sldId id="864" r:id="rId178"/>
    <p:sldId id="863" r:id="rId179"/>
    <p:sldId id="865" r:id="rId180"/>
    <p:sldId id="866" r:id="rId181"/>
    <p:sldId id="867" r:id="rId182"/>
    <p:sldId id="839" r:id="rId183"/>
    <p:sldId id="840" r:id="rId184"/>
    <p:sldId id="843" r:id="rId185"/>
    <p:sldId id="841" r:id="rId186"/>
    <p:sldId id="842" r:id="rId187"/>
    <p:sldId id="844" r:id="rId188"/>
    <p:sldId id="850" r:id="rId189"/>
    <p:sldId id="851" r:id="rId190"/>
    <p:sldId id="852" r:id="rId191"/>
    <p:sldId id="853" r:id="rId192"/>
    <p:sldId id="854" r:id="rId193"/>
    <p:sldId id="868" r:id="rId194"/>
    <p:sldId id="869" r:id="rId195"/>
    <p:sldId id="871" r:id="rId196"/>
    <p:sldId id="870" r:id="rId197"/>
    <p:sldId id="873" r:id="rId198"/>
    <p:sldId id="872" r:id="rId199"/>
    <p:sldId id="874" r:id="rId200"/>
    <p:sldId id="875" r:id="rId201"/>
    <p:sldId id="876" r:id="rId202"/>
    <p:sldId id="877" r:id="rId203"/>
    <p:sldId id="878" r:id="rId204"/>
    <p:sldId id="879" r:id="rId205"/>
    <p:sldId id="880" r:id="rId206"/>
    <p:sldId id="881" r:id="rId207"/>
    <p:sldId id="882" r:id="rId208"/>
    <p:sldId id="885" r:id="rId209"/>
    <p:sldId id="884" r:id="rId210"/>
    <p:sldId id="886" r:id="rId211"/>
    <p:sldId id="887" r:id="rId212"/>
    <p:sldId id="888" r:id="rId213"/>
    <p:sldId id="889" r:id="rId214"/>
    <p:sldId id="890" r:id="rId215"/>
    <p:sldId id="891" r:id="rId216"/>
    <p:sldId id="892" r:id="rId217"/>
    <p:sldId id="893" r:id="rId218"/>
    <p:sldId id="894" r:id="rId219"/>
    <p:sldId id="895" r:id="rId220"/>
    <p:sldId id="896" r:id="rId221"/>
    <p:sldId id="897" r:id="rId222"/>
    <p:sldId id="898" r:id="rId223"/>
    <p:sldId id="899" r:id="rId224"/>
    <p:sldId id="900" r:id="rId225"/>
    <p:sldId id="901" r:id="rId226"/>
    <p:sldId id="902" r:id="rId227"/>
    <p:sldId id="903" r:id="rId228"/>
    <p:sldId id="904" r:id="rId229"/>
    <p:sldId id="905" r:id="rId230"/>
    <p:sldId id="907" r:id="rId231"/>
    <p:sldId id="908" r:id="rId232"/>
    <p:sldId id="909" r:id="rId233"/>
    <p:sldId id="910" r:id="rId234"/>
    <p:sldId id="913" r:id="rId235"/>
    <p:sldId id="916" r:id="rId236"/>
    <p:sldId id="917" r:id="rId237"/>
    <p:sldId id="918" r:id="rId238"/>
    <p:sldId id="919" r:id="rId239"/>
    <p:sldId id="920" r:id="rId240"/>
    <p:sldId id="921" r:id="rId241"/>
    <p:sldId id="922" r:id="rId242"/>
    <p:sldId id="923" r:id="rId243"/>
    <p:sldId id="924" r:id="rId244"/>
    <p:sldId id="925" r:id="rId245"/>
    <p:sldId id="926" r:id="rId246"/>
    <p:sldId id="927" r:id="rId247"/>
    <p:sldId id="928" r:id="rId248"/>
    <p:sldId id="929" r:id="rId249"/>
    <p:sldId id="930" r:id="rId250"/>
    <p:sldId id="934" r:id="rId251"/>
    <p:sldId id="936" r:id="rId252"/>
    <p:sldId id="937" r:id="rId253"/>
    <p:sldId id="938" r:id="rId254"/>
    <p:sldId id="939" r:id="rId255"/>
    <p:sldId id="940" r:id="rId256"/>
    <p:sldId id="941" r:id="rId257"/>
    <p:sldId id="931" r:id="rId258"/>
    <p:sldId id="943" r:id="rId259"/>
    <p:sldId id="942" r:id="rId260"/>
    <p:sldId id="944" r:id="rId261"/>
    <p:sldId id="946" r:id="rId262"/>
    <p:sldId id="945" r:id="rId263"/>
    <p:sldId id="947" r:id="rId264"/>
    <p:sldId id="948" r:id="rId265"/>
    <p:sldId id="949" r:id="rId266"/>
    <p:sldId id="950" r:id="rId267"/>
    <p:sldId id="951" r:id="rId268"/>
    <p:sldId id="952" r:id="rId269"/>
    <p:sldId id="953" r:id="rId270"/>
    <p:sldId id="954" r:id="rId271"/>
    <p:sldId id="959" r:id="rId272"/>
    <p:sldId id="963" r:id="rId273"/>
    <p:sldId id="962" r:id="rId274"/>
    <p:sldId id="960" r:id="rId275"/>
    <p:sldId id="955" r:id="rId276"/>
    <p:sldId id="965" r:id="rId277"/>
    <p:sldId id="967" r:id="rId278"/>
    <p:sldId id="968" r:id="rId279"/>
    <p:sldId id="969" r:id="rId280"/>
    <p:sldId id="971" r:id="rId281"/>
    <p:sldId id="964" r:id="rId282"/>
    <p:sldId id="975" r:id="rId283"/>
    <p:sldId id="977" r:id="rId284"/>
    <p:sldId id="978" r:id="rId285"/>
    <p:sldId id="979" r:id="rId286"/>
    <p:sldId id="976" r:id="rId287"/>
    <p:sldId id="980" r:id="rId288"/>
    <p:sldId id="981" r:id="rId289"/>
    <p:sldId id="982" r:id="rId290"/>
    <p:sldId id="983" r:id="rId291"/>
    <p:sldId id="984" r:id="rId292"/>
    <p:sldId id="972" r:id="rId293"/>
    <p:sldId id="956" r:id="rId294"/>
    <p:sldId id="957" r:id="rId295"/>
    <p:sldId id="958" r:id="rId296"/>
    <p:sldId id="986" r:id="rId297"/>
    <p:sldId id="987" r:id="rId298"/>
    <p:sldId id="988" r:id="rId299"/>
    <p:sldId id="989" r:id="rId300"/>
    <p:sldId id="990" r:id="rId301"/>
    <p:sldId id="991" r:id="rId302"/>
    <p:sldId id="992" r:id="rId303"/>
    <p:sldId id="993" r:id="rId304"/>
    <p:sldId id="994" r:id="rId305"/>
    <p:sldId id="997" r:id="rId306"/>
    <p:sldId id="996" r:id="rId307"/>
    <p:sldId id="998" r:id="rId308"/>
    <p:sldId id="999" r:id="rId309"/>
    <p:sldId id="1000" r:id="rId310"/>
    <p:sldId id="1001" r:id="rId311"/>
    <p:sldId id="1003" r:id="rId312"/>
    <p:sldId id="1002" r:id="rId313"/>
    <p:sldId id="1004" r:id="rId314"/>
    <p:sldId id="1005" r:id="rId315"/>
    <p:sldId id="1006" r:id="rId316"/>
    <p:sldId id="1007" r:id="rId317"/>
    <p:sldId id="1008" r:id="rId318"/>
    <p:sldId id="1009" r:id="rId3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7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0BDA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tableStyles" Target="tableStyle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commentAuthors" Target="commentAuthors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presProps" Target="pres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2021. 06. 16.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microsoft.com/office/2007/relationships/hdphoto" Target="../media/hdphoto1.wdp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0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microsoft.com/office/2007/relationships/hdphoto" Target="../media/hdphoto3.wdp"/><Relationship Id="rId4" Type="http://schemas.openxmlformats.org/officeDocument/2006/relationships/image" Target="../media/image61.png"/></Relationships>
</file>

<file path=ppt/slides/_rels/slide1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microsoft.com/office/2007/relationships/hdphoto" Target="../media/hdphoto3.wdp"/><Relationship Id="rId4" Type="http://schemas.openxmlformats.org/officeDocument/2006/relationships/image" Target="../media/image61.png"/></Relationships>
</file>

<file path=ppt/slides/_rels/slide1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microsoft.com/office/2007/relationships/hdphoto" Target="../media/hdphoto3.wdp"/><Relationship Id="rId4" Type="http://schemas.openxmlformats.org/officeDocument/2006/relationships/image" Target="../media/image61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microsoft.com/office/2007/relationships/hdphoto" Target="../media/hdphoto3.wdp"/><Relationship Id="rId4" Type="http://schemas.openxmlformats.org/officeDocument/2006/relationships/image" Target="../media/image61.png"/></Relationships>
</file>

<file path=ppt/slides/_rels/slide1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8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8.png"/></Relationships>
</file>

<file path=ppt/slides/_rels/slide16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8.png"/></Relationships>
</file>

<file path=ppt/slides/_rels/slide16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8.png"/></Relationships>
</file>

<file path=ppt/slides/_rels/slide1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109.png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jpeg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Quantitative Finance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Python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Financial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AFA76-2F61-468F-8DD5-A4A2FE99EC32}"/>
              </a:ext>
            </a:extLst>
          </p:cNvPr>
          <p:cNvSpPr txBox="1"/>
          <p:nvPr/>
        </p:nvSpPr>
        <p:spPr>
          <a:xfrm>
            <a:off x="838200" y="1536174"/>
            <a:ext cx="761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Most of the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finance related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models rely heavily on historical data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which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means that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assume that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conditions are not going to change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EB7D45-6C51-4EBF-A676-C20B88D8AA5D}"/>
              </a:ext>
            </a:extLst>
          </p:cNvPr>
          <p:cNvSpPr/>
          <p:nvPr/>
        </p:nvSpPr>
        <p:spPr>
          <a:xfrm>
            <a:off x="2022348" y="2968269"/>
            <a:ext cx="4073652" cy="1060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 Portfolio Theory (</a:t>
            </a: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Markowit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90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609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Statistics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3F261-8E18-4375-B104-1962F1CF9DFD}"/>
              </a:ext>
            </a:extLst>
          </p:cNvPr>
          <p:cNvSpPr txBox="1"/>
          <p:nvPr/>
        </p:nvSpPr>
        <p:spPr>
          <a:xfrm>
            <a:off x="2378815" y="1584171"/>
            <a:ext cx="7733014" cy="2316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rgbClr val="FFC000"/>
                </a:solidFill>
              </a:rPr>
              <a:t>variance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random variable is the expected value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of the squared deviations of variables from the mean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F28BD-24BC-4F41-B0A9-767CB82ED81F}"/>
              </a:ext>
            </a:extLst>
          </p:cNvPr>
          <p:cNvSpPr txBox="1"/>
          <p:nvPr/>
        </p:nvSpPr>
        <p:spPr>
          <a:xfrm>
            <a:off x="2790864" y="4734161"/>
            <a:ext cx="6610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variance is always positive: we can define the</a:t>
            </a:r>
          </a:p>
          <a:p>
            <a:pPr algn="ctr"/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 </a:t>
            </a:r>
            <a:r>
              <a:rPr lang="hu-HU" sz="2400" b="1" dirty="0">
                <a:solidFill>
                  <a:srgbClr val="FFC000"/>
                </a:solidFill>
              </a:rPr>
              <a:t>standard deviation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the square root of variance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954DF-A44E-4E6A-89C8-D23902F17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79" y="3093720"/>
            <a:ext cx="3026240" cy="10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243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609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Statistics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26ABC-CB61-4525-AB39-3C8D9F73A303}"/>
              </a:ext>
            </a:extLst>
          </p:cNvPr>
          <p:cNvSpPr txBox="1"/>
          <p:nvPr/>
        </p:nvSpPr>
        <p:spPr>
          <a:xfrm>
            <a:off x="2565065" y="1325140"/>
            <a:ext cx="6271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rgbClr val="FFC000"/>
                </a:solidFill>
              </a:rPr>
              <a:t>covariance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measure of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joint variability of two random variables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AC040-310D-437A-81FA-4D6DD9D08C80}"/>
              </a:ext>
            </a:extLst>
          </p:cNvPr>
          <p:cNvSpPr txBox="1"/>
          <p:nvPr/>
        </p:nvSpPr>
        <p:spPr>
          <a:xfrm>
            <a:off x="8147257" y="2674435"/>
            <a:ext cx="3122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covariance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defines how two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EB34C-605D-479D-B427-6F8F90579406}"/>
              </a:ext>
            </a:extLst>
          </p:cNvPr>
          <p:cNvSpPr txBox="1"/>
          <p:nvPr/>
        </p:nvSpPr>
        <p:spPr>
          <a:xfrm>
            <a:off x="2828744" y="3840036"/>
            <a:ext cx="70644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one issue when dealing with covariance: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it is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dimensional measure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it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not normalized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is hard to compare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datasets with large differences in spread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84909-B954-481F-A804-62EBEEB757E5}"/>
              </a:ext>
            </a:extLst>
          </p:cNvPr>
          <p:cNvSpPr txBox="1"/>
          <p:nvPr/>
        </p:nvSpPr>
        <p:spPr>
          <a:xfrm>
            <a:off x="3177893" y="5944950"/>
            <a:ext cx="583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CORRELATION IS PREFERRED 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479B5-A6E9-46A2-A32C-3FB7AB2C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80" y="2501433"/>
            <a:ext cx="4177687" cy="109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398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609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Statistics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AE03A-5EA2-4F75-9C18-93DCEF8B24B1}"/>
              </a:ext>
            </a:extLst>
          </p:cNvPr>
          <p:cNvSpPr txBox="1"/>
          <p:nvPr/>
        </p:nvSpPr>
        <p:spPr>
          <a:xfrm>
            <a:off x="2090489" y="1461659"/>
            <a:ext cx="8196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rgbClr val="FFC000"/>
                </a:solidFill>
              </a:rPr>
              <a:t>correlation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dimensionless measure of how two random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variables vary together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36D29-8B0D-4314-BB5F-3F1517B654C0}"/>
              </a:ext>
            </a:extLst>
          </p:cNvPr>
          <p:cNvSpPr/>
          <p:nvPr/>
        </p:nvSpPr>
        <p:spPr>
          <a:xfrm>
            <a:off x="8446660" y="2686381"/>
            <a:ext cx="24032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is alway within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range [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-1,1]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0705B-9BF2-45AA-81E3-F3AD5490D5F9}"/>
              </a:ext>
            </a:extLst>
          </p:cNvPr>
          <p:cNvSpPr txBox="1"/>
          <p:nvPr/>
        </p:nvSpPr>
        <p:spPr>
          <a:xfrm>
            <a:off x="2516109" y="4351580"/>
            <a:ext cx="71597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δ(x,y) &gt; 0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linear relationship between variables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δ(x,y) = 0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relationship between variables 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δ(x,y) &lt; 0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negative linear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21F28-DAC3-4D33-AD9D-FD1331CA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96" y="2686381"/>
            <a:ext cx="362000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745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Modern Portfolio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Theor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3995681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 lnSpcReduction="10000"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formulated by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Harry Markowitz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in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1952</a:t>
            </a:r>
            <a:endParaRPr lang="hu-HU" sz="26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was later awarded with the Nobel prize in economics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en-GB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 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portfolio optimization</a:t>
            </a:r>
            <a:r>
              <a:rPr lang="en-GB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model</a:t>
            </a:r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 assists in the selection of </a:t>
            </a:r>
            <a:r>
              <a:rPr lang="en-GB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most efficient portfolio </a:t>
            </a:r>
            <a:r>
              <a:rPr lang="en-GB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by 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considering</a:t>
            </a:r>
            <a:r>
              <a:rPr lang="en-GB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various possible portfolios of the given securities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based on expected return (</a:t>
            </a:r>
            <a:r>
              <a:rPr lang="hu-HU" sz="26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mean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and risk (</a:t>
            </a:r>
            <a:r>
              <a:rPr lang="hu-HU" sz="26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variance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3EF2C0-4DCC-4396-A48C-316808556D79}"/>
              </a:ext>
            </a:extLst>
          </p:cNvPr>
          <p:cNvSpPr/>
          <p:nvPr/>
        </p:nvSpPr>
        <p:spPr>
          <a:xfrm>
            <a:off x="2349623" y="3438729"/>
            <a:ext cx="7492753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 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portfolio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is a 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collection of financial investments</a:t>
            </a:r>
            <a:endParaRPr lang="hu-HU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such as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stocks, bonds, commodities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cash</a:t>
            </a:r>
            <a:endParaRPr lang="hu-HU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581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5E86D6-5CD0-4319-A265-9CAB50EC3D2E}"/>
              </a:ext>
            </a:extLst>
          </p:cNvPr>
          <p:cNvCxnSpPr/>
          <p:nvPr/>
        </p:nvCxnSpPr>
        <p:spPr>
          <a:xfrm flipV="1">
            <a:off x="1919665" y="3395781"/>
            <a:ext cx="0" cy="215831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749866-1F3E-4060-88A3-B639D0CC0641}"/>
              </a:ext>
            </a:extLst>
          </p:cNvPr>
          <p:cNvCxnSpPr/>
          <p:nvPr/>
        </p:nvCxnSpPr>
        <p:spPr>
          <a:xfrm>
            <a:off x="1730195" y="5331672"/>
            <a:ext cx="4003588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FE2AD1-0062-4F6D-A570-DE1465F0D4AA}"/>
              </a:ext>
            </a:extLst>
          </p:cNvPr>
          <p:cNvSpPr txBox="1"/>
          <p:nvPr/>
        </p:nvSpPr>
        <p:spPr>
          <a:xfrm>
            <a:off x="1651741" y="301757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46971-1D70-442C-B12F-748861C93122}"/>
              </a:ext>
            </a:extLst>
          </p:cNvPr>
          <p:cNvSpPr txBox="1"/>
          <p:nvPr/>
        </p:nvSpPr>
        <p:spPr>
          <a:xfrm>
            <a:off x="5757787" y="513812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4A3A0D51-3F56-4493-895E-43430C9C6D76}"/>
              </a:ext>
            </a:extLst>
          </p:cNvPr>
          <p:cNvSpPr/>
          <p:nvPr/>
        </p:nvSpPr>
        <p:spPr>
          <a:xfrm>
            <a:off x="2171758" y="3844788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FF590-8336-4805-A2FC-5AAC2AE9FFDC}"/>
              </a:ext>
            </a:extLst>
          </p:cNvPr>
          <p:cNvSpPr txBox="1"/>
          <p:nvPr/>
        </p:nvSpPr>
        <p:spPr>
          <a:xfrm>
            <a:off x="6491557" y="2472879"/>
            <a:ext cx="471981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invest all of our money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single stock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we take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huge risk because stock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volatile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  <a:sym typeface="Wingdings" panose="05000000000000000000" pitchFamily="2" charset="2"/>
              </a:rPr>
              <a:t>A SINGLE STOCK IS QUITE RISKY – BECAUSE</a:t>
            </a:r>
            <a:br>
              <a:rPr lang="hu-HU" sz="2000" b="1" i="1" dirty="0">
                <a:solidFill>
                  <a:srgbClr val="FF9999"/>
                </a:solidFill>
                <a:sym typeface="Wingdings" panose="05000000000000000000" pitchFamily="2" charset="2"/>
              </a:rPr>
            </a:br>
            <a:r>
              <a:rPr lang="hu-HU" sz="2000" b="1" i="1" dirty="0">
                <a:solidFill>
                  <a:srgbClr val="FF9999"/>
                </a:solidFill>
                <a:sym typeface="Wingdings" panose="05000000000000000000" pitchFamily="2" charset="2"/>
              </a:rPr>
              <a:t>IT IS UNPREDICTABLE !!!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do not know for certain whether the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S(t)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price will rise or fall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FDFC21-E0B7-4C3C-9E41-9A86F8762410}"/>
              </a:ext>
            </a:extLst>
          </p:cNvPr>
          <p:cNvSpPr txBox="1">
            <a:spLocks/>
          </p:cNvSpPr>
          <p:nvPr/>
        </p:nvSpPr>
        <p:spPr>
          <a:xfrm>
            <a:off x="838200" y="1486407"/>
            <a:ext cx="10515600" cy="545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i="0" dirty="0">
                <a:solidFill>
                  <a:srgbClr val="FFC000"/>
                </a:solidFill>
                <a:effectLst/>
              </a:rPr>
              <a:t>WHAT IS THE MAIN IDEA BEHIND MARKOWITZ-MODEL?</a:t>
            </a:r>
          </a:p>
        </p:txBody>
      </p:sp>
    </p:spTree>
    <p:extLst>
      <p:ext uri="{BB962C8B-B14F-4D97-AF65-F5344CB8AC3E}">
        <p14:creationId xmlns:p14="http://schemas.microsoft.com/office/powerpoint/2010/main" val="27985065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6C278-7FB6-448E-913D-1C905515BE8B}"/>
              </a:ext>
            </a:extLst>
          </p:cNvPr>
          <p:cNvSpPr/>
          <p:nvPr/>
        </p:nvSpPr>
        <p:spPr>
          <a:xfrm>
            <a:off x="2727995" y="2638790"/>
            <a:ext cx="6736011" cy="14396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may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combine multiple assets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(stocks) in order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reduce risk as much as possible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0D9F97-56DE-45F2-98CB-30525EC9EECB}"/>
              </a:ext>
            </a:extLst>
          </p:cNvPr>
          <p:cNvSpPr/>
          <p:nvPr/>
        </p:nvSpPr>
        <p:spPr>
          <a:xfrm>
            <a:off x="2311940" y="2368847"/>
            <a:ext cx="7568119" cy="1979579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DD15F-B04E-4CC9-AA38-F9B327EACEC3}"/>
              </a:ext>
            </a:extLst>
          </p:cNvPr>
          <p:cNvSpPr txBox="1"/>
          <p:nvPr/>
        </p:nvSpPr>
        <p:spPr>
          <a:xfrm>
            <a:off x="8035089" y="4201053"/>
            <a:ext cx="39551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main conclusion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Markowitz-model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THIS IS CALLED DIVERZIFICATION !!!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combining assets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the main idea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this is the same approach with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Black-Scholes model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80460C-2CE0-44D6-A65E-77AC8ACBBCE6}"/>
              </a:ext>
            </a:extLst>
          </p:cNvPr>
          <p:cNvSpPr txBox="1">
            <a:spLocks/>
          </p:cNvSpPr>
          <p:nvPr/>
        </p:nvSpPr>
        <p:spPr>
          <a:xfrm>
            <a:off x="838200" y="1486407"/>
            <a:ext cx="10515600" cy="545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i="0" dirty="0">
                <a:solidFill>
                  <a:srgbClr val="FFC000"/>
                </a:solidFill>
                <a:effectLst/>
              </a:rPr>
              <a:t>WHAT IS THE MAIN IDEA BEHIND MARKOWITZ-MODEL?</a:t>
            </a:r>
          </a:p>
        </p:txBody>
      </p:sp>
    </p:spTree>
    <p:extLst>
      <p:ext uri="{BB962C8B-B14F-4D97-AF65-F5344CB8AC3E}">
        <p14:creationId xmlns:p14="http://schemas.microsoft.com/office/powerpoint/2010/main" val="255398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2BA75-5972-4DB9-8506-3C4D2423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9" y="2344365"/>
            <a:ext cx="7348142" cy="36520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40C144-886F-4220-97EC-A23E37565508}"/>
              </a:ext>
            </a:extLst>
          </p:cNvPr>
          <p:cNvSpPr txBox="1">
            <a:spLocks/>
          </p:cNvSpPr>
          <p:nvPr/>
        </p:nvSpPr>
        <p:spPr>
          <a:xfrm>
            <a:off x="838200" y="1486407"/>
            <a:ext cx="10515600" cy="545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i="0" dirty="0">
                <a:solidFill>
                  <a:srgbClr val="FFC000"/>
                </a:solidFill>
                <a:effectLst/>
              </a:rPr>
              <a:t>WHAT IS THE MAIN IDEA BEHIND MARKOWITZ-MODEL?</a:t>
            </a:r>
          </a:p>
        </p:txBody>
      </p:sp>
    </p:spTree>
    <p:extLst>
      <p:ext uri="{BB962C8B-B14F-4D97-AF65-F5344CB8AC3E}">
        <p14:creationId xmlns:p14="http://schemas.microsoft.com/office/powerpoint/2010/main" val="29302059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407"/>
            <a:ext cx="10515600" cy="5459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i="0" dirty="0">
                <a:solidFill>
                  <a:srgbClr val="FFC000"/>
                </a:solidFill>
                <a:effectLst/>
              </a:rPr>
              <a:t>ASSUMPTIONS OF THE MARKOWITZ-MODEL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86A5BA2-2EAF-4E70-BCDB-AA2CB47DB43A}"/>
                  </a:ext>
                </a:extLst>
              </p:cNvPr>
              <p:cNvSpPr/>
              <p:nvPr/>
            </p:nvSpPr>
            <p:spPr>
              <a:xfrm>
                <a:off x="2349623" y="2285376"/>
                <a:ext cx="7492753" cy="172242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1.) RETURNS ARE NORMALLY DISTRIBUTED</a:t>
                </a:r>
              </a:p>
              <a:p>
                <a:pPr algn="ctr"/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returns of the stock are </a:t>
                </a:r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normally distributed </a:t>
                </a:r>
              </a:p>
              <a:p>
                <a:pPr algn="ctr"/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hu-HU" sz="24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𝝻</m:t>
                    </m:r>
                  </m:oMath>
                </a14:m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mean and </a:t>
                </a:r>
                <a14:m>
                  <m:oMath xmlns:m="http://schemas.openxmlformats.org/officeDocument/2006/math">
                    <m:r>
                      <a:rPr lang="hu-HU" sz="24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𝞂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standard deviation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86A5BA2-2EAF-4E70-BCDB-AA2CB47DB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623" y="2285376"/>
                <a:ext cx="7492753" cy="17224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3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407"/>
            <a:ext cx="10515600" cy="5459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i="0" dirty="0">
                <a:solidFill>
                  <a:srgbClr val="FFC000"/>
                </a:solidFill>
                <a:effectLst/>
              </a:rPr>
              <a:t>ASSUMPTIONS OF THE MARKOWITZ-MODEL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86A5BA2-2EAF-4E70-BCDB-AA2CB47DB43A}"/>
                  </a:ext>
                </a:extLst>
              </p:cNvPr>
              <p:cNvSpPr/>
              <p:nvPr/>
            </p:nvSpPr>
            <p:spPr>
              <a:xfrm>
                <a:off x="2349623" y="2285376"/>
                <a:ext cx="7492753" cy="172242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1.) RETURNS ARE NORMALLY DISTRIBUTED</a:t>
                </a:r>
              </a:p>
              <a:p>
                <a:pPr algn="ctr"/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returns of the stock are </a:t>
                </a:r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normally distributed </a:t>
                </a:r>
              </a:p>
              <a:p>
                <a:pPr algn="ctr"/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hu-HU" sz="24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𝝻</m:t>
                    </m:r>
                  </m:oMath>
                </a14:m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mean and </a:t>
                </a:r>
                <a14:m>
                  <m:oMath xmlns:m="http://schemas.openxmlformats.org/officeDocument/2006/math">
                    <m:r>
                      <a:rPr lang="hu-HU" sz="24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𝞂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standard deviation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86A5BA2-2EAF-4E70-BCDB-AA2CB47DB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623" y="2285376"/>
                <a:ext cx="7492753" cy="172242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D2CB9-C15F-4880-A1CB-40A0954DBB98}"/>
              </a:ext>
            </a:extLst>
          </p:cNvPr>
          <p:cNvSpPr/>
          <p:nvPr/>
        </p:nvSpPr>
        <p:spPr>
          <a:xfrm>
            <a:off x="2349623" y="4245162"/>
            <a:ext cx="7492753" cy="17224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2.) INVESTORS ARE RISK-AVERSE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investors will take on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risk 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they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expecting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more return </a:t>
            </a:r>
          </a:p>
        </p:txBody>
      </p:sp>
    </p:spTree>
    <p:extLst>
      <p:ext uri="{BB962C8B-B14F-4D97-AF65-F5344CB8AC3E}">
        <p14:creationId xmlns:p14="http://schemas.microsoft.com/office/powerpoint/2010/main" val="12796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Financial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AFA76-2F61-468F-8DD5-A4A2FE99EC32}"/>
              </a:ext>
            </a:extLst>
          </p:cNvPr>
          <p:cNvSpPr txBox="1"/>
          <p:nvPr/>
        </p:nvSpPr>
        <p:spPr>
          <a:xfrm>
            <a:off x="838200" y="1536174"/>
            <a:ext cx="761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Most of the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finance related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models rely heavily on historical data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which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means that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assume that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conditions are not going to change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EB7D45-6C51-4EBF-A676-C20B88D8AA5D}"/>
              </a:ext>
            </a:extLst>
          </p:cNvPr>
          <p:cNvSpPr/>
          <p:nvPr/>
        </p:nvSpPr>
        <p:spPr>
          <a:xfrm>
            <a:off x="2022348" y="2968269"/>
            <a:ext cx="4073652" cy="1060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 Portfolio Theory (</a:t>
            </a: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Markowit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5DFEA6-0D37-40DF-8398-E317B8B5C29A}"/>
              </a:ext>
            </a:extLst>
          </p:cNvPr>
          <p:cNvSpPr/>
          <p:nvPr/>
        </p:nvSpPr>
        <p:spPr>
          <a:xfrm>
            <a:off x="2022348" y="4439327"/>
            <a:ext cx="4073652" cy="1060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Capital Asset Pricing Model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7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a low risk (bonds) the return is low as well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ith higher risk (stocks)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returns are usually higher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modern portfolio theory states that investors can construct optimal portfolios offering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maximum possible expected return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a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level of risk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THE EFFICIENT PORTFOLIO IS THE PORTFOLIO THAT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HAS THE HIGHEST REWARD FOR A GIVEN LEVEL OF RISK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OR THE LOWEST RISK FOR A GIVEN RETURN !!!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74548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1CCCE-B0E7-4651-9432-01553E0621CA}"/>
              </a:ext>
            </a:extLst>
          </p:cNvPr>
          <p:cNvSpPr txBox="1"/>
          <p:nvPr/>
        </p:nvSpPr>
        <p:spPr>
          <a:xfrm>
            <a:off x="838200" y="1409620"/>
            <a:ext cx="9345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investors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allowed to set up short positions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security so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wealth has to be divided among available assets (stocks) in a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way that all positions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positions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811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1CCCE-B0E7-4651-9432-01553E0621CA}"/>
              </a:ext>
            </a:extLst>
          </p:cNvPr>
          <p:cNvSpPr txBox="1"/>
          <p:nvPr/>
        </p:nvSpPr>
        <p:spPr>
          <a:xfrm>
            <a:off x="838200" y="1409620"/>
            <a:ext cx="9345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investors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allowed to set up short positions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security so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wealth has to be divided among available assets (stocks) in a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way that all positions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positions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E2BFF-C615-4F0F-ADB7-59DB6A34EDDD}"/>
              </a:ext>
            </a:extLst>
          </p:cNvPr>
          <p:cNvSpPr txBox="1"/>
          <p:nvPr/>
        </p:nvSpPr>
        <p:spPr>
          <a:xfrm>
            <a:off x="4095548" y="4474200"/>
            <a:ext cx="4000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= [0.2, 0.3, 0.25, 0.25]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73DBD-65A6-47B8-9B7A-B51D223A16CD}"/>
              </a:ext>
            </a:extLst>
          </p:cNvPr>
          <p:cNvSpPr/>
          <p:nvPr/>
        </p:nvSpPr>
        <p:spPr>
          <a:xfrm>
            <a:off x="3400212" y="3047109"/>
            <a:ext cx="1178560" cy="9245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kern="16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AAPL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15875E-7D39-4D1D-AF22-577C8B99F53B}"/>
              </a:ext>
            </a:extLst>
          </p:cNvPr>
          <p:cNvSpPr/>
          <p:nvPr/>
        </p:nvSpPr>
        <p:spPr>
          <a:xfrm>
            <a:off x="5027313" y="3047109"/>
            <a:ext cx="1178560" cy="924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kern="16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B3AA2-49A3-464F-82D4-A5D78602FD74}"/>
              </a:ext>
            </a:extLst>
          </p:cNvPr>
          <p:cNvSpPr/>
          <p:nvPr/>
        </p:nvSpPr>
        <p:spPr>
          <a:xfrm>
            <a:off x="6654414" y="3047109"/>
            <a:ext cx="1178560" cy="924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kern="16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TSLA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365074-9BB4-411A-9D4B-B2E098FF2372}"/>
              </a:ext>
            </a:extLst>
          </p:cNvPr>
          <p:cNvSpPr/>
          <p:nvPr/>
        </p:nvSpPr>
        <p:spPr>
          <a:xfrm>
            <a:off x="8281515" y="3047109"/>
            <a:ext cx="1178560" cy="9245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kern="16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12" grpId="0" animBg="1"/>
      <p:bldP spid="13" grpId="0" animBg="1"/>
      <p:bldP spid="1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1CCCE-B0E7-4651-9432-01553E0621CA}"/>
              </a:ext>
            </a:extLst>
          </p:cNvPr>
          <p:cNvSpPr txBox="1"/>
          <p:nvPr/>
        </p:nvSpPr>
        <p:spPr>
          <a:xfrm>
            <a:off x="838200" y="1409620"/>
            <a:ext cx="9345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investors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allowed to set up short positions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security so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wealth has to be divided among available assets (stocks) in a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way that all positions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positions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E2BFF-C615-4F0F-ADB7-59DB6A34EDDD}"/>
              </a:ext>
            </a:extLst>
          </p:cNvPr>
          <p:cNvSpPr txBox="1"/>
          <p:nvPr/>
        </p:nvSpPr>
        <p:spPr>
          <a:xfrm>
            <a:off x="4095548" y="4474200"/>
            <a:ext cx="4000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= [0.2, 0.3, 0.25, 0.25]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AD581-527B-4205-A69D-7419B65F2A8B}"/>
              </a:ext>
            </a:extLst>
          </p:cNvPr>
          <p:cNvSpPr txBox="1"/>
          <p:nvPr/>
        </p:nvSpPr>
        <p:spPr>
          <a:xfrm>
            <a:off x="2101988" y="5292546"/>
            <a:ext cx="7988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the sum of weights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of the investor’s wealth is divided among the available assets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73DBD-65A6-47B8-9B7A-B51D223A16CD}"/>
              </a:ext>
            </a:extLst>
          </p:cNvPr>
          <p:cNvSpPr/>
          <p:nvPr/>
        </p:nvSpPr>
        <p:spPr>
          <a:xfrm>
            <a:off x="3400212" y="3047109"/>
            <a:ext cx="1178560" cy="9245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kern="16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AAPL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15875E-7D39-4D1D-AF22-577C8B99F53B}"/>
              </a:ext>
            </a:extLst>
          </p:cNvPr>
          <p:cNvSpPr/>
          <p:nvPr/>
        </p:nvSpPr>
        <p:spPr>
          <a:xfrm>
            <a:off x="5027313" y="3047109"/>
            <a:ext cx="1178560" cy="924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kern="16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B3AA2-49A3-464F-82D4-A5D78602FD74}"/>
              </a:ext>
            </a:extLst>
          </p:cNvPr>
          <p:cNvSpPr/>
          <p:nvPr/>
        </p:nvSpPr>
        <p:spPr>
          <a:xfrm>
            <a:off x="6654414" y="3047109"/>
            <a:ext cx="1178560" cy="924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kern="16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TSLA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365074-9BB4-411A-9D4B-B2E098FF2372}"/>
              </a:ext>
            </a:extLst>
          </p:cNvPr>
          <p:cNvSpPr/>
          <p:nvPr/>
        </p:nvSpPr>
        <p:spPr>
          <a:xfrm>
            <a:off x="8281515" y="3047109"/>
            <a:ext cx="1178560" cy="9245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kern="16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902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73DBD-65A6-47B8-9B7A-B51D223A16CD}"/>
              </a:ext>
            </a:extLst>
          </p:cNvPr>
          <p:cNvSpPr/>
          <p:nvPr/>
        </p:nvSpPr>
        <p:spPr>
          <a:xfrm>
            <a:off x="2396628" y="1908772"/>
            <a:ext cx="1027292" cy="9043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8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C97755-F205-49BC-BDD1-A803B69DCF15}"/>
              </a:ext>
            </a:extLst>
          </p:cNvPr>
          <p:cNvSpPr/>
          <p:nvPr/>
        </p:nvSpPr>
        <p:spPr>
          <a:xfrm>
            <a:off x="5429954" y="1908772"/>
            <a:ext cx="1027292" cy="9043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8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FDC033-5F90-4A34-8FFC-6069C3BFE228}"/>
              </a:ext>
            </a:extLst>
          </p:cNvPr>
          <p:cNvSpPr/>
          <p:nvPr/>
        </p:nvSpPr>
        <p:spPr>
          <a:xfrm>
            <a:off x="8463280" y="1908772"/>
            <a:ext cx="1027292" cy="9043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sz="28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FD9A5-3BC7-411E-BDEE-926EB45BCECF}"/>
              </a:ext>
            </a:extLst>
          </p:cNvPr>
          <p:cNvSpPr txBox="1"/>
          <p:nvPr/>
        </p:nvSpPr>
        <p:spPr>
          <a:xfrm>
            <a:off x="1685162" y="3225800"/>
            <a:ext cx="2450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i-th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asset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3FE54-8736-4991-9D70-8D28297E89FA}"/>
              </a:ext>
            </a:extLst>
          </p:cNvPr>
          <p:cNvSpPr txBox="1"/>
          <p:nvPr/>
        </p:nvSpPr>
        <p:spPr>
          <a:xfrm>
            <a:off x="4731921" y="3225799"/>
            <a:ext cx="24233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i-th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asset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(historical data)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A7F67-CBF7-46FE-B1FB-9684ED2C7A50}"/>
              </a:ext>
            </a:extLst>
          </p:cNvPr>
          <p:cNvSpPr txBox="1"/>
          <p:nvPr/>
        </p:nvSpPr>
        <p:spPr>
          <a:xfrm>
            <a:off x="7347410" y="3225798"/>
            <a:ext cx="3259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i-th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asset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(mean of the returns)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394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C5252-74B1-400E-BD2F-61672C84A045}"/>
              </a:ext>
            </a:extLst>
          </p:cNvPr>
          <p:cNvCxnSpPr/>
          <p:nvPr/>
        </p:nvCxnSpPr>
        <p:spPr>
          <a:xfrm flipV="1">
            <a:off x="1708434" y="29240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FD1D33-0304-4DD3-A2E5-71486A4382CF}"/>
              </a:ext>
            </a:extLst>
          </p:cNvPr>
          <p:cNvCxnSpPr>
            <a:cxnSpLocks/>
          </p:cNvCxnSpPr>
          <p:nvPr/>
        </p:nvCxnSpPr>
        <p:spPr>
          <a:xfrm>
            <a:off x="1518964" y="48599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C026F-F0BE-4CFA-93D1-C7E5DBCA6A07}"/>
              </a:ext>
            </a:extLst>
          </p:cNvPr>
          <p:cNvSpPr txBox="1"/>
          <p:nvPr/>
        </p:nvSpPr>
        <p:spPr>
          <a:xfrm>
            <a:off x="1458266" y="2517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81574-C386-4A03-981D-B0412FE03E10}"/>
              </a:ext>
            </a:extLst>
          </p:cNvPr>
          <p:cNvSpPr txBox="1"/>
          <p:nvPr/>
        </p:nvSpPr>
        <p:spPr>
          <a:xfrm>
            <a:off x="5078967" y="46754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A912A52-CC12-402D-A061-F5FE9D60444C}"/>
              </a:ext>
            </a:extLst>
          </p:cNvPr>
          <p:cNvSpPr/>
          <p:nvPr/>
        </p:nvSpPr>
        <p:spPr>
          <a:xfrm>
            <a:off x="2004915" y="3381976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82EFB1-3315-4C87-AB25-9781302CE49E}"/>
              </a:ext>
            </a:extLst>
          </p:cNvPr>
          <p:cNvSpPr/>
          <p:nvPr/>
        </p:nvSpPr>
        <p:spPr>
          <a:xfrm>
            <a:off x="6748033" y="1916575"/>
            <a:ext cx="3322320" cy="14508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87463-61E3-4A06-B482-F4B79F317857}"/>
                  </a:ext>
                </a:extLst>
              </p:cNvPr>
              <p:cNvSpPr txBox="1"/>
              <p:nvPr/>
            </p:nvSpPr>
            <p:spPr>
              <a:xfrm>
                <a:off x="7526163" y="2302464"/>
                <a:ext cx="1766060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87463-61E3-4A06-B482-F4B79F317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163" y="2302464"/>
                <a:ext cx="1766060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CDE4E71-E3F1-4641-8428-6F17CC6399E7}"/>
              </a:ext>
            </a:extLst>
          </p:cNvPr>
          <p:cNvSpPr txBox="1"/>
          <p:nvPr/>
        </p:nvSpPr>
        <p:spPr>
          <a:xfrm>
            <a:off x="2865536" y="494126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958187-F42E-4D08-B3E9-C65455A1F7D3}"/>
              </a:ext>
            </a:extLst>
          </p:cNvPr>
          <p:cNvCxnSpPr>
            <a:cxnSpLocks/>
          </p:cNvCxnSpPr>
          <p:nvPr/>
        </p:nvCxnSpPr>
        <p:spPr>
          <a:xfrm flipV="1">
            <a:off x="2991415" y="4783782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63A3F6-D9C6-496F-924B-477319B12F62}"/>
              </a:ext>
            </a:extLst>
          </p:cNvPr>
          <p:cNvCxnSpPr>
            <a:cxnSpLocks/>
          </p:cNvCxnSpPr>
          <p:nvPr/>
        </p:nvCxnSpPr>
        <p:spPr>
          <a:xfrm flipV="1">
            <a:off x="3463855" y="4778702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BFAEA7-E47A-4BC7-945E-9481EC1A93D6}"/>
              </a:ext>
            </a:extLst>
          </p:cNvPr>
          <p:cNvSpPr txBox="1"/>
          <p:nvPr/>
        </p:nvSpPr>
        <p:spPr>
          <a:xfrm>
            <a:off x="3225938" y="494126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737BD-F28C-4E4C-9F06-253B604FDC1E}"/>
              </a:ext>
            </a:extLst>
          </p:cNvPr>
          <p:cNvSpPr txBox="1"/>
          <p:nvPr/>
        </p:nvSpPr>
        <p:spPr>
          <a:xfrm>
            <a:off x="6458757" y="3812797"/>
            <a:ext cx="42059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how we can calculate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daily return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stock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DAILY RETURN FOR A GIVEN STOCK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consider neighboring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[t,t+1]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steps </a:t>
            </a:r>
          </a:p>
        </p:txBody>
      </p:sp>
    </p:spTree>
    <p:extLst>
      <p:ext uri="{BB962C8B-B14F-4D97-AF65-F5344CB8AC3E}">
        <p14:creationId xmlns:p14="http://schemas.microsoft.com/office/powerpoint/2010/main" val="12215157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C5252-74B1-400E-BD2F-61672C84A045}"/>
              </a:ext>
            </a:extLst>
          </p:cNvPr>
          <p:cNvCxnSpPr/>
          <p:nvPr/>
        </p:nvCxnSpPr>
        <p:spPr>
          <a:xfrm flipV="1">
            <a:off x="1708434" y="29240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FD1D33-0304-4DD3-A2E5-71486A4382CF}"/>
              </a:ext>
            </a:extLst>
          </p:cNvPr>
          <p:cNvCxnSpPr>
            <a:cxnSpLocks/>
          </p:cNvCxnSpPr>
          <p:nvPr/>
        </p:nvCxnSpPr>
        <p:spPr>
          <a:xfrm>
            <a:off x="1518964" y="48599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3C026F-F0BE-4CFA-93D1-C7E5DBCA6A07}"/>
              </a:ext>
            </a:extLst>
          </p:cNvPr>
          <p:cNvSpPr txBox="1"/>
          <p:nvPr/>
        </p:nvSpPr>
        <p:spPr>
          <a:xfrm>
            <a:off x="1458266" y="2517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81574-C386-4A03-981D-B0412FE03E10}"/>
              </a:ext>
            </a:extLst>
          </p:cNvPr>
          <p:cNvSpPr txBox="1"/>
          <p:nvPr/>
        </p:nvSpPr>
        <p:spPr>
          <a:xfrm>
            <a:off x="5078967" y="46754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A912A52-CC12-402D-A061-F5FE9D60444C}"/>
              </a:ext>
            </a:extLst>
          </p:cNvPr>
          <p:cNvSpPr/>
          <p:nvPr/>
        </p:nvSpPr>
        <p:spPr>
          <a:xfrm>
            <a:off x="2004915" y="3381976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82EFB1-3315-4C87-AB25-9781302CE49E}"/>
              </a:ext>
            </a:extLst>
          </p:cNvPr>
          <p:cNvSpPr/>
          <p:nvPr/>
        </p:nvSpPr>
        <p:spPr>
          <a:xfrm>
            <a:off x="6748033" y="1916575"/>
            <a:ext cx="3322320" cy="14508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87463-61E3-4A06-B482-F4B79F317857}"/>
                  </a:ext>
                </a:extLst>
              </p:cNvPr>
              <p:cNvSpPr txBox="1"/>
              <p:nvPr/>
            </p:nvSpPr>
            <p:spPr>
              <a:xfrm>
                <a:off x="8129279" y="2302464"/>
                <a:ext cx="1052724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887463-61E3-4A06-B482-F4B79F317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79" y="2302464"/>
                <a:ext cx="1052724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CDE4E71-E3F1-4641-8428-6F17CC6399E7}"/>
              </a:ext>
            </a:extLst>
          </p:cNvPr>
          <p:cNvSpPr txBox="1"/>
          <p:nvPr/>
        </p:nvSpPr>
        <p:spPr>
          <a:xfrm>
            <a:off x="2865536" y="494126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958187-F42E-4D08-B3E9-C65455A1F7D3}"/>
              </a:ext>
            </a:extLst>
          </p:cNvPr>
          <p:cNvCxnSpPr>
            <a:cxnSpLocks/>
          </p:cNvCxnSpPr>
          <p:nvPr/>
        </p:nvCxnSpPr>
        <p:spPr>
          <a:xfrm flipV="1">
            <a:off x="2991415" y="4783782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63A3F6-D9C6-496F-924B-477319B12F62}"/>
              </a:ext>
            </a:extLst>
          </p:cNvPr>
          <p:cNvCxnSpPr>
            <a:cxnSpLocks/>
          </p:cNvCxnSpPr>
          <p:nvPr/>
        </p:nvCxnSpPr>
        <p:spPr>
          <a:xfrm flipV="1">
            <a:off x="3463855" y="4778702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BFAEA7-E47A-4BC7-945E-9481EC1A93D6}"/>
              </a:ext>
            </a:extLst>
          </p:cNvPr>
          <p:cNvSpPr txBox="1"/>
          <p:nvPr/>
        </p:nvSpPr>
        <p:spPr>
          <a:xfrm>
            <a:off x="3225938" y="494126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737BD-F28C-4E4C-9F06-253B604FDC1E}"/>
              </a:ext>
            </a:extLst>
          </p:cNvPr>
          <p:cNvSpPr txBox="1"/>
          <p:nvPr/>
        </p:nvSpPr>
        <p:spPr>
          <a:xfrm>
            <a:off x="6100295" y="3812797"/>
            <a:ext cx="4922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use the logarithm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returns because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mathematical convenience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DAILY RETURN</a:t>
            </a:r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ARE MORE POPULAR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consider neighboring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[t,t+1]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steps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78F82-9BBD-4618-8BD6-4BF7546A085B}"/>
                  </a:ext>
                </a:extLst>
              </p:cNvPr>
              <p:cNvSpPr txBox="1"/>
              <p:nvPr/>
            </p:nvSpPr>
            <p:spPr>
              <a:xfrm>
                <a:off x="7654580" y="2461381"/>
                <a:ext cx="484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</m:oMath>
                  </m:oMathPara>
                </a14:m>
                <a:endPara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78F82-9BBD-4618-8BD6-4BF7546A0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580" y="2461381"/>
                <a:ext cx="48442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28628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CEB5A-86C1-49D1-BC59-6D0D816DDB57}"/>
              </a:ext>
            </a:extLst>
          </p:cNvPr>
          <p:cNvSpPr txBox="1"/>
          <p:nvPr/>
        </p:nvSpPr>
        <p:spPr>
          <a:xfrm>
            <a:off x="838200" y="1482656"/>
            <a:ext cx="9347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model relies heavily on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historical data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historical mean performance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assumed to be the best estimator for future (expected) performance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1870A8-96B5-49C0-850D-E7B0F3F390AD}"/>
              </a:ext>
            </a:extLst>
          </p:cNvPr>
          <p:cNvSpPr txBox="1"/>
          <p:nvPr/>
        </p:nvSpPr>
        <p:spPr>
          <a:xfrm>
            <a:off x="2913108" y="5651841"/>
            <a:ext cx="636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EXPECTED RETURN OF THE PORTFOLIO 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FAE0-999E-45EC-B55A-98E66AC39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62" y="2983364"/>
            <a:ext cx="8398276" cy="19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71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CEB5A-86C1-49D1-BC59-6D0D816DDB57}"/>
              </a:ext>
            </a:extLst>
          </p:cNvPr>
          <p:cNvSpPr txBox="1"/>
          <p:nvPr/>
        </p:nvSpPr>
        <p:spPr>
          <a:xfrm>
            <a:off x="838200" y="1482656"/>
            <a:ext cx="1094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of the portfolio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measured by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volatility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that can be approximated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the standard deviation or the variance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1870A8-96B5-49C0-850D-E7B0F3F390AD}"/>
              </a:ext>
            </a:extLst>
          </p:cNvPr>
          <p:cNvSpPr txBox="1"/>
          <p:nvPr/>
        </p:nvSpPr>
        <p:spPr>
          <a:xfrm>
            <a:off x="2215223" y="5628468"/>
            <a:ext cx="7763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COVARIANCE IS CRUCIAL IN PORTFOLIO THEORY !!!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667263-5C50-4751-97ED-95313020915B}"/>
              </a:ext>
            </a:extLst>
          </p:cNvPr>
          <p:cNvSpPr txBox="1"/>
          <p:nvPr/>
        </p:nvSpPr>
        <p:spPr>
          <a:xfrm>
            <a:off x="8573977" y="3121074"/>
            <a:ext cx="3122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covariance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defines how two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 together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794C4-7D34-4704-906C-50E90BAFBBD9}"/>
              </a:ext>
            </a:extLst>
          </p:cNvPr>
          <p:cNvSpPr txBox="1"/>
          <p:nvPr/>
        </p:nvSpPr>
        <p:spPr>
          <a:xfrm>
            <a:off x="2687167" y="4636381"/>
            <a:ext cx="7248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𝞂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ij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 &lt;  0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negative covariance means returns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move inversely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𝞂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ij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&gt;  0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positive covariance means that asset returns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move together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155D4-BEE6-4C61-820C-F3A1F77E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24" y="2590526"/>
            <a:ext cx="4899178" cy="167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01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Markowit’z model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about diverzification which means we want to reduce risk as much as possible 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ossessing assets (such as stocks) with high positive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covariance does not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provide much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diverzification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of diversification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eliminate fluctuations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long term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SHOULD INCLUDE UNCORRELATED STOCKS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PORTFOLIO INSTEAD !!!</a:t>
            </a:r>
          </a:p>
          <a:p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8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Financial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AFA76-2F61-468F-8DD5-A4A2FE99EC32}"/>
              </a:ext>
            </a:extLst>
          </p:cNvPr>
          <p:cNvSpPr txBox="1"/>
          <p:nvPr/>
        </p:nvSpPr>
        <p:spPr>
          <a:xfrm>
            <a:off x="838200" y="1536174"/>
            <a:ext cx="761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Most of the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finance related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models rely heavily on historical data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which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means that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assume that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conditions are not going to change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EB7D45-6C51-4EBF-A676-C20B88D8AA5D}"/>
              </a:ext>
            </a:extLst>
          </p:cNvPr>
          <p:cNvSpPr/>
          <p:nvPr/>
        </p:nvSpPr>
        <p:spPr>
          <a:xfrm>
            <a:off x="2022348" y="2968269"/>
            <a:ext cx="4073652" cy="1060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 Portfolio Theory (</a:t>
            </a: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Markowit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5DFEA6-0D37-40DF-8398-E317B8B5C29A}"/>
              </a:ext>
            </a:extLst>
          </p:cNvPr>
          <p:cNvSpPr/>
          <p:nvPr/>
        </p:nvSpPr>
        <p:spPr>
          <a:xfrm>
            <a:off x="2022348" y="4439327"/>
            <a:ext cx="4073652" cy="1060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Capital Asset Pricing Model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A8ECC-7D6E-48B9-974F-A406F6B28B18}"/>
              </a:ext>
            </a:extLst>
          </p:cNvPr>
          <p:cNvSpPr txBox="1"/>
          <p:nvPr/>
        </p:nvSpPr>
        <p:spPr>
          <a:xfrm>
            <a:off x="6966740" y="2823500"/>
            <a:ext cx="421339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are static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sense that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calculate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parameters of  the models based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 data in the past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  <a:sym typeface="Wingdings" panose="05000000000000000000" pitchFamily="2" charset="2"/>
              </a:rPr>
              <a:t>NOT ALWAYS WORKING FINE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2008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big financial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crisis and the loan crisis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2240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CEB5A-86C1-49D1-BC59-6D0D816DDB57}"/>
              </a:ext>
            </a:extLst>
          </p:cNvPr>
          <p:cNvSpPr txBox="1"/>
          <p:nvPr/>
        </p:nvSpPr>
        <p:spPr>
          <a:xfrm>
            <a:off x="838200" y="1482656"/>
            <a:ext cx="10946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of the portfolio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measured by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volatility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that can be approximated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the standard deviation or the variance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667263-5C50-4751-97ED-95313020915B}"/>
              </a:ext>
            </a:extLst>
          </p:cNvPr>
          <p:cNvSpPr txBox="1"/>
          <p:nvPr/>
        </p:nvSpPr>
        <p:spPr>
          <a:xfrm>
            <a:off x="8674395" y="3121074"/>
            <a:ext cx="292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covariance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 variable with itself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B98B6-5C3D-44BC-A1E8-B5AB54C53F1F}"/>
              </a:ext>
            </a:extLst>
          </p:cNvPr>
          <p:cNvSpPr txBox="1"/>
          <p:nvPr/>
        </p:nvSpPr>
        <p:spPr>
          <a:xfrm>
            <a:off x="2463082" y="4775179"/>
            <a:ext cx="7265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calculating the variance of the portfolio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the 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covariance matrix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containing all the covariances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stocks involved in the portfolio 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5745D-DB26-4271-A7B4-FDF75127C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9" y="2590665"/>
            <a:ext cx="5174007" cy="17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646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51316F-A2EF-4B98-986C-209AE0528885}"/>
              </a:ext>
            </a:extLst>
          </p:cNvPr>
          <p:cNvSpPr txBox="1"/>
          <p:nvPr/>
        </p:nvSpPr>
        <p:spPr>
          <a:xfrm>
            <a:off x="3717272" y="6035325"/>
            <a:ext cx="4757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EXPECTED PORTFOLIO VARIANCE 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2D3D3-1C60-4F45-A3CB-686B063D6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38" y="1429304"/>
            <a:ext cx="8725924" cy="45435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07495E-8B43-4783-A365-074F7BB18607}"/>
              </a:ext>
            </a:extLst>
          </p:cNvPr>
          <p:cNvSpPr txBox="1"/>
          <p:nvPr/>
        </p:nvSpPr>
        <p:spPr>
          <a:xfrm>
            <a:off x="8001091" y="1791082"/>
            <a:ext cx="307449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covariance matrix</a:t>
            </a:r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contains the relationship 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all the assets 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this case stocks) 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portfolio</a:t>
            </a:r>
          </a:p>
        </p:txBody>
      </p:sp>
    </p:spTree>
    <p:extLst>
      <p:ext uri="{BB962C8B-B14F-4D97-AF65-F5344CB8AC3E}">
        <p14:creationId xmlns:p14="http://schemas.microsoft.com/office/powerpoint/2010/main" val="41378995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1CC6705-7283-40EA-A24D-4C62E56AA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1" y="1300480"/>
            <a:ext cx="5734503" cy="34234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9F7A90-38D0-42F9-83DD-6062E00DDD0A}"/>
              </a:ext>
            </a:extLst>
          </p:cNvPr>
          <p:cNvSpPr txBox="1"/>
          <p:nvPr/>
        </p:nvSpPr>
        <p:spPr>
          <a:xfrm>
            <a:off x="5947778" y="1474369"/>
            <a:ext cx="49645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dots represent different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weights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portfolio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containing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ultiple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stocks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different portfolios)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investor is interested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in: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1.)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maximum return (mean) given a fixed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risk level (so volatility)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2.)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minimum risk given a fixed return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A3899-D646-4F0C-96B2-17A208D02077}"/>
              </a:ext>
            </a:extLst>
          </p:cNvPr>
          <p:cNvSpPr txBox="1"/>
          <p:nvPr/>
        </p:nvSpPr>
        <p:spPr>
          <a:xfrm>
            <a:off x="2824944" y="4781584"/>
            <a:ext cx="623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portfolios make up the so-called „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efficient-frontier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6BCDC1-9C5A-4C88-92A7-B70E99C5D967}"/>
              </a:ext>
            </a:extLst>
          </p:cNvPr>
          <p:cNvSpPr txBox="1"/>
          <p:nvPr/>
        </p:nvSpPr>
        <p:spPr>
          <a:xfrm>
            <a:off x="2369210" y="5269779"/>
            <a:ext cx="7453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main feature of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Markowitz model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decide the risk or the expected return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</a:t>
            </a: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IF YOU WANT TO MAKE MONEY, YOU HAVE TO TAKE RISK !!!</a:t>
            </a:r>
            <a:endParaRPr lang="hu-HU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2298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F5F5D-157A-4BB3-91D8-553348004C61}"/>
              </a:ext>
            </a:extLst>
          </p:cNvPr>
          <p:cNvCxnSpPr/>
          <p:nvPr/>
        </p:nvCxnSpPr>
        <p:spPr>
          <a:xfrm flipV="1">
            <a:off x="4381980" y="2163256"/>
            <a:ext cx="0" cy="281734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EA3C-5A30-4850-8B55-DF38046ECFB3}"/>
              </a:ext>
            </a:extLst>
          </p:cNvPr>
          <p:cNvCxnSpPr/>
          <p:nvPr/>
        </p:nvCxnSpPr>
        <p:spPr>
          <a:xfrm>
            <a:off x="4134846" y="4716986"/>
            <a:ext cx="39047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1DF8A-A9C4-453F-B911-4AC1E814123B}"/>
              </a:ext>
            </a:extLst>
          </p:cNvPr>
          <p:cNvSpPr txBox="1"/>
          <p:nvPr/>
        </p:nvSpPr>
        <p:spPr>
          <a:xfrm>
            <a:off x="5897233" y="479593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8FA1B-ED32-4C27-B675-4A1494998000}"/>
              </a:ext>
            </a:extLst>
          </p:cNvPr>
          <p:cNvSpPr txBox="1"/>
          <p:nvPr/>
        </p:nvSpPr>
        <p:spPr>
          <a:xfrm rot="16200000">
            <a:off x="3587075" y="31449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FAB4A547-3068-4A5E-A893-B6DDA8F3DB67}"/>
              </a:ext>
            </a:extLst>
          </p:cNvPr>
          <p:cNvSpPr/>
          <p:nvPr/>
        </p:nvSpPr>
        <p:spPr>
          <a:xfrm>
            <a:off x="5059651" y="2406292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021F46-10B2-4A0E-B0FB-691BEA66099D}"/>
              </a:ext>
            </a:extLst>
          </p:cNvPr>
          <p:cNvSpPr/>
          <p:nvPr/>
        </p:nvSpPr>
        <p:spPr>
          <a:xfrm>
            <a:off x="6240715" y="3246560"/>
            <a:ext cx="156500" cy="156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1AFDB1-C9A8-428E-AD6A-43254F921F92}"/>
              </a:ext>
            </a:extLst>
          </p:cNvPr>
          <p:cNvSpPr/>
          <p:nvPr/>
        </p:nvSpPr>
        <p:spPr>
          <a:xfrm>
            <a:off x="6907998" y="3246560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A43408-89B9-4EAA-9B58-89D618138712}"/>
              </a:ext>
            </a:extLst>
          </p:cNvPr>
          <p:cNvSpPr/>
          <p:nvPr/>
        </p:nvSpPr>
        <p:spPr>
          <a:xfrm>
            <a:off x="6240715" y="3751807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A35DF3-40AE-40DA-B1BF-BF0A2E3D567D}"/>
              </a:ext>
            </a:extLst>
          </p:cNvPr>
          <p:cNvSpPr/>
          <p:nvPr/>
        </p:nvSpPr>
        <p:spPr>
          <a:xfrm>
            <a:off x="6907998" y="3751807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C0F1D-4689-4BD2-9F20-473E35CECC7E}"/>
              </a:ext>
            </a:extLst>
          </p:cNvPr>
          <p:cNvSpPr txBox="1"/>
          <p:nvPr/>
        </p:nvSpPr>
        <p:spPr>
          <a:xfrm>
            <a:off x="6338572" y="296754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2E143-154D-4F9F-8285-B7F9C718F00D}"/>
              </a:ext>
            </a:extLst>
          </p:cNvPr>
          <p:cNvSpPr txBox="1"/>
          <p:nvPr/>
        </p:nvSpPr>
        <p:spPr>
          <a:xfrm>
            <a:off x="7016242" y="30063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41BFD3-D99D-4D38-B9A2-0E28D93BFA11}"/>
              </a:ext>
            </a:extLst>
          </p:cNvPr>
          <p:cNvSpPr txBox="1"/>
          <p:nvPr/>
        </p:nvSpPr>
        <p:spPr>
          <a:xfrm>
            <a:off x="6331684" y="3523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77AACB-3B50-43A2-BB82-DE1E893210F9}"/>
              </a:ext>
            </a:extLst>
          </p:cNvPr>
          <p:cNvSpPr txBox="1"/>
          <p:nvPr/>
        </p:nvSpPr>
        <p:spPr>
          <a:xfrm>
            <a:off x="7000524" y="35101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875243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F5F5D-157A-4BB3-91D8-553348004C61}"/>
              </a:ext>
            </a:extLst>
          </p:cNvPr>
          <p:cNvCxnSpPr/>
          <p:nvPr/>
        </p:nvCxnSpPr>
        <p:spPr>
          <a:xfrm flipV="1">
            <a:off x="4381980" y="2163256"/>
            <a:ext cx="0" cy="281734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EA3C-5A30-4850-8B55-DF38046ECFB3}"/>
              </a:ext>
            </a:extLst>
          </p:cNvPr>
          <p:cNvCxnSpPr/>
          <p:nvPr/>
        </p:nvCxnSpPr>
        <p:spPr>
          <a:xfrm>
            <a:off x="4134846" y="4716986"/>
            <a:ext cx="39047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1DF8A-A9C4-453F-B911-4AC1E814123B}"/>
              </a:ext>
            </a:extLst>
          </p:cNvPr>
          <p:cNvSpPr txBox="1"/>
          <p:nvPr/>
        </p:nvSpPr>
        <p:spPr>
          <a:xfrm>
            <a:off x="5897233" y="479593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8FA1B-ED32-4C27-B675-4A1494998000}"/>
              </a:ext>
            </a:extLst>
          </p:cNvPr>
          <p:cNvSpPr txBox="1"/>
          <p:nvPr/>
        </p:nvSpPr>
        <p:spPr>
          <a:xfrm rot="16200000">
            <a:off x="3587075" y="31449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53117747-590F-4055-8767-3BC60C0C098D}"/>
              </a:ext>
            </a:extLst>
          </p:cNvPr>
          <p:cNvSpPr/>
          <p:nvPr/>
        </p:nvSpPr>
        <p:spPr>
          <a:xfrm>
            <a:off x="4988531" y="2467252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AAD7F0-FB5A-473C-BB49-EFF2C0211E77}"/>
              </a:ext>
            </a:extLst>
          </p:cNvPr>
          <p:cNvSpPr/>
          <p:nvPr/>
        </p:nvSpPr>
        <p:spPr>
          <a:xfrm>
            <a:off x="6477253" y="3619136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398FB2-B729-478F-846D-A882E0738EC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555503" y="2865410"/>
            <a:ext cx="0" cy="7537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E17877-A718-43A0-B870-B585494A170B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988531" y="3697386"/>
            <a:ext cx="148872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9AC0D-24B8-4601-A7F1-3B0C7B97468E}"/>
              </a:ext>
            </a:extLst>
          </p:cNvPr>
          <p:cNvCxnSpPr/>
          <p:nvPr/>
        </p:nvCxnSpPr>
        <p:spPr>
          <a:xfrm flipV="1">
            <a:off x="6151683" y="3385770"/>
            <a:ext cx="403820" cy="311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C19F1-14A1-440C-9A2F-AF82E9712626}"/>
              </a:ext>
            </a:extLst>
          </p:cNvPr>
          <p:cNvCxnSpPr/>
          <p:nvPr/>
        </p:nvCxnSpPr>
        <p:spPr>
          <a:xfrm flipV="1">
            <a:off x="5890021" y="3174446"/>
            <a:ext cx="657243" cy="5071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B736DF-FD1E-44C2-B2C1-DFB82130B0CD}"/>
              </a:ext>
            </a:extLst>
          </p:cNvPr>
          <p:cNvCxnSpPr/>
          <p:nvPr/>
        </p:nvCxnSpPr>
        <p:spPr>
          <a:xfrm flipV="1">
            <a:off x="5604884" y="2957093"/>
            <a:ext cx="936191" cy="72243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640CFB-B9A1-49D5-9250-0981CB72882B}"/>
              </a:ext>
            </a:extLst>
          </p:cNvPr>
          <p:cNvCxnSpPr/>
          <p:nvPr/>
        </p:nvCxnSpPr>
        <p:spPr>
          <a:xfrm flipV="1">
            <a:off x="5269853" y="3067745"/>
            <a:ext cx="813228" cy="6275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250048A-84ED-4C68-B0C8-8B7A93DA356A}"/>
              </a:ext>
            </a:extLst>
          </p:cNvPr>
          <p:cNvSpPr/>
          <p:nvPr/>
        </p:nvSpPr>
        <p:spPr>
          <a:xfrm>
            <a:off x="5799583" y="3350710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5694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Modern Portfolio Theory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F5F5D-157A-4BB3-91D8-553348004C61}"/>
              </a:ext>
            </a:extLst>
          </p:cNvPr>
          <p:cNvCxnSpPr/>
          <p:nvPr/>
        </p:nvCxnSpPr>
        <p:spPr>
          <a:xfrm flipV="1">
            <a:off x="4381980" y="2163256"/>
            <a:ext cx="0" cy="281734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EA3C-5A30-4850-8B55-DF38046ECFB3}"/>
              </a:ext>
            </a:extLst>
          </p:cNvPr>
          <p:cNvCxnSpPr/>
          <p:nvPr/>
        </p:nvCxnSpPr>
        <p:spPr>
          <a:xfrm>
            <a:off x="4134846" y="4716986"/>
            <a:ext cx="39047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1DF8A-A9C4-453F-B911-4AC1E814123B}"/>
              </a:ext>
            </a:extLst>
          </p:cNvPr>
          <p:cNvSpPr txBox="1"/>
          <p:nvPr/>
        </p:nvSpPr>
        <p:spPr>
          <a:xfrm>
            <a:off x="5897233" y="479593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8FA1B-ED32-4C27-B675-4A1494998000}"/>
              </a:ext>
            </a:extLst>
          </p:cNvPr>
          <p:cNvSpPr txBox="1"/>
          <p:nvPr/>
        </p:nvSpPr>
        <p:spPr>
          <a:xfrm rot="16200000">
            <a:off x="3587075" y="31449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53117747-590F-4055-8767-3BC60C0C098D}"/>
              </a:ext>
            </a:extLst>
          </p:cNvPr>
          <p:cNvSpPr/>
          <p:nvPr/>
        </p:nvSpPr>
        <p:spPr>
          <a:xfrm>
            <a:off x="4988531" y="2467252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AAD7F0-FB5A-473C-BB49-EFF2C0211E77}"/>
              </a:ext>
            </a:extLst>
          </p:cNvPr>
          <p:cNvSpPr/>
          <p:nvPr/>
        </p:nvSpPr>
        <p:spPr>
          <a:xfrm>
            <a:off x="6477253" y="3619136"/>
            <a:ext cx="156500" cy="1565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398FB2-B729-478F-846D-A882E0738EC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555503" y="2865410"/>
            <a:ext cx="0" cy="7537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E17877-A718-43A0-B870-B585494A170B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988531" y="3697386"/>
            <a:ext cx="148872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9AC0D-24B8-4601-A7F1-3B0C7B97468E}"/>
              </a:ext>
            </a:extLst>
          </p:cNvPr>
          <p:cNvCxnSpPr/>
          <p:nvPr/>
        </p:nvCxnSpPr>
        <p:spPr>
          <a:xfrm flipV="1">
            <a:off x="6151683" y="3385770"/>
            <a:ext cx="403820" cy="311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C19F1-14A1-440C-9A2F-AF82E9712626}"/>
              </a:ext>
            </a:extLst>
          </p:cNvPr>
          <p:cNvCxnSpPr/>
          <p:nvPr/>
        </p:nvCxnSpPr>
        <p:spPr>
          <a:xfrm flipV="1">
            <a:off x="5890021" y="3174446"/>
            <a:ext cx="657243" cy="5071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B736DF-FD1E-44C2-B2C1-DFB82130B0CD}"/>
              </a:ext>
            </a:extLst>
          </p:cNvPr>
          <p:cNvCxnSpPr/>
          <p:nvPr/>
        </p:nvCxnSpPr>
        <p:spPr>
          <a:xfrm flipV="1">
            <a:off x="5604884" y="2957093"/>
            <a:ext cx="936191" cy="72243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640CFB-B9A1-49D5-9250-0981CB72882B}"/>
              </a:ext>
            </a:extLst>
          </p:cNvPr>
          <p:cNvCxnSpPr/>
          <p:nvPr/>
        </p:nvCxnSpPr>
        <p:spPr>
          <a:xfrm flipV="1">
            <a:off x="5269853" y="3067745"/>
            <a:ext cx="813228" cy="6275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250048A-84ED-4C68-B0C8-8B7A93DA356A}"/>
              </a:ext>
            </a:extLst>
          </p:cNvPr>
          <p:cNvSpPr/>
          <p:nvPr/>
        </p:nvSpPr>
        <p:spPr>
          <a:xfrm>
            <a:off x="5799583" y="3350710"/>
            <a:ext cx="156500" cy="156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26899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Sharpe Ratio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1242F-E686-4A71-891F-DBE0A605F682}"/>
              </a:ext>
            </a:extLst>
          </p:cNvPr>
          <p:cNvSpPr txBox="1"/>
          <p:nvPr/>
        </p:nvSpPr>
        <p:spPr>
          <a:xfrm>
            <a:off x="1951242" y="1444565"/>
            <a:ext cx="82895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one of the most important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and return measures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in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quantitative finance – it was first used by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William Sharpe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 describes how much excess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return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you are receiving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extra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volatility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that you endure holding a riskier asset (stock)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7FDA8-3276-4491-B1AC-CC2F0A6461AC}"/>
              </a:ext>
            </a:extLst>
          </p:cNvPr>
          <p:cNvSpPr txBox="1"/>
          <p:nvPr/>
        </p:nvSpPr>
        <p:spPr>
          <a:xfrm>
            <a:off x="3654583" y="5371669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9294B-E19F-419C-BDC4-76552BC3DA1F}"/>
              </a:ext>
            </a:extLst>
          </p:cNvPr>
          <p:cNvSpPr txBox="1"/>
          <p:nvPr/>
        </p:nvSpPr>
        <p:spPr>
          <a:xfrm>
            <a:off x="4198682" y="5371670"/>
            <a:ext cx="4907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rate of return of investment 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F7879-8D0E-42E6-B360-CD70CD04BDB5}"/>
              </a:ext>
            </a:extLst>
          </p:cNvPr>
          <p:cNvSpPr txBox="1"/>
          <p:nvPr/>
        </p:nvSpPr>
        <p:spPr>
          <a:xfrm>
            <a:off x="3654583" y="5854981"/>
            <a:ext cx="64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630E9D-0A9F-4197-BCE2-C3AA2D2B0ACF}"/>
              </a:ext>
            </a:extLst>
          </p:cNvPr>
          <p:cNvSpPr txBox="1"/>
          <p:nvPr/>
        </p:nvSpPr>
        <p:spPr>
          <a:xfrm>
            <a:off x="4198682" y="5867497"/>
            <a:ext cx="43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of return of risk-free security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C3A4D5-2F18-4DE0-A426-377733AAC726}"/>
              </a:ext>
            </a:extLst>
          </p:cNvPr>
          <p:cNvSpPr txBox="1"/>
          <p:nvPr/>
        </p:nvSpPr>
        <p:spPr>
          <a:xfrm>
            <a:off x="8196002" y="4019315"/>
            <a:ext cx="2786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Sharpe-ratio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S(x) &gt; 1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considered to be good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D17D8-462B-4488-A58E-984FBA56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3" y="3668162"/>
            <a:ext cx="3796154" cy="13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205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Allocation Line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FE222FF3-DD7F-48E8-8DEB-79307E77946B}"/>
              </a:ext>
            </a:extLst>
          </p:cNvPr>
          <p:cNvCxnSpPr/>
          <p:nvPr/>
        </p:nvCxnSpPr>
        <p:spPr>
          <a:xfrm flipV="1">
            <a:off x="1934053" y="2495354"/>
            <a:ext cx="0" cy="31111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1">
            <a:extLst>
              <a:ext uri="{FF2B5EF4-FFF2-40B4-BE49-F238E27FC236}">
                <a16:creationId xmlns:a16="http://schemas.microsoft.com/office/drawing/2014/main" id="{6058AD5D-798B-4276-803D-2F88D8166D07}"/>
              </a:ext>
            </a:extLst>
          </p:cNvPr>
          <p:cNvCxnSpPr/>
          <p:nvPr/>
        </p:nvCxnSpPr>
        <p:spPr>
          <a:xfrm>
            <a:off x="1686919" y="5342900"/>
            <a:ext cx="532025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2">
            <a:extLst>
              <a:ext uri="{FF2B5EF4-FFF2-40B4-BE49-F238E27FC236}">
                <a16:creationId xmlns:a16="http://schemas.microsoft.com/office/drawing/2014/main" id="{D7C13DE8-B85E-4FEE-BB8A-EEBD601D17BB}"/>
              </a:ext>
            </a:extLst>
          </p:cNvPr>
          <p:cNvSpPr txBox="1"/>
          <p:nvPr/>
        </p:nvSpPr>
        <p:spPr>
          <a:xfrm>
            <a:off x="4206444" y="541069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DD9C6C78-5BD1-4E74-91AE-3C28E6E9CAE4}"/>
              </a:ext>
            </a:extLst>
          </p:cNvPr>
          <p:cNvSpPr txBox="1"/>
          <p:nvPr/>
        </p:nvSpPr>
        <p:spPr>
          <a:xfrm rot="16200000">
            <a:off x="1139148" y="36162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</a:t>
            </a: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3813740A-A3C0-4FB3-9AA0-7E3B60E32163}"/>
              </a:ext>
            </a:extLst>
          </p:cNvPr>
          <p:cNvSpPr/>
          <p:nvPr/>
        </p:nvSpPr>
        <p:spPr>
          <a:xfrm>
            <a:off x="3133047" y="3000608"/>
            <a:ext cx="2675129" cy="1837037"/>
          </a:xfrm>
          <a:custGeom>
            <a:avLst/>
            <a:gdLst>
              <a:gd name="connsiteX0" fmla="*/ 2675129 w 2675129"/>
              <a:gd name="connsiteY0" fmla="*/ 0 h 1837037"/>
              <a:gd name="connsiteX1" fmla="*/ 14307 w 2675129"/>
              <a:gd name="connsiteY1" fmla="*/ 1169773 h 1837037"/>
              <a:gd name="connsiteX2" fmla="*/ 1810156 w 2675129"/>
              <a:gd name="connsiteY2" fmla="*/ 1837037 h 183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129" h="1837037">
                <a:moveTo>
                  <a:pt x="2675129" y="0"/>
                </a:moveTo>
                <a:cubicBezTo>
                  <a:pt x="1416799" y="431800"/>
                  <a:pt x="158469" y="863600"/>
                  <a:pt x="14307" y="1169773"/>
                </a:cubicBezTo>
                <a:cubicBezTo>
                  <a:pt x="-129855" y="1475946"/>
                  <a:pt x="840150" y="1656491"/>
                  <a:pt x="1810156" y="183703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Ellipszis 18">
            <a:extLst>
              <a:ext uri="{FF2B5EF4-FFF2-40B4-BE49-F238E27FC236}">
                <a16:creationId xmlns:a16="http://schemas.microsoft.com/office/drawing/2014/main" id="{B61D56B4-C844-4141-BADD-D67E829170B0}"/>
              </a:ext>
            </a:extLst>
          </p:cNvPr>
          <p:cNvSpPr/>
          <p:nvPr/>
        </p:nvSpPr>
        <p:spPr>
          <a:xfrm>
            <a:off x="1824533" y="4657243"/>
            <a:ext cx="193281" cy="19328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Szövegdoboz 19">
            <a:extLst>
              <a:ext uri="{FF2B5EF4-FFF2-40B4-BE49-F238E27FC236}">
                <a16:creationId xmlns:a16="http://schemas.microsoft.com/office/drawing/2014/main" id="{038BFAAF-93B5-4247-87ED-38C4E6EA13CF}"/>
              </a:ext>
            </a:extLst>
          </p:cNvPr>
          <p:cNvSpPr txBox="1"/>
          <p:nvPr/>
        </p:nvSpPr>
        <p:spPr>
          <a:xfrm>
            <a:off x="838200" y="4450381"/>
            <a:ext cx="96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 err="1"/>
              <a:t>risk-free</a:t>
            </a:r>
            <a:endParaRPr lang="hu-HU" i="1" dirty="0"/>
          </a:p>
          <a:p>
            <a:pPr algn="ctr"/>
            <a:r>
              <a:rPr lang="hu-HU" i="1" dirty="0"/>
              <a:t>   </a:t>
            </a:r>
            <a:r>
              <a:rPr lang="hu-HU" i="1" dirty="0" err="1"/>
              <a:t>asset</a:t>
            </a:r>
            <a:endParaRPr lang="hu-HU" i="1" dirty="0"/>
          </a:p>
        </p:txBody>
      </p:sp>
      <p:sp>
        <p:nvSpPr>
          <p:cNvPr id="32" name="Szövegdoboz 21">
            <a:extLst>
              <a:ext uri="{FF2B5EF4-FFF2-40B4-BE49-F238E27FC236}">
                <a16:creationId xmlns:a16="http://schemas.microsoft.com/office/drawing/2014/main" id="{49F73C8B-7545-4A6B-AB62-7B5862DECA81}"/>
              </a:ext>
            </a:extLst>
          </p:cNvPr>
          <p:cNvSpPr txBox="1"/>
          <p:nvPr/>
        </p:nvSpPr>
        <p:spPr>
          <a:xfrm>
            <a:off x="3650041" y="3800510"/>
            <a:ext cx="233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portfolio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Sharpe-ratio</a:t>
            </a:r>
          </a:p>
        </p:txBody>
      </p:sp>
      <p:cxnSp>
        <p:nvCxnSpPr>
          <p:cNvPr id="33" name="Egyenes összekötő 23">
            <a:extLst>
              <a:ext uri="{FF2B5EF4-FFF2-40B4-BE49-F238E27FC236}">
                <a16:creationId xmlns:a16="http://schemas.microsoft.com/office/drawing/2014/main" id="{34386594-0528-46AF-8CAB-B217DF9DD7E4}"/>
              </a:ext>
            </a:extLst>
          </p:cNvPr>
          <p:cNvCxnSpPr/>
          <p:nvPr/>
        </p:nvCxnSpPr>
        <p:spPr>
          <a:xfrm flipV="1">
            <a:off x="2017814" y="3026366"/>
            <a:ext cx="2979903" cy="1676002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Ötágú csillag 24">
            <a:extLst>
              <a:ext uri="{FF2B5EF4-FFF2-40B4-BE49-F238E27FC236}">
                <a16:creationId xmlns:a16="http://schemas.microsoft.com/office/drawing/2014/main" id="{F5D4654B-1032-4A37-A087-E3CA441BCE8B}"/>
              </a:ext>
            </a:extLst>
          </p:cNvPr>
          <p:cNvSpPr/>
          <p:nvPr/>
        </p:nvSpPr>
        <p:spPr>
          <a:xfrm>
            <a:off x="3294383" y="3617539"/>
            <a:ext cx="426763" cy="426763"/>
          </a:xfrm>
          <a:prstGeom prst="star5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övegdoboz 25">
            <a:extLst>
              <a:ext uri="{FF2B5EF4-FFF2-40B4-BE49-F238E27FC236}">
                <a16:creationId xmlns:a16="http://schemas.microsoft.com/office/drawing/2014/main" id="{20397A3B-CAF1-4DBC-89BF-EF667348D1AB}"/>
              </a:ext>
            </a:extLst>
          </p:cNvPr>
          <p:cNvSpPr txBox="1"/>
          <p:nvPr/>
        </p:nvSpPr>
        <p:spPr>
          <a:xfrm>
            <a:off x="3113328" y="2471448"/>
            <a:ext cx="177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capital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allocation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</a:t>
            </a:r>
          </a:p>
        </p:txBody>
      </p:sp>
      <p:sp>
        <p:nvSpPr>
          <p:cNvPr id="36" name="Szövegdoboz 8">
            <a:extLst>
              <a:ext uri="{FF2B5EF4-FFF2-40B4-BE49-F238E27FC236}">
                <a16:creationId xmlns:a16="http://schemas.microsoft.com/office/drawing/2014/main" id="{745FA20A-8018-4D24-B5FE-3879975A755A}"/>
              </a:ext>
            </a:extLst>
          </p:cNvPr>
          <p:cNvSpPr txBox="1"/>
          <p:nvPr/>
        </p:nvSpPr>
        <p:spPr>
          <a:xfrm>
            <a:off x="7045550" y="1923072"/>
            <a:ext cx="44680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there are not just stocks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out portfolio – we can consider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risk-free assets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HAVE RISK-FREE ASSETS IN OUR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PORTFOLIO AS WELL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considering this fact what is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optimal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portfolio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now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optimal portfolios lie on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capital allocation line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486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Monte-Carlo Simulations 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41083685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his method was first used back in the </a:t>
            </a:r>
            <a:r>
              <a:rPr lang="en-GB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194</a:t>
            </a:r>
            <a:r>
              <a:rPr lang="hu-HU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0</a:t>
            </a:r>
            <a:r>
              <a:rPr lang="en-GB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during the </a:t>
            </a:r>
            <a:r>
              <a:rPr lang="hu-HU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Manhattan Project </a:t>
            </a:r>
            <a:r>
              <a:rPr lang="hu-HU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at Los Alamos</a:t>
            </a:r>
          </a:p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John von Neumann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Stanislaw Ulam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Nicholas Metropolis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applied this method to nuclear physics related problems</a:t>
            </a:r>
            <a:endParaRPr lang="hu-HU" sz="2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E4CA93-DC2B-4004-8E6B-EA73DFF80325}"/>
              </a:ext>
            </a:extLst>
          </p:cNvPr>
          <p:cNvSpPr/>
          <p:nvPr/>
        </p:nvSpPr>
        <p:spPr>
          <a:xfrm>
            <a:off x="2872450" y="4167339"/>
            <a:ext cx="6447099" cy="1377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Monte-Carlo method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solves a deterministic </a:t>
            </a:r>
          </a:p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using probabilistic methods</a:t>
            </a:r>
          </a:p>
        </p:txBody>
      </p:sp>
    </p:spTree>
    <p:extLst>
      <p:ext uri="{BB962C8B-B14F-4D97-AF65-F5344CB8AC3E}">
        <p14:creationId xmlns:p14="http://schemas.microsoft.com/office/powerpoint/2010/main" val="325440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Financial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AFA76-2F61-468F-8DD5-A4A2FE99EC32}"/>
              </a:ext>
            </a:extLst>
          </p:cNvPr>
          <p:cNvSpPr txBox="1"/>
          <p:nvPr/>
        </p:nvSpPr>
        <p:spPr>
          <a:xfrm>
            <a:off x="838200" y="1536174"/>
            <a:ext cx="761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Most of the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finance related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models rely heavily on historical data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which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means that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assume that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conditions are not going to change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EB7D45-6C51-4EBF-A676-C20B88D8AA5D}"/>
              </a:ext>
            </a:extLst>
          </p:cNvPr>
          <p:cNvSpPr/>
          <p:nvPr/>
        </p:nvSpPr>
        <p:spPr>
          <a:xfrm>
            <a:off x="2022348" y="2968269"/>
            <a:ext cx="4073652" cy="10600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Modern Portfolio Theory (</a:t>
            </a:r>
            <a:r>
              <a:rPr lang="en-GB" sz="2000" b="1" dirty="0" err="1">
                <a:solidFill>
                  <a:schemeClr val="bg1">
                    <a:lumMod val="75000"/>
                  </a:schemeClr>
                </a:solidFill>
              </a:rPr>
              <a:t>Markowit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</a:rPr>
              <a:t>z-</a:t>
            </a:r>
            <a:r>
              <a:rPr lang="en-GB" sz="20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5DFEA6-0D37-40DF-8398-E317B8B5C29A}"/>
              </a:ext>
            </a:extLst>
          </p:cNvPr>
          <p:cNvSpPr/>
          <p:nvPr/>
        </p:nvSpPr>
        <p:spPr>
          <a:xfrm>
            <a:off x="2022348" y="4439327"/>
            <a:ext cx="4073652" cy="10600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Capital Asset Pricing Model (</a:t>
            </a:r>
            <a:r>
              <a:rPr lang="hu-HU" sz="2000" b="1" dirty="0">
                <a:solidFill>
                  <a:schemeClr val="bg1">
                    <a:lumMod val="75000"/>
                  </a:schemeClr>
                </a:solidFill>
              </a:rPr>
              <a:t>CAPM</a:t>
            </a: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A8ECC-7D6E-48B9-974F-A406F6B28B18}"/>
              </a:ext>
            </a:extLst>
          </p:cNvPr>
          <p:cNvSpPr txBox="1"/>
          <p:nvPr/>
        </p:nvSpPr>
        <p:spPr>
          <a:xfrm>
            <a:off x="6933431" y="2823500"/>
            <a:ext cx="428001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are static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sense that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calculate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parameters of  the models based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 data in the past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rgbClr val="FF9999"/>
                </a:solidFill>
                <a:sym typeface="Wingdings" panose="05000000000000000000" pitchFamily="2" charset="2"/>
              </a:rPr>
              <a:t>NOT ALWAYS WORKING FINE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2008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big financial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crisis and the subprime mortgage crisis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olyamatábra: Másik feldolgozás 13">
            <a:extLst>
              <a:ext uri="{FF2B5EF4-FFF2-40B4-BE49-F238E27FC236}">
                <a16:creationId xmlns:a16="http://schemas.microsoft.com/office/drawing/2014/main" id="{80EE0B3F-3580-435B-B0A3-D23DB1B2B732}"/>
              </a:ext>
            </a:extLst>
          </p:cNvPr>
          <p:cNvSpPr/>
          <p:nvPr/>
        </p:nvSpPr>
        <p:spPr>
          <a:xfrm rot="18469039">
            <a:off x="2732040" y="3656488"/>
            <a:ext cx="2654268" cy="1286156"/>
          </a:xfrm>
          <a:prstGeom prst="flowChartAlternateProcess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 MODELS</a:t>
            </a:r>
          </a:p>
        </p:txBody>
      </p:sp>
    </p:spTree>
    <p:extLst>
      <p:ext uri="{BB962C8B-B14F-4D97-AF65-F5344CB8AC3E}">
        <p14:creationId xmlns:p14="http://schemas.microsoft.com/office/powerpoint/2010/main" val="20952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46AB92-3250-47A2-8CEB-2D90FA4724A4}"/>
              </a:ext>
            </a:extLst>
          </p:cNvPr>
          <p:cNvSpPr/>
          <p:nvPr/>
        </p:nvSpPr>
        <p:spPr>
          <a:xfrm>
            <a:off x="2872450" y="5175994"/>
            <a:ext cx="6447099" cy="1377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DA16C0-2DB5-46BC-A3A4-499DC1065876}"/>
              </a:ext>
            </a:extLst>
          </p:cNvPr>
          <p:cNvSpPr/>
          <p:nvPr/>
        </p:nvSpPr>
        <p:spPr>
          <a:xfrm>
            <a:off x="1822465" y="2201219"/>
            <a:ext cx="1916158" cy="1916158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50009-FABF-4349-B727-CF42AA5323B0}"/>
              </a:ext>
            </a:extLst>
          </p:cNvPr>
          <p:cNvSpPr txBox="1"/>
          <p:nvPr/>
        </p:nvSpPr>
        <p:spPr>
          <a:xfrm>
            <a:off x="2612068" y="41479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FD24B-521B-4F30-B139-FD2DED864FF4}"/>
              </a:ext>
            </a:extLst>
          </p:cNvPr>
          <p:cNvSpPr txBox="1"/>
          <p:nvPr/>
        </p:nvSpPr>
        <p:spPr>
          <a:xfrm>
            <a:off x="3833499" y="292846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388F8-697E-450B-AE2E-F8744B4A196F}"/>
              </a:ext>
            </a:extLst>
          </p:cNvPr>
          <p:cNvSpPr/>
          <p:nvPr/>
        </p:nvSpPr>
        <p:spPr>
          <a:xfrm>
            <a:off x="1787739" y="2150307"/>
            <a:ext cx="1997677" cy="1997677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BF036-713A-43B8-B49B-DE4CCD69EBD2}"/>
              </a:ext>
            </a:extLst>
          </p:cNvPr>
          <p:cNvSpPr txBox="1"/>
          <p:nvPr/>
        </p:nvSpPr>
        <p:spPr>
          <a:xfrm>
            <a:off x="5028736" y="1748931"/>
            <a:ext cx="56957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have to calculate the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of the circle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within a square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GENERATE RANDOM POINTS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 THE TWO-DIMENSIONAL PLANE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just have to count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 frequency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points inside the circle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0F2E4-CC42-4695-9E67-B0E250C072E5}"/>
              </a:ext>
            </a:extLst>
          </p:cNvPr>
          <p:cNvSpPr txBox="1"/>
          <p:nvPr/>
        </p:nvSpPr>
        <p:spPr>
          <a:xfrm>
            <a:off x="3856826" y="5649379"/>
            <a:ext cx="180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circle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 a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54092-2479-440F-9854-538A8B49160E}"/>
                  </a:ext>
                </a:extLst>
              </p:cNvPr>
              <p:cNvSpPr txBox="1"/>
              <p:nvPr/>
            </p:nvSpPr>
            <p:spPr>
              <a:xfrm>
                <a:off x="5406896" y="5546594"/>
                <a:ext cx="3041217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𝐰𝐢𝐭𝐡𝐢𝐧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𝐭𝐡𝐞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𝐜𝐢𝐫𝐜𝐥𝐞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𝐧𝐮𝐦𝐛𝐞𝐫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𝐩𝐨𝐢𝐧𝐭𝐬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54092-2479-440F-9854-538A8B49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96" y="5546594"/>
                <a:ext cx="3041217" cy="728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1563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72"/>
            <a:ext cx="10515600" cy="4953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600" b="1" dirty="0">
                <a:solidFill>
                  <a:srgbClr val="FFC000"/>
                </a:solidFill>
              </a:rPr>
              <a:t>WHAT IS THE BASIC PRINCIPLE?</a:t>
            </a:r>
          </a:p>
          <a:p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rgbClr val="525252"/>
                </a:solidFill>
              </a:rPr>
              <a:t>w</a:t>
            </a:r>
            <a:r>
              <a:rPr lang="hu-HU" b="0" i="0" dirty="0">
                <a:solidFill>
                  <a:srgbClr val="525252"/>
                </a:solidFill>
                <a:effectLst/>
              </a:rPr>
              <a:t>e can </a:t>
            </a:r>
            <a:r>
              <a:rPr lang="en-GB" b="0" i="0" dirty="0">
                <a:solidFill>
                  <a:srgbClr val="525252"/>
                </a:solidFill>
                <a:effectLst/>
              </a:rPr>
              <a:t>estimate the possible outcomes of an </a:t>
            </a:r>
            <a:r>
              <a:rPr lang="en-GB" b="1" i="0" dirty="0">
                <a:solidFill>
                  <a:srgbClr val="525252"/>
                </a:solidFill>
                <a:effectLst/>
              </a:rPr>
              <a:t>uncertain event</a:t>
            </a:r>
            <a:r>
              <a:rPr lang="hu-HU" b="1" i="0" dirty="0">
                <a:solidFill>
                  <a:srgbClr val="525252"/>
                </a:solidFill>
                <a:effectLst/>
              </a:rPr>
              <a:t>s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to generate several possible outcomes and then we have to calculate the average of these outcomes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more iterations we make the better will be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9132536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0205E-CBB9-475E-86ED-9A42624E8C49}"/>
              </a:ext>
            </a:extLst>
          </p:cNvPr>
          <p:cNvSpPr txBox="1"/>
          <p:nvPr/>
        </p:nvSpPr>
        <p:spPr>
          <a:xfrm>
            <a:off x="6216979" y="1734772"/>
            <a:ext cx="48004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assets (such as stocks)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lognormal random work</a:t>
            </a:r>
          </a:p>
          <a:p>
            <a:pPr algn="ctr"/>
            <a:endParaRPr lang="hu-HU" sz="2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8F8731-9592-4AC7-8D20-90F2D31EF12A}"/>
              </a:ext>
            </a:extLst>
          </p:cNvPr>
          <p:cNvSpPr/>
          <p:nvPr/>
        </p:nvSpPr>
        <p:spPr>
          <a:xfrm>
            <a:off x="2244291" y="1609997"/>
            <a:ext cx="3483979" cy="1107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 = </a:t>
            </a:r>
            <a:r>
              <a:rPr lang="hu-HU" sz="28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 dt + </a:t>
            </a:r>
            <a:r>
              <a:rPr lang="hu-HU" sz="28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 dX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A577-4562-4C51-9AFC-7CA9AB49CFBB}"/>
              </a:ext>
            </a:extLst>
          </p:cNvPr>
          <p:cNvSpPr txBox="1"/>
          <p:nvPr/>
        </p:nvSpPr>
        <p:spPr>
          <a:xfrm>
            <a:off x="-2685327" y="420161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98FC3-76E9-4AAC-9A0C-18CA2BFF35FF}"/>
              </a:ext>
            </a:extLst>
          </p:cNvPr>
          <p:cNvSpPr txBox="1"/>
          <p:nvPr/>
        </p:nvSpPr>
        <p:spPr>
          <a:xfrm>
            <a:off x="2308793" y="2989840"/>
            <a:ext cx="78163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WE KNOW THE S(0) STARTING POINT OF THE STOCK PRICE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WE KNOW THE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𝝻 and 𝞂 PARAMETERS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THEN WE CAN MAKE MULTIPLE SIMULATIONS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ea typeface="Cambria Math" panose="02040503050406030204" pitchFamily="18" charset="0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it is quite cheap to create simulations like these we know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how to simulate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Cambria Math" panose="02040503050406030204" pitchFamily="18" charset="0"/>
              </a:rPr>
              <a:t>lognormal random walks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  <a:ea typeface="Cambria Math" panose="02040503050406030204" pitchFamily="18" charset="0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 AVERAGE OF THESE SIMULATIONS YIELDS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ea typeface="Cambria Math" panose="02040503050406030204" pitchFamily="18" charset="0"/>
              </a:rPr>
              <a:t>THE FUTURE S(t) PRICE OF THE STOCK !!!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4681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Monte-Carlo Simulations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A577-4562-4C51-9AFC-7CA9AB49CFBB}"/>
              </a:ext>
            </a:extLst>
          </p:cNvPr>
          <p:cNvSpPr txBox="1"/>
          <p:nvPr/>
        </p:nvSpPr>
        <p:spPr>
          <a:xfrm>
            <a:off x="-2685327" y="420161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2B500-5E71-444B-81A4-6C403D19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60" y="1967696"/>
            <a:ext cx="7627479" cy="40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88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Collateralized Debt Obligations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– CDOs –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653948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CDOs were first constructed back in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1987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by bankers at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Drexel Burnham Lambert Inc.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years CDOs have been the major force in the market</a:t>
            </a:r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collateralized debt obligation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 complex structured-finance product that is backed by a pool of loans and other assets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according to Warren Buffet CDOs and other derivatives are financial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weapons of mass destruction</a:t>
            </a:r>
          </a:p>
          <a:p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764840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C5CA8-3338-4985-955A-0EDDB4780733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980931" y="2789499"/>
            <a:ext cx="3563666" cy="1623943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71367D-B65C-46FE-8F17-614BFA2CB1D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838218" y="3612534"/>
            <a:ext cx="2706379" cy="80090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C418DF-A180-4E0C-A56F-F64ECB5C3CF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620456" y="4413442"/>
            <a:ext cx="5924141" cy="165169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718FF0-D35A-4BA1-A1C4-28B4641980E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89499" y="4413442"/>
            <a:ext cx="4755098" cy="76044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E7E08D-E861-456D-80A4-F6DE27D108C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095018" y="4109013"/>
            <a:ext cx="5449579" cy="30442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66D54-DED0-4C93-B007-129995D4E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97" y="3232449"/>
            <a:ext cx="2268914" cy="2361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C67E8-6A2A-4F33-9490-86948BC874B1}"/>
              </a:ext>
            </a:extLst>
          </p:cNvPr>
          <p:cNvSpPr txBox="1"/>
          <p:nvPr/>
        </p:nvSpPr>
        <p:spPr>
          <a:xfrm>
            <a:off x="7013957" y="2289095"/>
            <a:ext cx="3330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commercial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issue and approve several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types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loans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E6991-C2CF-49E5-8AFF-AFF244F32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9" y="1627377"/>
            <a:ext cx="1011802" cy="661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895331-BEFD-4363-97F4-2820F22391BD}"/>
              </a:ext>
            </a:extLst>
          </p:cNvPr>
          <p:cNvSpPr txBox="1"/>
          <p:nvPr/>
        </p:nvSpPr>
        <p:spPr>
          <a:xfrm>
            <a:off x="1090755" y="2498681"/>
            <a:ext cx="4768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around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65%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students took out loans and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graduate with an average debt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$30k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C5B06-91E1-455E-8C07-5FBBC22BCAE5}"/>
              </a:ext>
            </a:extLst>
          </p:cNvPr>
          <p:cNvCxnSpPr/>
          <p:nvPr/>
        </p:nvCxnSpPr>
        <p:spPr>
          <a:xfrm flipH="1" flipV="1">
            <a:off x="3980931" y="2789499"/>
            <a:ext cx="3563666" cy="1623943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D4B9E1-5E4F-48CB-BB70-C5CADD33A852}"/>
              </a:ext>
            </a:extLst>
          </p:cNvPr>
          <p:cNvCxnSpPr>
            <a:cxnSpLocks/>
          </p:cNvCxnSpPr>
          <p:nvPr/>
        </p:nvCxnSpPr>
        <p:spPr>
          <a:xfrm flipH="1" flipV="1">
            <a:off x="4838218" y="3612534"/>
            <a:ext cx="2706379" cy="80090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5A8967-4D6A-43DC-9D3B-8207590AEC6F}"/>
              </a:ext>
            </a:extLst>
          </p:cNvPr>
          <p:cNvCxnSpPr>
            <a:cxnSpLocks/>
          </p:cNvCxnSpPr>
          <p:nvPr/>
        </p:nvCxnSpPr>
        <p:spPr>
          <a:xfrm flipH="1">
            <a:off x="1620456" y="4413442"/>
            <a:ext cx="5924141" cy="165169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6A5092-A994-4E0D-A40C-72C4C5A94A28}"/>
              </a:ext>
            </a:extLst>
          </p:cNvPr>
          <p:cNvCxnSpPr>
            <a:cxnSpLocks/>
          </p:cNvCxnSpPr>
          <p:nvPr/>
        </p:nvCxnSpPr>
        <p:spPr>
          <a:xfrm flipH="1">
            <a:off x="2789499" y="4413442"/>
            <a:ext cx="4755098" cy="76044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E52C6E-2A65-4E5A-B442-B81F3A2ABF44}"/>
              </a:ext>
            </a:extLst>
          </p:cNvPr>
          <p:cNvCxnSpPr>
            <a:cxnSpLocks/>
          </p:cNvCxnSpPr>
          <p:nvPr/>
        </p:nvCxnSpPr>
        <p:spPr>
          <a:xfrm flipH="1" flipV="1">
            <a:off x="2095018" y="4109013"/>
            <a:ext cx="5449579" cy="30442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66D54-DED0-4C93-B007-129995D4E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97" y="3232449"/>
            <a:ext cx="2268914" cy="2361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C67E8-6A2A-4F33-9490-86948BC874B1}"/>
              </a:ext>
            </a:extLst>
          </p:cNvPr>
          <p:cNvSpPr txBox="1"/>
          <p:nvPr/>
        </p:nvSpPr>
        <p:spPr>
          <a:xfrm>
            <a:off x="7013957" y="2289095"/>
            <a:ext cx="3330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commercial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issue and approve several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types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loans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E6991-C2CF-49E5-8AFF-AFF244F32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9" y="1602430"/>
            <a:ext cx="1011802" cy="661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895331-BEFD-4363-97F4-2820F22391BD}"/>
              </a:ext>
            </a:extLst>
          </p:cNvPr>
          <p:cNvSpPr txBox="1"/>
          <p:nvPr/>
        </p:nvSpPr>
        <p:spPr>
          <a:xfrm>
            <a:off x="1090755" y="2473734"/>
            <a:ext cx="4768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around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65%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students took out loans and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graduate with an average debt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$30k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C90306-6CC4-44C8-BFD4-EDE558AEC2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07" y="3929856"/>
            <a:ext cx="1053924" cy="707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CE6FAB-0781-4880-9440-88B681553241}"/>
              </a:ext>
            </a:extLst>
          </p:cNvPr>
          <p:cNvSpPr txBox="1"/>
          <p:nvPr/>
        </p:nvSpPr>
        <p:spPr>
          <a:xfrm>
            <a:off x="1329800" y="4724576"/>
            <a:ext cx="42904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CREDIT CARD LOANS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average credit card debt of families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US is around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$6000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3134E-8200-4AB7-AAD7-69F390CCA6AA}"/>
              </a:ext>
            </a:extLst>
          </p:cNvPr>
          <p:cNvCxnSpPr/>
          <p:nvPr/>
        </p:nvCxnSpPr>
        <p:spPr>
          <a:xfrm flipH="1" flipV="1">
            <a:off x="3980931" y="2789499"/>
            <a:ext cx="3563666" cy="1623943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B5E3AD-C4A9-4A6D-BD93-0A9C1C843E4B}"/>
              </a:ext>
            </a:extLst>
          </p:cNvPr>
          <p:cNvCxnSpPr>
            <a:cxnSpLocks/>
          </p:cNvCxnSpPr>
          <p:nvPr/>
        </p:nvCxnSpPr>
        <p:spPr>
          <a:xfrm flipH="1" flipV="1">
            <a:off x="4838218" y="3612534"/>
            <a:ext cx="2706379" cy="80090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2E4312-528B-48C6-9246-BB5B89105D5C}"/>
              </a:ext>
            </a:extLst>
          </p:cNvPr>
          <p:cNvCxnSpPr>
            <a:cxnSpLocks/>
          </p:cNvCxnSpPr>
          <p:nvPr/>
        </p:nvCxnSpPr>
        <p:spPr>
          <a:xfrm flipH="1">
            <a:off x="1620456" y="4413442"/>
            <a:ext cx="5924141" cy="165169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701037-4C0C-48F8-BF67-D47057B9D641}"/>
              </a:ext>
            </a:extLst>
          </p:cNvPr>
          <p:cNvCxnSpPr>
            <a:cxnSpLocks/>
          </p:cNvCxnSpPr>
          <p:nvPr/>
        </p:nvCxnSpPr>
        <p:spPr>
          <a:xfrm flipH="1">
            <a:off x="2789499" y="4413442"/>
            <a:ext cx="4755098" cy="76044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1F8C5E-7DED-405B-87B2-414B0216B26E}"/>
              </a:ext>
            </a:extLst>
          </p:cNvPr>
          <p:cNvCxnSpPr>
            <a:cxnSpLocks/>
          </p:cNvCxnSpPr>
          <p:nvPr/>
        </p:nvCxnSpPr>
        <p:spPr>
          <a:xfrm flipH="1" flipV="1">
            <a:off x="2095018" y="4109013"/>
            <a:ext cx="5449579" cy="30442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66D54-DED0-4C93-B007-129995D4E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97" y="3232449"/>
            <a:ext cx="2268914" cy="2361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C67E8-6A2A-4F33-9490-86948BC874B1}"/>
              </a:ext>
            </a:extLst>
          </p:cNvPr>
          <p:cNvSpPr txBox="1"/>
          <p:nvPr/>
        </p:nvSpPr>
        <p:spPr>
          <a:xfrm>
            <a:off x="7013957" y="2289095"/>
            <a:ext cx="3330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commercial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issue and approve several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types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loans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86290C-B5A7-4779-954B-DA3F36A4A1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78" y="1389914"/>
            <a:ext cx="669504" cy="983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9EBEA2-3427-47CC-8986-801647A1B6DA}"/>
              </a:ext>
            </a:extLst>
          </p:cNvPr>
          <p:cNvSpPr txBox="1"/>
          <p:nvPr/>
        </p:nvSpPr>
        <p:spPr>
          <a:xfrm>
            <a:off x="1417516" y="2444558"/>
            <a:ext cx="4115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around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60%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homeowners have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debt in the US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6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14F7-E1E3-43A2-ACC0-4ABE6358441A}"/>
              </a:ext>
            </a:extLst>
          </p:cNvPr>
          <p:cNvCxnSpPr/>
          <p:nvPr/>
        </p:nvCxnSpPr>
        <p:spPr>
          <a:xfrm flipH="1" flipV="1">
            <a:off x="3980931" y="2789499"/>
            <a:ext cx="3563666" cy="1623943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5EA6A-57CC-436C-B227-698FCA97FA78}"/>
              </a:ext>
            </a:extLst>
          </p:cNvPr>
          <p:cNvCxnSpPr>
            <a:cxnSpLocks/>
          </p:cNvCxnSpPr>
          <p:nvPr/>
        </p:nvCxnSpPr>
        <p:spPr>
          <a:xfrm flipH="1" flipV="1">
            <a:off x="4838218" y="3612534"/>
            <a:ext cx="2706379" cy="80090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A1798-C306-407C-A151-223CEA0B9D18}"/>
              </a:ext>
            </a:extLst>
          </p:cNvPr>
          <p:cNvCxnSpPr>
            <a:cxnSpLocks/>
          </p:cNvCxnSpPr>
          <p:nvPr/>
        </p:nvCxnSpPr>
        <p:spPr>
          <a:xfrm flipH="1">
            <a:off x="1620456" y="4413442"/>
            <a:ext cx="5924141" cy="165169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C75B8-8E9F-4593-A6C3-857CBCFE2AB6}"/>
              </a:ext>
            </a:extLst>
          </p:cNvPr>
          <p:cNvCxnSpPr>
            <a:cxnSpLocks/>
          </p:cNvCxnSpPr>
          <p:nvPr/>
        </p:nvCxnSpPr>
        <p:spPr>
          <a:xfrm flipH="1">
            <a:off x="2789499" y="4413442"/>
            <a:ext cx="4755098" cy="760442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B7A9-421B-4C50-B0E7-ED06BDE7C189}"/>
              </a:ext>
            </a:extLst>
          </p:cNvPr>
          <p:cNvCxnSpPr>
            <a:cxnSpLocks/>
          </p:cNvCxnSpPr>
          <p:nvPr/>
        </p:nvCxnSpPr>
        <p:spPr>
          <a:xfrm flipH="1" flipV="1">
            <a:off x="2095018" y="4109013"/>
            <a:ext cx="5449579" cy="30442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66D54-DED0-4C93-B007-129995D4E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97" y="3232449"/>
            <a:ext cx="2268914" cy="2361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C67E8-6A2A-4F33-9490-86948BC874B1}"/>
              </a:ext>
            </a:extLst>
          </p:cNvPr>
          <p:cNvSpPr txBox="1"/>
          <p:nvPr/>
        </p:nvSpPr>
        <p:spPr>
          <a:xfrm>
            <a:off x="7013957" y="2289095"/>
            <a:ext cx="3330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commercial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issue and approve several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types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loans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E6FAB-0781-4880-9440-88B681553241}"/>
              </a:ext>
            </a:extLst>
          </p:cNvPr>
          <p:cNvSpPr txBox="1"/>
          <p:nvPr/>
        </p:nvSpPr>
        <p:spPr>
          <a:xfrm>
            <a:off x="1435861" y="4724576"/>
            <a:ext cx="4078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LOANS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around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 million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car loan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accounts in the US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7CD74-3BFC-4B15-8E23-0C8E438E7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43" y="3773420"/>
            <a:ext cx="1315171" cy="9164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548947-5B20-4B29-88E8-8FCAD1B7D3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78" y="1389914"/>
            <a:ext cx="669504" cy="9836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B996FA-EA41-45C6-B09B-45FD6731FFA3}"/>
              </a:ext>
            </a:extLst>
          </p:cNvPr>
          <p:cNvSpPr txBox="1"/>
          <p:nvPr/>
        </p:nvSpPr>
        <p:spPr>
          <a:xfrm>
            <a:off x="1417516" y="2444558"/>
            <a:ext cx="4115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around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60%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homeowners have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debt in the US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0D07DF-675C-4121-9527-FA754D114704}"/>
              </a:ext>
            </a:extLst>
          </p:cNvPr>
          <p:cNvSpPr/>
          <p:nvPr/>
        </p:nvSpPr>
        <p:spPr>
          <a:xfrm>
            <a:off x="3946457" y="4349722"/>
            <a:ext cx="4073652" cy="1060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Financial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AFA76-2F61-468F-8DD5-A4A2FE99EC32}"/>
              </a:ext>
            </a:extLst>
          </p:cNvPr>
          <p:cNvSpPr txBox="1"/>
          <p:nvPr/>
        </p:nvSpPr>
        <p:spPr>
          <a:xfrm>
            <a:off x="838200" y="1536174"/>
            <a:ext cx="9698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should use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dynamic models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instead or take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non-linear relationships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between the features (financial parameters) into account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DYNAMIC MODELS MAY BE BETTER !!!</a:t>
            </a:r>
            <a:endParaRPr lang="hu-HU" sz="2000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  so maybe we should define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how the parameters evolve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course of time and use the models accordingly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C72F21-8489-4AD2-91ED-C78329E1DB61}"/>
                  </a:ext>
                </a:extLst>
              </p:cNvPr>
              <p:cNvSpPr txBox="1"/>
              <p:nvPr/>
            </p:nvSpPr>
            <p:spPr>
              <a:xfrm>
                <a:off x="4842912" y="4572039"/>
                <a:ext cx="1826782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,…)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C72F21-8489-4AD2-91ED-C78329E1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12" y="4572039"/>
                <a:ext cx="1826782" cy="678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55828E-6BBD-4646-8B91-014BDBBAF7D4}"/>
              </a:ext>
            </a:extLst>
          </p:cNvPr>
          <p:cNvSpPr txBox="1"/>
          <p:nvPr/>
        </p:nvSpPr>
        <p:spPr>
          <a:xfrm>
            <a:off x="6529829" y="4730281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8834BA-55D6-45FE-96D4-93C9C56DED16}"/>
              </a:ext>
            </a:extLst>
          </p:cNvPr>
          <p:cNvCxnSpPr/>
          <p:nvPr/>
        </p:nvCxnSpPr>
        <p:spPr>
          <a:xfrm>
            <a:off x="6678572" y="4859075"/>
            <a:ext cx="0" cy="1582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6215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66D54-DED0-4C93-B007-129995D4E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0" y="2851011"/>
            <a:ext cx="2268914" cy="2361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C67E8-6A2A-4F33-9490-86948BC874B1}"/>
              </a:ext>
            </a:extLst>
          </p:cNvPr>
          <p:cNvSpPr txBox="1"/>
          <p:nvPr/>
        </p:nvSpPr>
        <p:spPr>
          <a:xfrm>
            <a:off x="1829530" y="1803483"/>
            <a:ext cx="3330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commercial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issue and approve several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types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loans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13C9CE-8722-4D08-8644-00EF68C865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68" y="2236612"/>
            <a:ext cx="1045317" cy="1535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1563FD-423A-4D3F-A365-1DEA19154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84" y="2953594"/>
            <a:ext cx="883167" cy="14382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5C5BB4-86FA-49AF-8951-B4FA6C53A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97" y="2550802"/>
            <a:ext cx="1180837" cy="22438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7FC0E1-0C54-46FF-B6B1-BE1050C2088D}"/>
              </a:ext>
            </a:extLst>
          </p:cNvPr>
          <p:cNvSpPr txBox="1"/>
          <p:nvPr/>
        </p:nvSpPr>
        <p:spPr>
          <a:xfrm>
            <a:off x="7875277" y="5169779"/>
            <a:ext cx="39040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these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loans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create a financial product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called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CDO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943486F0-F60B-48B6-BD0B-672C2D04EACF}"/>
              </a:ext>
            </a:extLst>
          </p:cNvPr>
          <p:cNvSpPr/>
          <p:nvPr/>
        </p:nvSpPr>
        <p:spPr>
          <a:xfrm>
            <a:off x="5639527" y="3154376"/>
            <a:ext cx="1922429" cy="1036681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10545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66D54-DED0-4C93-B007-129995D4E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0" y="2851011"/>
            <a:ext cx="2268914" cy="2361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C67E8-6A2A-4F33-9490-86948BC874B1}"/>
              </a:ext>
            </a:extLst>
          </p:cNvPr>
          <p:cNvSpPr txBox="1"/>
          <p:nvPr/>
        </p:nvSpPr>
        <p:spPr>
          <a:xfrm>
            <a:off x="1829530" y="1803483"/>
            <a:ext cx="3330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a given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commercial bank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can issue and approve several 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types of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loans</a:t>
            </a:r>
          </a:p>
          <a:p>
            <a:pPr algn="ctr"/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13C9CE-8722-4D08-8644-00EF68C865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68" y="2236612"/>
            <a:ext cx="1045317" cy="1535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1563FD-423A-4D3F-A365-1DEA19154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84" y="2953594"/>
            <a:ext cx="883167" cy="14382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5C5BB4-86FA-49AF-8951-B4FA6C53A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97" y="2550802"/>
            <a:ext cx="1180837" cy="22438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7FC0E1-0C54-46FF-B6B1-BE1050C2088D}"/>
              </a:ext>
            </a:extLst>
          </p:cNvPr>
          <p:cNvSpPr txBox="1"/>
          <p:nvPr/>
        </p:nvSpPr>
        <p:spPr>
          <a:xfrm>
            <a:off x="7875277" y="5169779"/>
            <a:ext cx="39040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investment banks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buy these </a:t>
            </a:r>
          </a:p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loans</a:t>
            </a:r>
            <a:r>
              <a:rPr lang="hu-HU" sz="2000" i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and create a financial product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 called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CDO</a:t>
            </a:r>
          </a:p>
          <a:p>
            <a:pPr algn="ctr"/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943486F0-F60B-48B6-BD0B-672C2D04EACF}"/>
              </a:ext>
            </a:extLst>
          </p:cNvPr>
          <p:cNvSpPr/>
          <p:nvPr/>
        </p:nvSpPr>
        <p:spPr>
          <a:xfrm>
            <a:off x="5639527" y="3154376"/>
            <a:ext cx="1922429" cy="1036681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A561F2-C10F-47E5-8030-AF4BA5C1ECD5}"/>
              </a:ext>
            </a:extLst>
          </p:cNvPr>
          <p:cNvSpPr/>
          <p:nvPr/>
        </p:nvSpPr>
        <p:spPr>
          <a:xfrm>
            <a:off x="1790447" y="2409124"/>
            <a:ext cx="8604655" cy="2243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INVESTMENT BANKS SELL THESE CDOS TO</a:t>
            </a:r>
            <a:br>
              <a:rPr lang="hu-HU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INVESTORS SEEKING FOR HIGHER </a:t>
            </a:r>
          </a:p>
          <a:p>
            <a:pPr algn="ctr"/>
            <a:r>
              <a:rPr lang="hu-HU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THAN TREASURY BILLS OR BONDS !!!</a:t>
            </a:r>
            <a:endParaRPr lang="hu-HU" sz="28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17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Collateralized Debt Obligations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and Diverzification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9681439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14F7-E1E3-43A2-ACC0-4ABE6358441A}"/>
              </a:ext>
            </a:extLst>
          </p:cNvPr>
          <p:cNvCxnSpPr>
            <a:cxnSpLocks/>
          </p:cNvCxnSpPr>
          <p:nvPr/>
        </p:nvCxnSpPr>
        <p:spPr>
          <a:xfrm flipH="1">
            <a:off x="3067291" y="2732856"/>
            <a:ext cx="2808790" cy="80090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5EA6A-57CC-436C-B227-698FCA97FA78}"/>
              </a:ext>
            </a:extLst>
          </p:cNvPr>
          <p:cNvCxnSpPr>
            <a:cxnSpLocks/>
          </p:cNvCxnSpPr>
          <p:nvPr/>
        </p:nvCxnSpPr>
        <p:spPr>
          <a:xfrm flipH="1" flipV="1">
            <a:off x="5876082" y="2732856"/>
            <a:ext cx="3962399" cy="7956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A1798-C306-407C-A151-223CEA0B9D18}"/>
              </a:ext>
            </a:extLst>
          </p:cNvPr>
          <p:cNvCxnSpPr>
            <a:cxnSpLocks/>
          </p:cNvCxnSpPr>
          <p:nvPr/>
        </p:nvCxnSpPr>
        <p:spPr>
          <a:xfrm>
            <a:off x="5876081" y="2732856"/>
            <a:ext cx="908612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C75B8-8E9F-4593-A6C3-857CBCFE2AB6}"/>
              </a:ext>
            </a:extLst>
          </p:cNvPr>
          <p:cNvCxnSpPr>
            <a:cxnSpLocks/>
          </p:cNvCxnSpPr>
          <p:nvPr/>
        </p:nvCxnSpPr>
        <p:spPr>
          <a:xfrm flipH="1">
            <a:off x="4874870" y="2732856"/>
            <a:ext cx="1001211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B7A9-421B-4C50-B0E7-ED06BDE7C189}"/>
              </a:ext>
            </a:extLst>
          </p:cNvPr>
          <p:cNvCxnSpPr>
            <a:cxnSpLocks/>
          </p:cNvCxnSpPr>
          <p:nvPr/>
        </p:nvCxnSpPr>
        <p:spPr>
          <a:xfrm flipH="1">
            <a:off x="3206187" y="2732856"/>
            <a:ext cx="2669894" cy="184554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4874870" y="1772158"/>
            <a:ext cx="1909823" cy="856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3CD553-4BEA-4D75-8618-69760AC8B445}"/>
              </a:ext>
            </a:extLst>
          </p:cNvPr>
          <p:cNvCxnSpPr>
            <a:cxnSpLocks/>
          </p:cNvCxnSpPr>
          <p:nvPr/>
        </p:nvCxnSpPr>
        <p:spPr>
          <a:xfrm flipH="1" flipV="1">
            <a:off x="5876081" y="2732856"/>
            <a:ext cx="3152172" cy="20590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E4D485B-18AC-446B-8455-8AFDF061C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61" y="4637059"/>
            <a:ext cx="669504" cy="983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90DA96-9D88-41E6-A15E-B1897133B8EC}"/>
              </a:ext>
            </a:extLst>
          </p:cNvPr>
          <p:cNvSpPr txBox="1"/>
          <p:nvPr/>
        </p:nvSpPr>
        <p:spPr>
          <a:xfrm>
            <a:off x="8768685" y="569170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2F39C1-1B78-4147-918B-B9F4B2B70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08" y="2732856"/>
            <a:ext cx="669504" cy="9836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C9251B-B186-4789-AC3C-B7971D48F072}"/>
              </a:ext>
            </a:extLst>
          </p:cNvPr>
          <p:cNvSpPr txBox="1"/>
          <p:nvPr/>
        </p:nvSpPr>
        <p:spPr>
          <a:xfrm>
            <a:off x="1319436" y="3787500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F573F-9F71-4991-A0CC-15E46D632505}"/>
              </a:ext>
            </a:extLst>
          </p:cNvPr>
          <p:cNvSpPr txBox="1"/>
          <p:nvPr/>
        </p:nvSpPr>
        <p:spPr>
          <a:xfrm>
            <a:off x="1656070" y="5516350"/>
            <a:ext cx="15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LOAN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9C7B34-90C1-4393-B9D8-C1B560C690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11" y="4565194"/>
            <a:ext cx="1315171" cy="9164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8C6A38A-2803-4359-8722-4E432ED50B6C}"/>
              </a:ext>
            </a:extLst>
          </p:cNvPr>
          <p:cNvSpPr txBox="1"/>
          <p:nvPr/>
        </p:nvSpPr>
        <p:spPr>
          <a:xfrm>
            <a:off x="6312206" y="6184643"/>
            <a:ext cx="15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LOAN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13E0E51-463A-4A65-9311-32FE9FF7D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7" y="5233487"/>
            <a:ext cx="1315171" cy="916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56A1D0F-6425-4E52-9375-E1CA6F08D2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70" y="5289856"/>
            <a:ext cx="1011802" cy="6617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F08301-E0F6-4B74-9882-F374F65AD211}"/>
              </a:ext>
            </a:extLst>
          </p:cNvPr>
          <p:cNvSpPr txBox="1"/>
          <p:nvPr/>
        </p:nvSpPr>
        <p:spPr>
          <a:xfrm>
            <a:off x="3422285" y="6161160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#1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F7FA4E2-E94F-4951-89D9-CC7E27136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3" y="3203930"/>
            <a:ext cx="1011802" cy="66171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5F58D4-61D4-40D7-9DD1-DC2C5FEEC047}"/>
              </a:ext>
            </a:extLst>
          </p:cNvPr>
          <p:cNvSpPr txBox="1"/>
          <p:nvPr/>
        </p:nvSpPr>
        <p:spPr>
          <a:xfrm>
            <a:off x="9611938" y="4075234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#2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594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14F7-E1E3-43A2-ACC0-4ABE6358441A}"/>
              </a:ext>
            </a:extLst>
          </p:cNvPr>
          <p:cNvCxnSpPr>
            <a:cxnSpLocks/>
          </p:cNvCxnSpPr>
          <p:nvPr/>
        </p:nvCxnSpPr>
        <p:spPr>
          <a:xfrm flipH="1">
            <a:off x="3067291" y="2732856"/>
            <a:ext cx="2808790" cy="80090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5EA6A-57CC-436C-B227-698FCA97FA78}"/>
              </a:ext>
            </a:extLst>
          </p:cNvPr>
          <p:cNvCxnSpPr>
            <a:cxnSpLocks/>
          </p:cNvCxnSpPr>
          <p:nvPr/>
        </p:nvCxnSpPr>
        <p:spPr>
          <a:xfrm flipH="1" flipV="1">
            <a:off x="5876082" y="2732856"/>
            <a:ext cx="3962399" cy="7956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A1798-C306-407C-A151-223CEA0B9D18}"/>
              </a:ext>
            </a:extLst>
          </p:cNvPr>
          <p:cNvCxnSpPr>
            <a:cxnSpLocks/>
          </p:cNvCxnSpPr>
          <p:nvPr/>
        </p:nvCxnSpPr>
        <p:spPr>
          <a:xfrm>
            <a:off x="5876081" y="2732856"/>
            <a:ext cx="908612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C75B8-8E9F-4593-A6C3-857CBCFE2AB6}"/>
              </a:ext>
            </a:extLst>
          </p:cNvPr>
          <p:cNvCxnSpPr>
            <a:cxnSpLocks/>
          </p:cNvCxnSpPr>
          <p:nvPr/>
        </p:nvCxnSpPr>
        <p:spPr>
          <a:xfrm flipH="1">
            <a:off x="4874870" y="2732856"/>
            <a:ext cx="1001211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B7A9-421B-4C50-B0E7-ED06BDE7C189}"/>
              </a:ext>
            </a:extLst>
          </p:cNvPr>
          <p:cNvCxnSpPr>
            <a:cxnSpLocks/>
          </p:cNvCxnSpPr>
          <p:nvPr/>
        </p:nvCxnSpPr>
        <p:spPr>
          <a:xfrm flipH="1">
            <a:off x="3206187" y="2732856"/>
            <a:ext cx="2669894" cy="184554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4874870" y="1772158"/>
            <a:ext cx="1909823" cy="856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3CD553-4BEA-4D75-8618-69760AC8B445}"/>
              </a:ext>
            </a:extLst>
          </p:cNvPr>
          <p:cNvCxnSpPr>
            <a:cxnSpLocks/>
          </p:cNvCxnSpPr>
          <p:nvPr/>
        </p:nvCxnSpPr>
        <p:spPr>
          <a:xfrm flipH="1" flipV="1">
            <a:off x="5876081" y="2732856"/>
            <a:ext cx="3152172" cy="20590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E4D485B-18AC-446B-8455-8AFDF061C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61" y="4637059"/>
            <a:ext cx="669504" cy="983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90DA96-9D88-41E6-A15E-B1897133B8EC}"/>
              </a:ext>
            </a:extLst>
          </p:cNvPr>
          <p:cNvSpPr txBox="1"/>
          <p:nvPr/>
        </p:nvSpPr>
        <p:spPr>
          <a:xfrm>
            <a:off x="8768685" y="569170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2F39C1-1B78-4147-918B-B9F4B2B70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08" y="2732856"/>
            <a:ext cx="669504" cy="9836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C9251B-B186-4789-AC3C-B7971D48F072}"/>
              </a:ext>
            </a:extLst>
          </p:cNvPr>
          <p:cNvSpPr txBox="1"/>
          <p:nvPr/>
        </p:nvSpPr>
        <p:spPr>
          <a:xfrm>
            <a:off x="1319436" y="3787500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F573F-9F71-4991-A0CC-15E46D632505}"/>
              </a:ext>
            </a:extLst>
          </p:cNvPr>
          <p:cNvSpPr txBox="1"/>
          <p:nvPr/>
        </p:nvSpPr>
        <p:spPr>
          <a:xfrm>
            <a:off x="1656070" y="5516350"/>
            <a:ext cx="15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LOAN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9C7B34-90C1-4393-B9D8-C1B560C690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11" y="4565194"/>
            <a:ext cx="1315171" cy="9164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8C6A38A-2803-4359-8722-4E432ED50B6C}"/>
              </a:ext>
            </a:extLst>
          </p:cNvPr>
          <p:cNvSpPr txBox="1"/>
          <p:nvPr/>
        </p:nvSpPr>
        <p:spPr>
          <a:xfrm>
            <a:off x="6312206" y="6184643"/>
            <a:ext cx="15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LOAN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13E0E51-463A-4A65-9311-32FE9FF7D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7" y="5233487"/>
            <a:ext cx="1315171" cy="916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56A1D0F-6425-4E52-9375-E1CA6F08D2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70" y="5289856"/>
            <a:ext cx="1011802" cy="6617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F08301-E0F6-4B74-9882-F374F65AD211}"/>
              </a:ext>
            </a:extLst>
          </p:cNvPr>
          <p:cNvSpPr txBox="1"/>
          <p:nvPr/>
        </p:nvSpPr>
        <p:spPr>
          <a:xfrm>
            <a:off x="3422285" y="6161160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#1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F7FA4E2-E94F-4951-89D9-CC7E27136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3" y="3203930"/>
            <a:ext cx="1011802" cy="66171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5F58D4-61D4-40D7-9DD1-DC2C5FEEC047}"/>
              </a:ext>
            </a:extLst>
          </p:cNvPr>
          <p:cNvSpPr txBox="1"/>
          <p:nvPr/>
        </p:nvSpPr>
        <p:spPr>
          <a:xfrm>
            <a:off x="9611938" y="4075234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STUDENT LOAN #2</a:t>
            </a:r>
            <a:endParaRPr lang="en-GB" sz="20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Folyamatábra: Másik feldolgozás 13">
            <a:extLst>
              <a:ext uri="{FF2B5EF4-FFF2-40B4-BE49-F238E27FC236}">
                <a16:creationId xmlns:a16="http://schemas.microsoft.com/office/drawing/2014/main" id="{A1A6F52D-DE95-4418-832E-03E0D3AF151F}"/>
              </a:ext>
            </a:extLst>
          </p:cNvPr>
          <p:cNvSpPr/>
          <p:nvPr/>
        </p:nvSpPr>
        <p:spPr>
          <a:xfrm rot="18469039">
            <a:off x="9831732" y="3469684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11385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14F7-E1E3-43A2-ACC0-4ABE6358441A}"/>
              </a:ext>
            </a:extLst>
          </p:cNvPr>
          <p:cNvCxnSpPr>
            <a:cxnSpLocks/>
          </p:cNvCxnSpPr>
          <p:nvPr/>
        </p:nvCxnSpPr>
        <p:spPr>
          <a:xfrm flipH="1">
            <a:off x="3067291" y="2732856"/>
            <a:ext cx="2808790" cy="80090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5EA6A-57CC-436C-B227-698FCA97FA78}"/>
              </a:ext>
            </a:extLst>
          </p:cNvPr>
          <p:cNvCxnSpPr>
            <a:cxnSpLocks/>
          </p:cNvCxnSpPr>
          <p:nvPr/>
        </p:nvCxnSpPr>
        <p:spPr>
          <a:xfrm flipH="1" flipV="1">
            <a:off x="5876082" y="2732856"/>
            <a:ext cx="3962399" cy="7956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A1798-C306-407C-A151-223CEA0B9D18}"/>
              </a:ext>
            </a:extLst>
          </p:cNvPr>
          <p:cNvCxnSpPr>
            <a:cxnSpLocks/>
          </p:cNvCxnSpPr>
          <p:nvPr/>
        </p:nvCxnSpPr>
        <p:spPr>
          <a:xfrm>
            <a:off x="5876081" y="2732856"/>
            <a:ext cx="908612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C75B8-8E9F-4593-A6C3-857CBCFE2AB6}"/>
              </a:ext>
            </a:extLst>
          </p:cNvPr>
          <p:cNvCxnSpPr>
            <a:cxnSpLocks/>
          </p:cNvCxnSpPr>
          <p:nvPr/>
        </p:nvCxnSpPr>
        <p:spPr>
          <a:xfrm flipH="1">
            <a:off x="4874870" y="2732856"/>
            <a:ext cx="1001211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B7A9-421B-4C50-B0E7-ED06BDE7C189}"/>
              </a:ext>
            </a:extLst>
          </p:cNvPr>
          <p:cNvCxnSpPr>
            <a:cxnSpLocks/>
          </p:cNvCxnSpPr>
          <p:nvPr/>
        </p:nvCxnSpPr>
        <p:spPr>
          <a:xfrm flipH="1">
            <a:off x="3206187" y="2732856"/>
            <a:ext cx="2669894" cy="184554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4874870" y="1772158"/>
            <a:ext cx="1909823" cy="856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3CD553-4BEA-4D75-8618-69760AC8B445}"/>
              </a:ext>
            </a:extLst>
          </p:cNvPr>
          <p:cNvCxnSpPr>
            <a:cxnSpLocks/>
          </p:cNvCxnSpPr>
          <p:nvPr/>
        </p:nvCxnSpPr>
        <p:spPr>
          <a:xfrm flipH="1" flipV="1">
            <a:off x="5876081" y="2732856"/>
            <a:ext cx="3152172" cy="20590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E4D485B-18AC-446B-8455-8AFDF061C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61" y="4637059"/>
            <a:ext cx="669504" cy="983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90DA96-9D88-41E6-A15E-B1897133B8EC}"/>
              </a:ext>
            </a:extLst>
          </p:cNvPr>
          <p:cNvSpPr txBox="1"/>
          <p:nvPr/>
        </p:nvSpPr>
        <p:spPr>
          <a:xfrm>
            <a:off x="8768685" y="569170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2F39C1-1B78-4147-918B-B9F4B2B70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08" y="2732856"/>
            <a:ext cx="669504" cy="9836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C9251B-B186-4789-AC3C-B7971D48F072}"/>
              </a:ext>
            </a:extLst>
          </p:cNvPr>
          <p:cNvSpPr txBox="1"/>
          <p:nvPr/>
        </p:nvSpPr>
        <p:spPr>
          <a:xfrm>
            <a:off x="1319436" y="3787500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F573F-9F71-4991-A0CC-15E46D632505}"/>
              </a:ext>
            </a:extLst>
          </p:cNvPr>
          <p:cNvSpPr txBox="1"/>
          <p:nvPr/>
        </p:nvSpPr>
        <p:spPr>
          <a:xfrm>
            <a:off x="1656070" y="5516350"/>
            <a:ext cx="15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CAR LOAN #1</a:t>
            </a:r>
            <a:endParaRPr lang="hu-HU" sz="2000" b="1" i="1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9C7B34-90C1-4393-B9D8-C1B560C690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11" y="4565194"/>
            <a:ext cx="1315171" cy="9164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8C6A38A-2803-4359-8722-4E432ED50B6C}"/>
              </a:ext>
            </a:extLst>
          </p:cNvPr>
          <p:cNvSpPr txBox="1"/>
          <p:nvPr/>
        </p:nvSpPr>
        <p:spPr>
          <a:xfrm>
            <a:off x="6312206" y="6184643"/>
            <a:ext cx="15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LOAN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13E0E51-463A-4A65-9311-32FE9FF7D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7" y="5233487"/>
            <a:ext cx="1315171" cy="916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56A1D0F-6425-4E52-9375-E1CA6F08D2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70" y="5289856"/>
            <a:ext cx="1011802" cy="6617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F08301-E0F6-4B74-9882-F374F65AD211}"/>
              </a:ext>
            </a:extLst>
          </p:cNvPr>
          <p:cNvSpPr txBox="1"/>
          <p:nvPr/>
        </p:nvSpPr>
        <p:spPr>
          <a:xfrm>
            <a:off x="3422285" y="6161160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#1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F7FA4E2-E94F-4951-89D9-CC7E27136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3" y="3203930"/>
            <a:ext cx="1011802" cy="66171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5F58D4-61D4-40D7-9DD1-DC2C5FEEC047}"/>
              </a:ext>
            </a:extLst>
          </p:cNvPr>
          <p:cNvSpPr txBox="1"/>
          <p:nvPr/>
        </p:nvSpPr>
        <p:spPr>
          <a:xfrm>
            <a:off x="9611938" y="4075234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STUDENT LOAN #2</a:t>
            </a:r>
            <a:endParaRPr lang="en-GB" sz="20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Folyamatábra: Másik feldolgozás 13">
            <a:extLst>
              <a:ext uri="{FF2B5EF4-FFF2-40B4-BE49-F238E27FC236}">
                <a16:creationId xmlns:a16="http://schemas.microsoft.com/office/drawing/2014/main" id="{A1A6F52D-DE95-4418-832E-03E0D3AF151F}"/>
              </a:ext>
            </a:extLst>
          </p:cNvPr>
          <p:cNvSpPr/>
          <p:nvPr/>
        </p:nvSpPr>
        <p:spPr>
          <a:xfrm rot="18469039">
            <a:off x="9831732" y="3469684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24" name="Folyamatábra: Másik feldolgozás 13">
            <a:extLst>
              <a:ext uri="{FF2B5EF4-FFF2-40B4-BE49-F238E27FC236}">
                <a16:creationId xmlns:a16="http://schemas.microsoft.com/office/drawing/2014/main" id="{BCD5D4F6-89B8-4448-A81E-4826BB704326}"/>
              </a:ext>
            </a:extLst>
          </p:cNvPr>
          <p:cNvSpPr/>
          <p:nvPr/>
        </p:nvSpPr>
        <p:spPr>
          <a:xfrm rot="18469039">
            <a:off x="1575811" y="4990270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4752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iverzification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is an extremely crucial factor in credit derivatives as well – this is one of the key principles of finance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should contain different assets (bonds and different loans) that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uncorrelated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SHOULD INCLUDE AS MANY UNCORRELATED ASSETS IN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CREDIT DERIVATIVES AS POSSIBLE !!!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ossessing assets with high positive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covariance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provide much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diverzification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of diversification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eliminate fluctuations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long term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68530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14F7-E1E3-43A2-ACC0-4ABE6358441A}"/>
              </a:ext>
            </a:extLst>
          </p:cNvPr>
          <p:cNvCxnSpPr>
            <a:cxnSpLocks/>
          </p:cNvCxnSpPr>
          <p:nvPr/>
        </p:nvCxnSpPr>
        <p:spPr>
          <a:xfrm flipH="1">
            <a:off x="3067291" y="2732856"/>
            <a:ext cx="2808790" cy="80090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5EA6A-57CC-436C-B227-698FCA97FA78}"/>
              </a:ext>
            </a:extLst>
          </p:cNvPr>
          <p:cNvCxnSpPr>
            <a:cxnSpLocks/>
          </p:cNvCxnSpPr>
          <p:nvPr/>
        </p:nvCxnSpPr>
        <p:spPr>
          <a:xfrm flipH="1" flipV="1">
            <a:off x="5876082" y="2732856"/>
            <a:ext cx="3962399" cy="7956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A1798-C306-407C-A151-223CEA0B9D18}"/>
              </a:ext>
            </a:extLst>
          </p:cNvPr>
          <p:cNvCxnSpPr>
            <a:cxnSpLocks/>
          </p:cNvCxnSpPr>
          <p:nvPr/>
        </p:nvCxnSpPr>
        <p:spPr>
          <a:xfrm>
            <a:off x="5876081" y="2732856"/>
            <a:ext cx="908612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C75B8-8E9F-4593-A6C3-857CBCFE2AB6}"/>
              </a:ext>
            </a:extLst>
          </p:cNvPr>
          <p:cNvCxnSpPr>
            <a:cxnSpLocks/>
          </p:cNvCxnSpPr>
          <p:nvPr/>
        </p:nvCxnSpPr>
        <p:spPr>
          <a:xfrm flipH="1">
            <a:off x="4874870" y="2732856"/>
            <a:ext cx="1001211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B7A9-421B-4C50-B0E7-ED06BDE7C189}"/>
              </a:ext>
            </a:extLst>
          </p:cNvPr>
          <p:cNvCxnSpPr>
            <a:cxnSpLocks/>
          </p:cNvCxnSpPr>
          <p:nvPr/>
        </p:nvCxnSpPr>
        <p:spPr>
          <a:xfrm flipH="1">
            <a:off x="3206187" y="2732856"/>
            <a:ext cx="2669894" cy="184554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4874870" y="1772158"/>
            <a:ext cx="1909823" cy="856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3CD553-4BEA-4D75-8618-69760AC8B445}"/>
              </a:ext>
            </a:extLst>
          </p:cNvPr>
          <p:cNvCxnSpPr>
            <a:cxnSpLocks/>
          </p:cNvCxnSpPr>
          <p:nvPr/>
        </p:nvCxnSpPr>
        <p:spPr>
          <a:xfrm flipH="1" flipV="1">
            <a:off x="5876081" y="2732856"/>
            <a:ext cx="3152172" cy="20590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E4D485B-18AC-446B-8455-8AFDF061C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61" y="4637059"/>
            <a:ext cx="669504" cy="983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90DA96-9D88-41E6-A15E-B1897133B8EC}"/>
              </a:ext>
            </a:extLst>
          </p:cNvPr>
          <p:cNvSpPr txBox="1"/>
          <p:nvPr/>
        </p:nvSpPr>
        <p:spPr>
          <a:xfrm>
            <a:off x="8768685" y="569170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2F39C1-1B78-4147-918B-B9F4B2B70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08" y="2732856"/>
            <a:ext cx="669504" cy="9836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C9251B-B186-4789-AC3C-B7971D48F072}"/>
              </a:ext>
            </a:extLst>
          </p:cNvPr>
          <p:cNvSpPr txBox="1"/>
          <p:nvPr/>
        </p:nvSpPr>
        <p:spPr>
          <a:xfrm>
            <a:off x="1319436" y="3787500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F573F-9F71-4991-A0CC-15E46D632505}"/>
              </a:ext>
            </a:extLst>
          </p:cNvPr>
          <p:cNvSpPr txBox="1"/>
          <p:nvPr/>
        </p:nvSpPr>
        <p:spPr>
          <a:xfrm>
            <a:off x="1656070" y="5516350"/>
            <a:ext cx="15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LOAN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9C7B34-90C1-4393-B9D8-C1B560C690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11" y="4565194"/>
            <a:ext cx="1315171" cy="9164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8C6A38A-2803-4359-8722-4E432ED50B6C}"/>
              </a:ext>
            </a:extLst>
          </p:cNvPr>
          <p:cNvSpPr txBox="1"/>
          <p:nvPr/>
        </p:nvSpPr>
        <p:spPr>
          <a:xfrm>
            <a:off x="6312206" y="6184643"/>
            <a:ext cx="158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 LOAN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13E0E51-463A-4A65-9311-32FE9FF7D0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7" y="5233487"/>
            <a:ext cx="1315171" cy="916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56A1D0F-6425-4E52-9375-E1CA6F08D2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70" y="5289856"/>
            <a:ext cx="1011802" cy="6617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F08301-E0F6-4B74-9882-F374F65AD211}"/>
              </a:ext>
            </a:extLst>
          </p:cNvPr>
          <p:cNvSpPr txBox="1"/>
          <p:nvPr/>
        </p:nvSpPr>
        <p:spPr>
          <a:xfrm>
            <a:off x="3422285" y="6161160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#1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F7FA4E2-E94F-4951-89D9-CC7E27136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3" y="3203930"/>
            <a:ext cx="1011802" cy="66171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5F58D4-61D4-40D7-9DD1-DC2C5FEEC047}"/>
              </a:ext>
            </a:extLst>
          </p:cNvPr>
          <p:cNvSpPr txBox="1"/>
          <p:nvPr/>
        </p:nvSpPr>
        <p:spPr>
          <a:xfrm>
            <a:off x="9611938" y="4075234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#2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674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14F7-E1E3-43A2-ACC0-4ABE6358441A}"/>
              </a:ext>
            </a:extLst>
          </p:cNvPr>
          <p:cNvCxnSpPr>
            <a:cxnSpLocks/>
          </p:cNvCxnSpPr>
          <p:nvPr/>
        </p:nvCxnSpPr>
        <p:spPr>
          <a:xfrm flipH="1">
            <a:off x="3067291" y="2732856"/>
            <a:ext cx="2808790" cy="80090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5EA6A-57CC-436C-B227-698FCA97FA78}"/>
              </a:ext>
            </a:extLst>
          </p:cNvPr>
          <p:cNvCxnSpPr>
            <a:cxnSpLocks/>
          </p:cNvCxnSpPr>
          <p:nvPr/>
        </p:nvCxnSpPr>
        <p:spPr>
          <a:xfrm flipH="1" flipV="1">
            <a:off x="5876082" y="2732856"/>
            <a:ext cx="3962399" cy="7956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A1798-C306-407C-A151-223CEA0B9D18}"/>
              </a:ext>
            </a:extLst>
          </p:cNvPr>
          <p:cNvCxnSpPr>
            <a:cxnSpLocks/>
          </p:cNvCxnSpPr>
          <p:nvPr/>
        </p:nvCxnSpPr>
        <p:spPr>
          <a:xfrm>
            <a:off x="5876081" y="2732856"/>
            <a:ext cx="908612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C75B8-8E9F-4593-A6C3-857CBCFE2AB6}"/>
              </a:ext>
            </a:extLst>
          </p:cNvPr>
          <p:cNvCxnSpPr>
            <a:cxnSpLocks/>
          </p:cNvCxnSpPr>
          <p:nvPr/>
        </p:nvCxnSpPr>
        <p:spPr>
          <a:xfrm flipH="1">
            <a:off x="4874870" y="2732856"/>
            <a:ext cx="1001211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B7A9-421B-4C50-B0E7-ED06BDE7C189}"/>
              </a:ext>
            </a:extLst>
          </p:cNvPr>
          <p:cNvCxnSpPr>
            <a:cxnSpLocks/>
          </p:cNvCxnSpPr>
          <p:nvPr/>
        </p:nvCxnSpPr>
        <p:spPr>
          <a:xfrm flipH="1">
            <a:off x="3206187" y="2732856"/>
            <a:ext cx="2669894" cy="184554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4874870" y="1772158"/>
            <a:ext cx="1909823" cy="856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3CD553-4BEA-4D75-8618-69760AC8B445}"/>
              </a:ext>
            </a:extLst>
          </p:cNvPr>
          <p:cNvCxnSpPr>
            <a:cxnSpLocks/>
          </p:cNvCxnSpPr>
          <p:nvPr/>
        </p:nvCxnSpPr>
        <p:spPr>
          <a:xfrm flipH="1" flipV="1">
            <a:off x="5876081" y="2732856"/>
            <a:ext cx="3152172" cy="20590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E4D485B-18AC-446B-8455-8AFDF061C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61" y="4637059"/>
            <a:ext cx="669504" cy="983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90DA96-9D88-41E6-A15E-B1897133B8EC}"/>
              </a:ext>
            </a:extLst>
          </p:cNvPr>
          <p:cNvSpPr txBox="1"/>
          <p:nvPr/>
        </p:nvSpPr>
        <p:spPr>
          <a:xfrm>
            <a:off x="8768685" y="569170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#5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2F39C1-1B78-4147-918B-B9F4B2B70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07" y="2734546"/>
            <a:ext cx="669504" cy="9836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C9251B-B186-4789-AC3C-B7971D48F072}"/>
              </a:ext>
            </a:extLst>
          </p:cNvPr>
          <p:cNvSpPr txBox="1"/>
          <p:nvPr/>
        </p:nvSpPr>
        <p:spPr>
          <a:xfrm>
            <a:off x="1307835" y="3789190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42B497-D1F9-45F3-A83D-5546C3D44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19" y="4404260"/>
            <a:ext cx="669504" cy="9836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A3AB2E-CA69-4EAB-95A9-FA95911C8CC4}"/>
              </a:ext>
            </a:extLst>
          </p:cNvPr>
          <p:cNvSpPr txBox="1"/>
          <p:nvPr/>
        </p:nvSpPr>
        <p:spPr>
          <a:xfrm>
            <a:off x="1533347" y="5458904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862B68-2588-4B55-8052-277C0924F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03" y="5000260"/>
            <a:ext cx="669504" cy="983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ECADFB-F943-476E-8BE5-1858E5BA1C36}"/>
              </a:ext>
            </a:extLst>
          </p:cNvPr>
          <p:cNvSpPr txBox="1"/>
          <p:nvPr/>
        </p:nvSpPr>
        <p:spPr>
          <a:xfrm>
            <a:off x="3674331" y="6054904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#3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0588EC-53C1-430B-893A-53F9D270E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91" y="5063309"/>
            <a:ext cx="669504" cy="983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6642BE-0384-42E4-A14B-7558F43E60B1}"/>
              </a:ext>
            </a:extLst>
          </p:cNvPr>
          <p:cNvSpPr txBox="1"/>
          <p:nvPr/>
        </p:nvSpPr>
        <p:spPr>
          <a:xfrm>
            <a:off x="5996119" y="611795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#4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78A6C73-C685-4C4D-A3D5-9CA69DEFB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3" y="3203930"/>
            <a:ext cx="1011802" cy="6617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B935B8-9381-4974-BAD5-01F39AE4ACC4}"/>
              </a:ext>
            </a:extLst>
          </p:cNvPr>
          <p:cNvSpPr txBox="1"/>
          <p:nvPr/>
        </p:nvSpPr>
        <p:spPr>
          <a:xfrm>
            <a:off x="9611938" y="4075234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#1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116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CDO Tranches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8719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2789238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5141088" y="1975358"/>
            <a:ext cx="1909823" cy="3947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0817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1899980" y="2056638"/>
            <a:ext cx="1909823" cy="3947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D4A3F-B89C-41BE-891D-D48334C007FF}"/>
              </a:ext>
            </a:extLst>
          </p:cNvPr>
          <p:cNvSpPr/>
          <p:nvPr/>
        </p:nvSpPr>
        <p:spPr>
          <a:xfrm>
            <a:off x="2001519" y="2158238"/>
            <a:ext cx="1706751" cy="1194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B7921-7EC3-4816-93B6-51D67E82641A}"/>
              </a:ext>
            </a:extLst>
          </p:cNvPr>
          <p:cNvSpPr/>
          <p:nvPr/>
        </p:nvSpPr>
        <p:spPr>
          <a:xfrm>
            <a:off x="2001517" y="3437001"/>
            <a:ext cx="1706751" cy="1194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CF59C-35C2-4995-A6C0-BAE21A1AD4C7}"/>
              </a:ext>
            </a:extLst>
          </p:cNvPr>
          <p:cNvSpPr/>
          <p:nvPr/>
        </p:nvSpPr>
        <p:spPr>
          <a:xfrm>
            <a:off x="2001517" y="4715764"/>
            <a:ext cx="1706751" cy="1194562"/>
          </a:xfrm>
          <a:prstGeom prst="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6A44EC-1B59-405A-815B-ACDAD0F53D5E}"/>
              </a:ext>
            </a:extLst>
          </p:cNvPr>
          <p:cNvSpPr/>
          <p:nvPr/>
        </p:nvSpPr>
        <p:spPr>
          <a:xfrm>
            <a:off x="4003107" y="2193798"/>
            <a:ext cx="751840" cy="112344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AA328-89DC-4841-8315-B3DA29C672E7}"/>
              </a:ext>
            </a:extLst>
          </p:cNvPr>
          <p:cNvSpPr txBox="1"/>
          <p:nvPr/>
        </p:nvSpPr>
        <p:spPr>
          <a:xfrm>
            <a:off x="4631608" y="1829996"/>
            <a:ext cx="56108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SENIOR TRANCHE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safest tranche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CDO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it gives lower return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4%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but of course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risk is lower as well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tranche gets the payouts first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coming from the loans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SAFEST TRANCHE OF THE CDO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AAA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rating by credit rating agencies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(such as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Standard &amp; Poors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Moody’s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541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1899980" y="2056638"/>
            <a:ext cx="1909823" cy="3947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D4A3F-B89C-41BE-891D-D48334C007FF}"/>
              </a:ext>
            </a:extLst>
          </p:cNvPr>
          <p:cNvSpPr/>
          <p:nvPr/>
        </p:nvSpPr>
        <p:spPr>
          <a:xfrm>
            <a:off x="2001519" y="2158238"/>
            <a:ext cx="1706751" cy="1194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B7921-7EC3-4816-93B6-51D67E82641A}"/>
              </a:ext>
            </a:extLst>
          </p:cNvPr>
          <p:cNvSpPr/>
          <p:nvPr/>
        </p:nvSpPr>
        <p:spPr>
          <a:xfrm>
            <a:off x="2001517" y="3437001"/>
            <a:ext cx="1706751" cy="1194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CF59C-35C2-4995-A6C0-BAE21A1AD4C7}"/>
              </a:ext>
            </a:extLst>
          </p:cNvPr>
          <p:cNvSpPr/>
          <p:nvPr/>
        </p:nvSpPr>
        <p:spPr>
          <a:xfrm>
            <a:off x="2001517" y="4715764"/>
            <a:ext cx="1706751" cy="1194562"/>
          </a:xfrm>
          <a:prstGeom prst="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6A44EC-1B59-405A-815B-ACDAD0F53D5E}"/>
              </a:ext>
            </a:extLst>
          </p:cNvPr>
          <p:cNvSpPr/>
          <p:nvPr/>
        </p:nvSpPr>
        <p:spPr>
          <a:xfrm>
            <a:off x="4003107" y="3463798"/>
            <a:ext cx="751840" cy="112344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AA328-89DC-4841-8315-B3DA29C672E7}"/>
              </a:ext>
            </a:extLst>
          </p:cNvPr>
          <p:cNvSpPr txBox="1"/>
          <p:nvPr/>
        </p:nvSpPr>
        <p:spPr>
          <a:xfrm>
            <a:off x="4946501" y="1697916"/>
            <a:ext cx="56923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JUNIOR TRANCHE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a bit riskier layer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CDO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it gives higher return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7%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but of course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risk is higher as well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tranche gets the payouts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coming from the loans after the senior tranche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IT IS CONSIDERED TO BE A RELATIVELY SAFEST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TRANCHE OF THE CDO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BBB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rating by credit rating agencies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(such as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Standard &amp; Poors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Moody’s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144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1899980" y="2056638"/>
            <a:ext cx="1909823" cy="3947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D4A3F-B89C-41BE-891D-D48334C007FF}"/>
              </a:ext>
            </a:extLst>
          </p:cNvPr>
          <p:cNvSpPr/>
          <p:nvPr/>
        </p:nvSpPr>
        <p:spPr>
          <a:xfrm>
            <a:off x="2001519" y="2158238"/>
            <a:ext cx="1706751" cy="1194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B7921-7EC3-4816-93B6-51D67E82641A}"/>
              </a:ext>
            </a:extLst>
          </p:cNvPr>
          <p:cNvSpPr/>
          <p:nvPr/>
        </p:nvSpPr>
        <p:spPr>
          <a:xfrm>
            <a:off x="2001517" y="3437001"/>
            <a:ext cx="1706751" cy="1194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CF59C-35C2-4995-A6C0-BAE21A1AD4C7}"/>
              </a:ext>
            </a:extLst>
          </p:cNvPr>
          <p:cNvSpPr/>
          <p:nvPr/>
        </p:nvSpPr>
        <p:spPr>
          <a:xfrm>
            <a:off x="2001517" y="4715764"/>
            <a:ext cx="1706751" cy="1194562"/>
          </a:xfrm>
          <a:prstGeom prst="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6A44EC-1B59-405A-815B-ACDAD0F53D5E}"/>
              </a:ext>
            </a:extLst>
          </p:cNvPr>
          <p:cNvSpPr/>
          <p:nvPr/>
        </p:nvSpPr>
        <p:spPr>
          <a:xfrm>
            <a:off x="4003107" y="4754118"/>
            <a:ext cx="751840" cy="112344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AA328-89DC-4841-8315-B3DA29C672E7}"/>
              </a:ext>
            </a:extLst>
          </p:cNvPr>
          <p:cNvSpPr txBox="1"/>
          <p:nvPr/>
        </p:nvSpPr>
        <p:spPr>
          <a:xfrm>
            <a:off x="5021415" y="3015180"/>
            <a:ext cx="58269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RISKY TRANCHE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quite a risky layer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CDO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it gives higher return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10%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but of course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risk is higher as well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tranche gets the payouts last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coming from the loans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rgbClr val="F0BDA8"/>
                </a:solidFill>
                <a:sym typeface="Wingdings" panose="05000000000000000000" pitchFamily="2" charset="2"/>
              </a:rPr>
              <a:t>IT IS CONSIDERED TO BE A RISKY INVESTMENT</a:t>
            </a:r>
          </a:p>
          <a:p>
            <a:pPr algn="ctr"/>
            <a:r>
              <a:rPr lang="hu-HU" sz="2000" b="1" i="1" dirty="0">
                <a:solidFill>
                  <a:srgbClr val="F0BDA8"/>
                </a:solidFill>
                <a:sym typeface="Wingdings" panose="05000000000000000000" pitchFamily="2" charset="2"/>
              </a:rPr>
              <a:t>SO USUALLY HEDGE FUNDS BUY THIS TRANCHE !!!</a:t>
            </a:r>
          </a:p>
        </p:txBody>
      </p:sp>
    </p:spTree>
    <p:extLst>
      <p:ext uri="{BB962C8B-B14F-4D97-AF65-F5344CB8AC3E}">
        <p14:creationId xmlns:p14="http://schemas.microsoft.com/office/powerpoint/2010/main" val="317311056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1899980" y="2056638"/>
            <a:ext cx="1909823" cy="3947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D4A3F-B89C-41BE-891D-D48334C007FF}"/>
              </a:ext>
            </a:extLst>
          </p:cNvPr>
          <p:cNvSpPr/>
          <p:nvPr/>
        </p:nvSpPr>
        <p:spPr>
          <a:xfrm>
            <a:off x="2001519" y="2158238"/>
            <a:ext cx="1706751" cy="1194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B7921-7EC3-4816-93B6-51D67E82641A}"/>
              </a:ext>
            </a:extLst>
          </p:cNvPr>
          <p:cNvSpPr/>
          <p:nvPr/>
        </p:nvSpPr>
        <p:spPr>
          <a:xfrm>
            <a:off x="2001517" y="3437001"/>
            <a:ext cx="1706751" cy="1194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CF59C-35C2-4995-A6C0-BAE21A1AD4C7}"/>
              </a:ext>
            </a:extLst>
          </p:cNvPr>
          <p:cNvSpPr/>
          <p:nvPr/>
        </p:nvSpPr>
        <p:spPr>
          <a:xfrm>
            <a:off x="2001517" y="4715764"/>
            <a:ext cx="1706751" cy="1194562"/>
          </a:xfrm>
          <a:prstGeom prst="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6A44EC-1B59-405A-815B-ACDAD0F53D5E}"/>
              </a:ext>
            </a:extLst>
          </p:cNvPr>
          <p:cNvSpPr/>
          <p:nvPr/>
        </p:nvSpPr>
        <p:spPr>
          <a:xfrm>
            <a:off x="4003107" y="4754118"/>
            <a:ext cx="751840" cy="112344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AA328-89DC-4841-8315-B3DA29C672E7}"/>
              </a:ext>
            </a:extLst>
          </p:cNvPr>
          <p:cNvSpPr txBox="1"/>
          <p:nvPr/>
        </p:nvSpPr>
        <p:spPr>
          <a:xfrm>
            <a:off x="5021415" y="3015180"/>
            <a:ext cx="58269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RISKY TRANCHE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quite a risky layer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CDO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it gives higher return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10%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but of course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risk is higher as well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tranche gets the payouts last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coming from the loans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rgbClr val="F0BDA8"/>
                </a:solidFill>
                <a:sym typeface="Wingdings" panose="05000000000000000000" pitchFamily="2" charset="2"/>
              </a:rPr>
              <a:t>IT IS CONSIDERED TO BE A RISKY INVESTMENT</a:t>
            </a:r>
          </a:p>
          <a:p>
            <a:pPr algn="ctr"/>
            <a:r>
              <a:rPr lang="hu-HU" sz="2000" b="1" i="1" dirty="0">
                <a:solidFill>
                  <a:srgbClr val="F0BDA8"/>
                </a:solidFill>
                <a:sym typeface="Wingdings" panose="05000000000000000000" pitchFamily="2" charset="2"/>
              </a:rPr>
              <a:t>SO USUALLY HEDGE FUNDS BUY THIS TRANCHE !!!</a:t>
            </a:r>
          </a:p>
        </p:txBody>
      </p:sp>
    </p:spTree>
    <p:extLst>
      <p:ext uri="{BB962C8B-B14F-4D97-AF65-F5344CB8AC3E}">
        <p14:creationId xmlns:p14="http://schemas.microsoft.com/office/powerpoint/2010/main" val="234696145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Financial Crisis of 2008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14768293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was working extremely fine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everyone – commercial banks, investment banks and for the investors as well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was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 for more loans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mortgages to be able to sell more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1097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was working extremely fine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everyone – commercial banks, investment banks and for the investors as well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was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 for more loans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mortgages to be able to sell more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sz="3200" b="1" dirty="0">
                <a:solidFill>
                  <a:srgbClr val="F0BDA8"/>
                </a:solidFill>
              </a:rPr>
              <a:t>THIS IS WHY SUB-PRIME </a:t>
            </a:r>
          </a:p>
          <a:p>
            <a:pPr marL="0" indent="0" algn="ctr">
              <a:buNone/>
            </a:pPr>
            <a:r>
              <a:rPr lang="hu-HU" sz="3200" b="1" dirty="0">
                <a:solidFill>
                  <a:srgbClr val="F0BDA8"/>
                </a:solidFill>
              </a:rPr>
              <a:t>MORTGAGES CAME TO BE !!!</a:t>
            </a:r>
          </a:p>
        </p:txBody>
      </p:sp>
    </p:spTree>
    <p:extLst>
      <p:ext uri="{BB962C8B-B14F-4D97-AF65-F5344CB8AC3E}">
        <p14:creationId xmlns:p14="http://schemas.microsoft.com/office/powerpoint/2010/main" val="234803929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the homeowners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their mortgage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the lender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gets the house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usually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house prices are increasing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lenders can add more risk to new mortgages</a:t>
            </a:r>
          </a:p>
        </p:txBody>
      </p:sp>
    </p:spTree>
    <p:extLst>
      <p:ext uri="{BB962C8B-B14F-4D97-AF65-F5344CB8AC3E}">
        <p14:creationId xmlns:p14="http://schemas.microsoft.com/office/powerpoint/2010/main" val="373899690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330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 the homeowners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their mortgage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the lender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gets the house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usually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house prices are increasing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lenders can add more risk to new mortgages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A132F2-9DB3-46F1-8A3E-BEF3371FE3C2}"/>
              </a:ext>
            </a:extLst>
          </p:cNvPr>
          <p:cNvSpPr/>
          <p:nvPr/>
        </p:nvSpPr>
        <p:spPr>
          <a:xfrm>
            <a:off x="1793672" y="4303618"/>
            <a:ext cx="8604655" cy="1727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GB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subprime mortgage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is a type of loan granted to individuals with poor credit scores who would</a:t>
            </a:r>
            <a:r>
              <a:rPr lang="hu-HU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qualify for conventional mortgages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0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tocks are the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ownership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a small piece of a company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t</a:t>
            </a:r>
            <a:r>
              <a:rPr lang="en-GB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his entitles the owner of the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 </a:t>
            </a:r>
            <a:r>
              <a:rPr lang="en-GB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stock to a proportion of the corporation’s</a:t>
            </a:r>
            <a:r>
              <a:rPr lang="hu-H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 asset</a:t>
            </a:r>
            <a:r>
              <a:rPr lang="en-GB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 and profits equal to how much stock they own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units of stocks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905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14F7-E1E3-43A2-ACC0-4ABE6358441A}"/>
              </a:ext>
            </a:extLst>
          </p:cNvPr>
          <p:cNvCxnSpPr>
            <a:cxnSpLocks/>
          </p:cNvCxnSpPr>
          <p:nvPr/>
        </p:nvCxnSpPr>
        <p:spPr>
          <a:xfrm flipH="1">
            <a:off x="3067291" y="2732856"/>
            <a:ext cx="2808790" cy="80090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5EA6A-57CC-436C-B227-698FCA97FA78}"/>
              </a:ext>
            </a:extLst>
          </p:cNvPr>
          <p:cNvCxnSpPr>
            <a:cxnSpLocks/>
          </p:cNvCxnSpPr>
          <p:nvPr/>
        </p:nvCxnSpPr>
        <p:spPr>
          <a:xfrm flipH="1" flipV="1">
            <a:off x="5876082" y="2732856"/>
            <a:ext cx="3962399" cy="7956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A1798-C306-407C-A151-223CEA0B9D18}"/>
              </a:ext>
            </a:extLst>
          </p:cNvPr>
          <p:cNvCxnSpPr>
            <a:cxnSpLocks/>
          </p:cNvCxnSpPr>
          <p:nvPr/>
        </p:nvCxnSpPr>
        <p:spPr>
          <a:xfrm>
            <a:off x="5876081" y="2732856"/>
            <a:ext cx="908612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C75B8-8E9F-4593-A6C3-857CBCFE2AB6}"/>
              </a:ext>
            </a:extLst>
          </p:cNvPr>
          <p:cNvCxnSpPr>
            <a:cxnSpLocks/>
          </p:cNvCxnSpPr>
          <p:nvPr/>
        </p:nvCxnSpPr>
        <p:spPr>
          <a:xfrm flipH="1">
            <a:off x="4874870" y="2732856"/>
            <a:ext cx="1001211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B7A9-421B-4C50-B0E7-ED06BDE7C189}"/>
              </a:ext>
            </a:extLst>
          </p:cNvPr>
          <p:cNvCxnSpPr>
            <a:cxnSpLocks/>
          </p:cNvCxnSpPr>
          <p:nvPr/>
        </p:nvCxnSpPr>
        <p:spPr>
          <a:xfrm flipH="1">
            <a:off x="3206187" y="2732856"/>
            <a:ext cx="2669894" cy="184554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4874870" y="1772158"/>
            <a:ext cx="1909823" cy="856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3CD553-4BEA-4D75-8618-69760AC8B445}"/>
              </a:ext>
            </a:extLst>
          </p:cNvPr>
          <p:cNvCxnSpPr>
            <a:cxnSpLocks/>
          </p:cNvCxnSpPr>
          <p:nvPr/>
        </p:nvCxnSpPr>
        <p:spPr>
          <a:xfrm flipH="1" flipV="1">
            <a:off x="5876081" y="2732856"/>
            <a:ext cx="3152172" cy="20590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E4D485B-18AC-446B-8455-8AFDF061C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61" y="4637059"/>
            <a:ext cx="669504" cy="983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90DA96-9D88-41E6-A15E-B1897133B8EC}"/>
              </a:ext>
            </a:extLst>
          </p:cNvPr>
          <p:cNvSpPr txBox="1"/>
          <p:nvPr/>
        </p:nvSpPr>
        <p:spPr>
          <a:xfrm>
            <a:off x="8768685" y="569170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MORTGAGE #5</a:t>
            </a:r>
            <a:endParaRPr lang="hu-HU" sz="2000" b="1" i="1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2F39C1-1B78-4147-918B-B9F4B2B70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07" y="2734546"/>
            <a:ext cx="669504" cy="9836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C9251B-B186-4789-AC3C-B7971D48F072}"/>
              </a:ext>
            </a:extLst>
          </p:cNvPr>
          <p:cNvSpPr txBox="1"/>
          <p:nvPr/>
        </p:nvSpPr>
        <p:spPr>
          <a:xfrm>
            <a:off x="1307835" y="3789190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42B497-D1F9-45F3-A83D-5546C3D44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19" y="4404260"/>
            <a:ext cx="669504" cy="9836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A3AB2E-CA69-4EAB-95A9-FA95911C8CC4}"/>
              </a:ext>
            </a:extLst>
          </p:cNvPr>
          <p:cNvSpPr txBox="1"/>
          <p:nvPr/>
        </p:nvSpPr>
        <p:spPr>
          <a:xfrm>
            <a:off x="1533347" y="5458904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#2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862B68-2588-4B55-8052-277C0924F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03" y="5000260"/>
            <a:ext cx="669504" cy="983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ECADFB-F943-476E-8BE5-1858E5BA1C36}"/>
              </a:ext>
            </a:extLst>
          </p:cNvPr>
          <p:cNvSpPr txBox="1"/>
          <p:nvPr/>
        </p:nvSpPr>
        <p:spPr>
          <a:xfrm>
            <a:off x="3674331" y="6054904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#3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0588EC-53C1-430B-893A-53F9D270E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91" y="5063309"/>
            <a:ext cx="669504" cy="983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6642BE-0384-42E4-A14B-7558F43E60B1}"/>
              </a:ext>
            </a:extLst>
          </p:cNvPr>
          <p:cNvSpPr txBox="1"/>
          <p:nvPr/>
        </p:nvSpPr>
        <p:spPr>
          <a:xfrm>
            <a:off x="5996119" y="611795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#4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78A6C73-C685-4C4D-A3D5-9CA69DEFB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3" y="3203930"/>
            <a:ext cx="1011802" cy="6617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B935B8-9381-4974-BAD5-01F39AE4ACC4}"/>
              </a:ext>
            </a:extLst>
          </p:cNvPr>
          <p:cNvSpPr txBox="1"/>
          <p:nvPr/>
        </p:nvSpPr>
        <p:spPr>
          <a:xfrm>
            <a:off x="9611938" y="4075234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#1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Folyamatábra: Másik feldolgozás 13">
            <a:extLst>
              <a:ext uri="{FF2B5EF4-FFF2-40B4-BE49-F238E27FC236}">
                <a16:creationId xmlns:a16="http://schemas.microsoft.com/office/drawing/2014/main" id="{4EB81B6F-AADE-4524-B6E4-37A6ED7E3787}"/>
              </a:ext>
            </a:extLst>
          </p:cNvPr>
          <p:cNvSpPr/>
          <p:nvPr/>
        </p:nvSpPr>
        <p:spPr>
          <a:xfrm rot="18469039">
            <a:off x="8894092" y="5114117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840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14F7-E1E3-43A2-ACC0-4ABE6358441A}"/>
              </a:ext>
            </a:extLst>
          </p:cNvPr>
          <p:cNvCxnSpPr>
            <a:cxnSpLocks/>
          </p:cNvCxnSpPr>
          <p:nvPr/>
        </p:nvCxnSpPr>
        <p:spPr>
          <a:xfrm flipH="1">
            <a:off x="3067291" y="2732856"/>
            <a:ext cx="2808790" cy="80090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5EA6A-57CC-436C-B227-698FCA97FA78}"/>
              </a:ext>
            </a:extLst>
          </p:cNvPr>
          <p:cNvCxnSpPr>
            <a:cxnSpLocks/>
          </p:cNvCxnSpPr>
          <p:nvPr/>
        </p:nvCxnSpPr>
        <p:spPr>
          <a:xfrm flipH="1" flipV="1">
            <a:off x="5876082" y="2732856"/>
            <a:ext cx="3962399" cy="7956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A1798-C306-407C-A151-223CEA0B9D18}"/>
              </a:ext>
            </a:extLst>
          </p:cNvPr>
          <p:cNvCxnSpPr>
            <a:cxnSpLocks/>
          </p:cNvCxnSpPr>
          <p:nvPr/>
        </p:nvCxnSpPr>
        <p:spPr>
          <a:xfrm>
            <a:off x="5876081" y="2732856"/>
            <a:ext cx="908612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C75B8-8E9F-4593-A6C3-857CBCFE2AB6}"/>
              </a:ext>
            </a:extLst>
          </p:cNvPr>
          <p:cNvCxnSpPr>
            <a:cxnSpLocks/>
          </p:cNvCxnSpPr>
          <p:nvPr/>
        </p:nvCxnSpPr>
        <p:spPr>
          <a:xfrm flipH="1">
            <a:off x="4874870" y="2732856"/>
            <a:ext cx="1001211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B7A9-421B-4C50-B0E7-ED06BDE7C189}"/>
              </a:ext>
            </a:extLst>
          </p:cNvPr>
          <p:cNvCxnSpPr>
            <a:cxnSpLocks/>
          </p:cNvCxnSpPr>
          <p:nvPr/>
        </p:nvCxnSpPr>
        <p:spPr>
          <a:xfrm flipH="1">
            <a:off x="3206187" y="2732856"/>
            <a:ext cx="2669894" cy="184554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4874870" y="1772158"/>
            <a:ext cx="1909823" cy="856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3CD553-4BEA-4D75-8618-69760AC8B445}"/>
              </a:ext>
            </a:extLst>
          </p:cNvPr>
          <p:cNvCxnSpPr>
            <a:cxnSpLocks/>
          </p:cNvCxnSpPr>
          <p:nvPr/>
        </p:nvCxnSpPr>
        <p:spPr>
          <a:xfrm flipH="1" flipV="1">
            <a:off x="5876081" y="2732856"/>
            <a:ext cx="3152172" cy="20590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E4D485B-18AC-446B-8455-8AFDF061C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61" y="4637059"/>
            <a:ext cx="669504" cy="983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90DA96-9D88-41E6-A15E-B1897133B8EC}"/>
              </a:ext>
            </a:extLst>
          </p:cNvPr>
          <p:cNvSpPr txBox="1"/>
          <p:nvPr/>
        </p:nvSpPr>
        <p:spPr>
          <a:xfrm>
            <a:off x="8768685" y="569170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MORTGAGE #5</a:t>
            </a:r>
            <a:endParaRPr lang="hu-HU" sz="2000" b="1" i="1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2F39C1-1B78-4147-918B-B9F4B2B70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07" y="2734546"/>
            <a:ext cx="669504" cy="9836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C9251B-B186-4789-AC3C-B7971D48F072}"/>
              </a:ext>
            </a:extLst>
          </p:cNvPr>
          <p:cNvSpPr txBox="1"/>
          <p:nvPr/>
        </p:nvSpPr>
        <p:spPr>
          <a:xfrm>
            <a:off x="1307835" y="3789190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42B497-D1F9-45F3-A83D-5546C3D44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19" y="4404260"/>
            <a:ext cx="669504" cy="9836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A3AB2E-CA69-4EAB-95A9-FA95911C8CC4}"/>
              </a:ext>
            </a:extLst>
          </p:cNvPr>
          <p:cNvSpPr txBox="1"/>
          <p:nvPr/>
        </p:nvSpPr>
        <p:spPr>
          <a:xfrm>
            <a:off x="1533347" y="5458904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MORTGAGE #2</a:t>
            </a:r>
            <a:endParaRPr lang="hu-HU" sz="2000" b="1" i="1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862B68-2588-4B55-8052-277C0924F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03" y="5000260"/>
            <a:ext cx="669504" cy="983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ECADFB-F943-476E-8BE5-1858E5BA1C36}"/>
              </a:ext>
            </a:extLst>
          </p:cNvPr>
          <p:cNvSpPr txBox="1"/>
          <p:nvPr/>
        </p:nvSpPr>
        <p:spPr>
          <a:xfrm>
            <a:off x="3674331" y="6054904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#3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0588EC-53C1-430B-893A-53F9D270E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91" y="5063309"/>
            <a:ext cx="669504" cy="983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6642BE-0384-42E4-A14B-7558F43E60B1}"/>
              </a:ext>
            </a:extLst>
          </p:cNvPr>
          <p:cNvSpPr txBox="1"/>
          <p:nvPr/>
        </p:nvSpPr>
        <p:spPr>
          <a:xfrm>
            <a:off x="5996119" y="611795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#4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78A6C73-C685-4C4D-A3D5-9CA69DEFB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3" y="3203930"/>
            <a:ext cx="1011802" cy="6617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B935B8-9381-4974-BAD5-01F39AE4ACC4}"/>
              </a:ext>
            </a:extLst>
          </p:cNvPr>
          <p:cNvSpPr txBox="1"/>
          <p:nvPr/>
        </p:nvSpPr>
        <p:spPr>
          <a:xfrm>
            <a:off x="9611938" y="4075234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#1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Folyamatábra: Másik feldolgozás 13">
            <a:extLst>
              <a:ext uri="{FF2B5EF4-FFF2-40B4-BE49-F238E27FC236}">
                <a16:creationId xmlns:a16="http://schemas.microsoft.com/office/drawing/2014/main" id="{4EB81B6F-AADE-4524-B6E4-37A6ED7E3787}"/>
              </a:ext>
            </a:extLst>
          </p:cNvPr>
          <p:cNvSpPr/>
          <p:nvPr/>
        </p:nvSpPr>
        <p:spPr>
          <a:xfrm rot="18469039">
            <a:off x="8894092" y="5114117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36" name="Folyamatábra: Másik feldolgozás 13">
            <a:extLst>
              <a:ext uri="{FF2B5EF4-FFF2-40B4-BE49-F238E27FC236}">
                <a16:creationId xmlns:a16="http://schemas.microsoft.com/office/drawing/2014/main" id="{F575ED6B-3AB3-4AEB-9DB4-0C5E74150560}"/>
              </a:ext>
            </a:extLst>
          </p:cNvPr>
          <p:cNvSpPr/>
          <p:nvPr/>
        </p:nvSpPr>
        <p:spPr>
          <a:xfrm rot="18469039">
            <a:off x="1691397" y="4943530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1805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14F7-E1E3-43A2-ACC0-4ABE6358441A}"/>
              </a:ext>
            </a:extLst>
          </p:cNvPr>
          <p:cNvCxnSpPr>
            <a:cxnSpLocks/>
          </p:cNvCxnSpPr>
          <p:nvPr/>
        </p:nvCxnSpPr>
        <p:spPr>
          <a:xfrm flipH="1">
            <a:off x="3067291" y="2732856"/>
            <a:ext cx="2808790" cy="80090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5EA6A-57CC-436C-B227-698FCA97FA78}"/>
              </a:ext>
            </a:extLst>
          </p:cNvPr>
          <p:cNvCxnSpPr>
            <a:cxnSpLocks/>
          </p:cNvCxnSpPr>
          <p:nvPr/>
        </p:nvCxnSpPr>
        <p:spPr>
          <a:xfrm flipH="1" flipV="1">
            <a:off x="5876082" y="2732856"/>
            <a:ext cx="3962399" cy="79561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A1798-C306-407C-A151-223CEA0B9D18}"/>
              </a:ext>
            </a:extLst>
          </p:cNvPr>
          <p:cNvCxnSpPr>
            <a:cxnSpLocks/>
          </p:cNvCxnSpPr>
          <p:nvPr/>
        </p:nvCxnSpPr>
        <p:spPr>
          <a:xfrm>
            <a:off x="5876081" y="2732856"/>
            <a:ext cx="908612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BC75B8-8E9F-4593-A6C3-857CBCFE2AB6}"/>
              </a:ext>
            </a:extLst>
          </p:cNvPr>
          <p:cNvCxnSpPr>
            <a:cxnSpLocks/>
          </p:cNvCxnSpPr>
          <p:nvPr/>
        </p:nvCxnSpPr>
        <p:spPr>
          <a:xfrm flipH="1">
            <a:off x="4874870" y="2732856"/>
            <a:ext cx="1001211" cy="216323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2B7A9-421B-4C50-B0E7-ED06BDE7C189}"/>
              </a:ext>
            </a:extLst>
          </p:cNvPr>
          <p:cNvCxnSpPr>
            <a:cxnSpLocks/>
          </p:cNvCxnSpPr>
          <p:nvPr/>
        </p:nvCxnSpPr>
        <p:spPr>
          <a:xfrm flipH="1">
            <a:off x="3206187" y="2732856"/>
            <a:ext cx="2669894" cy="184554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4B07-54D4-42B3-9F1E-E9F10B0E0323}"/>
              </a:ext>
            </a:extLst>
          </p:cNvPr>
          <p:cNvSpPr/>
          <p:nvPr/>
        </p:nvSpPr>
        <p:spPr>
          <a:xfrm>
            <a:off x="4874870" y="1772158"/>
            <a:ext cx="1909823" cy="856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3CD553-4BEA-4D75-8618-69760AC8B445}"/>
              </a:ext>
            </a:extLst>
          </p:cNvPr>
          <p:cNvCxnSpPr>
            <a:cxnSpLocks/>
          </p:cNvCxnSpPr>
          <p:nvPr/>
        </p:nvCxnSpPr>
        <p:spPr>
          <a:xfrm flipH="1" flipV="1">
            <a:off x="5876081" y="2732856"/>
            <a:ext cx="3152172" cy="20590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E4D485B-18AC-446B-8455-8AFDF061C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61" y="4637059"/>
            <a:ext cx="669504" cy="9836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90DA96-9D88-41E6-A15E-B1897133B8EC}"/>
              </a:ext>
            </a:extLst>
          </p:cNvPr>
          <p:cNvSpPr txBox="1"/>
          <p:nvPr/>
        </p:nvSpPr>
        <p:spPr>
          <a:xfrm>
            <a:off x="8768685" y="569170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MORTGAGE #5</a:t>
            </a:r>
            <a:endParaRPr lang="hu-HU" sz="2000" b="1" i="1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2F39C1-1B78-4147-918B-B9F4B2B70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07" y="2734546"/>
            <a:ext cx="669504" cy="9836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4C9251B-B186-4789-AC3C-B7971D48F072}"/>
              </a:ext>
            </a:extLst>
          </p:cNvPr>
          <p:cNvSpPr txBox="1"/>
          <p:nvPr/>
        </p:nvSpPr>
        <p:spPr>
          <a:xfrm>
            <a:off x="1307835" y="3789190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#1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42B497-D1F9-45F3-A83D-5546C3D44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19" y="4404260"/>
            <a:ext cx="669504" cy="9836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A3AB2E-CA69-4EAB-95A9-FA95911C8CC4}"/>
              </a:ext>
            </a:extLst>
          </p:cNvPr>
          <p:cNvSpPr txBox="1"/>
          <p:nvPr/>
        </p:nvSpPr>
        <p:spPr>
          <a:xfrm>
            <a:off x="1533347" y="5458904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MORTGAGE #2</a:t>
            </a:r>
            <a:endParaRPr lang="hu-HU" sz="2000" b="1" i="1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862B68-2588-4B55-8052-277C0924F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03" y="5000260"/>
            <a:ext cx="669504" cy="983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ECADFB-F943-476E-8BE5-1858E5BA1C36}"/>
              </a:ext>
            </a:extLst>
          </p:cNvPr>
          <p:cNvSpPr txBox="1"/>
          <p:nvPr/>
        </p:nvSpPr>
        <p:spPr>
          <a:xfrm>
            <a:off x="3674331" y="6054904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MORTGAGE #3</a:t>
            </a:r>
            <a:endParaRPr lang="hu-HU" sz="2000" b="1" i="1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0588EC-53C1-430B-893A-53F9D270E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91" y="5063309"/>
            <a:ext cx="669504" cy="983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6642BE-0384-42E4-A14B-7558F43E60B1}"/>
              </a:ext>
            </a:extLst>
          </p:cNvPr>
          <p:cNvSpPr txBox="1"/>
          <p:nvPr/>
        </p:nvSpPr>
        <p:spPr>
          <a:xfrm>
            <a:off x="5996119" y="6117953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#4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78A6C73-C685-4C4D-A3D5-9CA69DEFB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3" y="3203930"/>
            <a:ext cx="1011802" cy="6617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B935B8-9381-4974-BAD5-01F39AE4ACC4}"/>
              </a:ext>
            </a:extLst>
          </p:cNvPr>
          <p:cNvSpPr txBox="1"/>
          <p:nvPr/>
        </p:nvSpPr>
        <p:spPr>
          <a:xfrm>
            <a:off x="9611938" y="4075234"/>
            <a:ext cx="214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 LOAN #1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Folyamatábra: Másik feldolgozás 13">
            <a:extLst>
              <a:ext uri="{FF2B5EF4-FFF2-40B4-BE49-F238E27FC236}">
                <a16:creationId xmlns:a16="http://schemas.microsoft.com/office/drawing/2014/main" id="{4EB81B6F-AADE-4524-B6E4-37A6ED7E3787}"/>
              </a:ext>
            </a:extLst>
          </p:cNvPr>
          <p:cNvSpPr/>
          <p:nvPr/>
        </p:nvSpPr>
        <p:spPr>
          <a:xfrm rot="18469039">
            <a:off x="8894092" y="5114117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36" name="Folyamatábra: Másik feldolgozás 13">
            <a:extLst>
              <a:ext uri="{FF2B5EF4-FFF2-40B4-BE49-F238E27FC236}">
                <a16:creationId xmlns:a16="http://schemas.microsoft.com/office/drawing/2014/main" id="{F575ED6B-3AB3-4AEB-9DB4-0C5E74150560}"/>
              </a:ext>
            </a:extLst>
          </p:cNvPr>
          <p:cNvSpPr/>
          <p:nvPr/>
        </p:nvSpPr>
        <p:spPr>
          <a:xfrm rot="18469039">
            <a:off x="1691397" y="4943530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37" name="Folyamatábra: Másik feldolgozás 13">
            <a:extLst>
              <a:ext uri="{FF2B5EF4-FFF2-40B4-BE49-F238E27FC236}">
                <a16:creationId xmlns:a16="http://schemas.microsoft.com/office/drawing/2014/main" id="{EB877D48-5E5F-4A3E-A6EA-1EDA42A10DD3}"/>
              </a:ext>
            </a:extLst>
          </p:cNvPr>
          <p:cNvSpPr/>
          <p:nvPr/>
        </p:nvSpPr>
        <p:spPr>
          <a:xfrm rot="18469039">
            <a:off x="3798105" y="5495818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0742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Collateralized Debt Obligations (CDOs)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5E15F-50D7-441F-99F2-2D9DBF66D230}"/>
              </a:ext>
            </a:extLst>
          </p:cNvPr>
          <p:cNvSpPr txBox="1"/>
          <p:nvPr/>
        </p:nvSpPr>
        <p:spPr>
          <a:xfrm>
            <a:off x="2960398" y="1847560"/>
            <a:ext cx="31356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sub-prime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mortgages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was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huge probability of default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+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CDO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assets were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highly correlated !!!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9B5F8B-7F29-41CF-BE55-C0E682F857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92" y="2130600"/>
            <a:ext cx="669504" cy="983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052016-98E9-45E4-8900-059B938EDC3C}"/>
              </a:ext>
            </a:extLst>
          </p:cNvPr>
          <p:cNvSpPr txBox="1"/>
          <p:nvPr/>
        </p:nvSpPr>
        <p:spPr>
          <a:xfrm>
            <a:off x="1067320" y="3185244"/>
            <a:ext cx="175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MORTGAGE #3</a:t>
            </a:r>
            <a:endParaRPr lang="hu-HU" sz="2000" b="1" i="1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1" name="Folyamatábra: Másik feldolgozás 13">
            <a:extLst>
              <a:ext uri="{FF2B5EF4-FFF2-40B4-BE49-F238E27FC236}">
                <a16:creationId xmlns:a16="http://schemas.microsoft.com/office/drawing/2014/main" id="{48D7E565-C62F-468A-A9D1-F129DA11CE51}"/>
              </a:ext>
            </a:extLst>
          </p:cNvPr>
          <p:cNvSpPr/>
          <p:nvPr/>
        </p:nvSpPr>
        <p:spPr>
          <a:xfrm rot="18469039">
            <a:off x="1191094" y="2626158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4A20A0-FE51-4DE7-AE2A-DD197B203101}"/>
              </a:ext>
            </a:extLst>
          </p:cNvPr>
          <p:cNvCxnSpPr/>
          <p:nvPr/>
        </p:nvCxnSpPr>
        <p:spPr>
          <a:xfrm>
            <a:off x="6527259" y="2918298"/>
            <a:ext cx="972766" cy="0"/>
          </a:xfrm>
          <a:prstGeom prst="straightConnector1">
            <a:avLst/>
          </a:prstGeom>
          <a:ln w="165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3A502E-22A7-4FDF-B5D5-997E5781667B}"/>
              </a:ext>
            </a:extLst>
          </p:cNvPr>
          <p:cNvSpPr txBox="1"/>
          <p:nvPr/>
        </p:nvSpPr>
        <p:spPr>
          <a:xfrm>
            <a:off x="7832251" y="1794913"/>
            <a:ext cx="37033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huge probability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default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investors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did not get the payments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INVESTORS BOUGHT AAA ASSETS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BUT THEY HAVE DEFAULTED !!!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6154DD-63F5-4141-994F-96E64E50FB65}"/>
              </a:ext>
            </a:extLst>
          </p:cNvPr>
          <p:cNvCxnSpPr>
            <a:cxnSpLocks/>
          </p:cNvCxnSpPr>
          <p:nvPr/>
        </p:nvCxnSpPr>
        <p:spPr>
          <a:xfrm>
            <a:off x="9572017" y="3934838"/>
            <a:ext cx="0" cy="954932"/>
          </a:xfrm>
          <a:prstGeom prst="straightConnector1">
            <a:avLst/>
          </a:prstGeom>
          <a:ln w="165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503FDC-1C82-4E1A-AB25-ECD77EEBCBA6}"/>
              </a:ext>
            </a:extLst>
          </p:cNvPr>
          <p:cNvSpPr txBox="1"/>
          <p:nvPr/>
        </p:nvSpPr>
        <p:spPr>
          <a:xfrm>
            <a:off x="7299279" y="5165944"/>
            <a:ext cx="4545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investors do not want to invest into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CDO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anymore and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whole system froze</a:t>
            </a:r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457DE3-0E72-4FE4-AF2A-701BF95A1DCE}"/>
              </a:ext>
            </a:extLst>
          </p:cNvPr>
          <p:cNvCxnSpPr>
            <a:cxnSpLocks/>
          </p:cNvCxnSpPr>
          <p:nvPr/>
        </p:nvCxnSpPr>
        <p:spPr>
          <a:xfrm flipH="1">
            <a:off x="6096000" y="5590162"/>
            <a:ext cx="1095982" cy="0"/>
          </a:xfrm>
          <a:prstGeom prst="straightConnector1">
            <a:avLst/>
          </a:prstGeom>
          <a:ln w="165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561FA4-AAD1-4333-8D87-359C54834729}"/>
              </a:ext>
            </a:extLst>
          </p:cNvPr>
          <p:cNvSpPr txBox="1"/>
          <p:nvPr/>
        </p:nvSpPr>
        <p:spPr>
          <a:xfrm>
            <a:off x="770370" y="4841727"/>
            <a:ext cx="46811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most of the commercial banks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investment banks were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using leverage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(so used loans) </a:t>
            </a:r>
          </a:p>
          <a:p>
            <a:pPr algn="ctr"/>
            <a:endParaRPr lang="hu-HU" sz="2000" b="1" i="1" dirty="0">
              <a:solidFill>
                <a:srgbClr val="FF9999"/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  <a:sym typeface="Wingdings" panose="05000000000000000000" pitchFamily="2" charset="2"/>
              </a:rPr>
              <a:t>EVERYBODY WENT BANKRUPT !!!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Risks in Finance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58068467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Risks in Finance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holding just a single stock is quite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hold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portfolio of stocks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reduce risk – this is what we can optimize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Markowitz-model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0334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Risks in Finance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holding just a single stock is quite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hold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portfolio of stocks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reduce risk – this is what we can optimize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Markowitz-model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pPr marL="0" indent="0" algn="ctr">
              <a:buNone/>
            </a:pPr>
            <a:r>
              <a:rPr lang="hu-HU" b="1" i="1" dirty="0">
                <a:solidFill>
                  <a:srgbClr val="FF9999"/>
                </a:solidFill>
              </a:rPr>
              <a:t>BUT UNFORTUNATELY WE CAN NOT GET RID OF </a:t>
            </a:r>
          </a:p>
          <a:p>
            <a:pPr marL="0" indent="0" algn="ctr">
              <a:buNone/>
            </a:pPr>
            <a:r>
              <a:rPr lang="hu-HU" b="1" i="1" dirty="0">
                <a:solidFill>
                  <a:srgbClr val="FF9999"/>
                </a:solidFill>
              </a:rPr>
              <a:t>ALL THE RISKS WHEN BUYING MULTIPLE STOCKS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Risks in Finance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2011680"/>
            <a:ext cx="8581232" cy="19887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UNSYSTEMATIC (SPECIFIC) RISK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risk specific to individual stocks. It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diverzified away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holding multiple stocks in a portfolio. Unsystematic risk is the component of a stock’s return that is not correlated with market moves.</a:t>
            </a:r>
          </a:p>
        </p:txBody>
      </p:sp>
    </p:spTree>
    <p:extLst>
      <p:ext uri="{BB962C8B-B14F-4D97-AF65-F5344CB8AC3E}">
        <p14:creationId xmlns:p14="http://schemas.microsoft.com/office/powerpoint/2010/main" val="13538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Risks in Finance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2011680"/>
            <a:ext cx="8581232" cy="19887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UNSYSTEMATIC (SPECIFIC) RISK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risk specific to individual stocks. It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be diverzified away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holding multiple stocks in a portfolio. Unsystematic risk is the component of a stock’s return that is not correlated with market moves.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290BCE-DDD5-48D8-A54A-257AAD623641}"/>
              </a:ext>
            </a:extLst>
          </p:cNvPr>
          <p:cNvSpPr/>
          <p:nvPr/>
        </p:nvSpPr>
        <p:spPr>
          <a:xfrm>
            <a:off x="1805384" y="4229123"/>
            <a:ext cx="8581232" cy="19887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SYSTEMATIC (MARKET) RISK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risk can not be diverzified away. This is the risk because of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 changes, recessions or wars.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 measures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risk with the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25401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18837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10724-9E50-4606-8760-EC7EE362A76E}"/>
              </a:ext>
            </a:extLst>
          </p:cNvPr>
          <p:cNvSpPr txBox="1"/>
          <p:nvPr/>
        </p:nvSpPr>
        <p:spPr>
          <a:xfrm>
            <a:off x="1896321" y="1767032"/>
            <a:ext cx="7920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you have a good idea then you can raise capital by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selling</a:t>
            </a: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off future profits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the form of shares</a:t>
            </a:r>
          </a:p>
          <a:p>
            <a:pPr lvl="1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6161-FF1F-43AE-942D-5CB5021101F8}"/>
              </a:ext>
            </a:extLst>
          </p:cNvPr>
          <p:cNvSpPr txBox="1"/>
          <p:nvPr/>
        </p:nvSpPr>
        <p:spPr>
          <a:xfrm>
            <a:off x="1896321" y="2967361"/>
            <a:ext cx="755681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investor (or shareholder) gives you cash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in return he gets a contract stating how much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of the company he owns </a:t>
            </a: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</a:t>
            </a:r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THIS IS HOW SMALL COMPANIES BEGIN !!!</a:t>
            </a:r>
            <a:endParaRPr lang="hu-HU" sz="2400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669404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Capital Asset Pricing Model (CAPM) was first formulated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William F. Sharpe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back in the early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1960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relationship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stock expected return and the market premium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8522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4763-94C3-4988-A96C-69C84C21293C}"/>
              </a:ext>
            </a:extLst>
          </p:cNvPr>
          <p:cNvSpPr txBox="1"/>
          <p:nvPr/>
        </p:nvSpPr>
        <p:spPr>
          <a:xfrm>
            <a:off x="962489" y="1809108"/>
            <a:ext cx="2154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investment – it may be a single stock or a portfolio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49BCC-938B-4893-A03F-BD88AED5B3AE}"/>
              </a:ext>
            </a:extLst>
          </p:cNvPr>
          <p:cNvSpPr/>
          <p:nvPr/>
        </p:nvSpPr>
        <p:spPr>
          <a:xfrm>
            <a:off x="3472475" y="1929467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=  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+   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FABD50-0DA3-4E78-A2AF-307B11EEBFAC}"/>
              </a:ext>
            </a:extLst>
          </p:cNvPr>
          <p:cNvSpPr/>
          <p:nvPr/>
        </p:nvSpPr>
        <p:spPr>
          <a:xfrm>
            <a:off x="3746377" y="1906961"/>
            <a:ext cx="996036" cy="996036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9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4763-94C3-4988-A96C-69C84C21293C}"/>
              </a:ext>
            </a:extLst>
          </p:cNvPr>
          <p:cNvSpPr txBox="1"/>
          <p:nvPr/>
        </p:nvSpPr>
        <p:spPr>
          <a:xfrm>
            <a:off x="962489" y="1809108"/>
            <a:ext cx="2154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investment – it may be a single stock or a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E275F-E77E-4914-9833-6496B5E4D3B7}"/>
              </a:ext>
            </a:extLst>
          </p:cNvPr>
          <p:cNvSpPr txBox="1"/>
          <p:nvPr/>
        </p:nvSpPr>
        <p:spPr>
          <a:xfrm>
            <a:off x="3988481" y="3403129"/>
            <a:ext cx="215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return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risk-free rate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49BCC-938B-4893-A03F-BD88AED5B3AE}"/>
              </a:ext>
            </a:extLst>
          </p:cNvPr>
          <p:cNvSpPr/>
          <p:nvPr/>
        </p:nvSpPr>
        <p:spPr>
          <a:xfrm>
            <a:off x="3472475" y="1929467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=  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+   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0790C2D-4D1C-45A5-9BCD-9FB336478AB6}"/>
              </a:ext>
            </a:extLst>
          </p:cNvPr>
          <p:cNvSpPr/>
          <p:nvPr/>
        </p:nvSpPr>
        <p:spPr>
          <a:xfrm rot="5400000">
            <a:off x="4910219" y="2840168"/>
            <a:ext cx="310719" cy="64633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1445DD-9E2B-4781-AC2D-5D737269734F}"/>
              </a:ext>
            </a:extLst>
          </p:cNvPr>
          <p:cNvSpPr/>
          <p:nvPr/>
        </p:nvSpPr>
        <p:spPr>
          <a:xfrm>
            <a:off x="4820573" y="2041860"/>
            <a:ext cx="719093" cy="71909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 animBg="1"/>
      <p:bldP spid="10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4763-94C3-4988-A96C-69C84C21293C}"/>
              </a:ext>
            </a:extLst>
          </p:cNvPr>
          <p:cNvSpPr txBox="1"/>
          <p:nvPr/>
        </p:nvSpPr>
        <p:spPr>
          <a:xfrm>
            <a:off x="962489" y="1809108"/>
            <a:ext cx="2154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investment – it may be a single stock or a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E275F-E77E-4914-9833-6496B5E4D3B7}"/>
              </a:ext>
            </a:extLst>
          </p:cNvPr>
          <p:cNvSpPr txBox="1"/>
          <p:nvPr/>
        </p:nvSpPr>
        <p:spPr>
          <a:xfrm>
            <a:off x="3988481" y="3403129"/>
            <a:ext cx="215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return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risk-free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392C4-81BB-4558-A156-635AA77C64C5}"/>
              </a:ext>
            </a:extLst>
          </p:cNvPr>
          <p:cNvSpPr txBox="1"/>
          <p:nvPr/>
        </p:nvSpPr>
        <p:spPr>
          <a:xfrm>
            <a:off x="5951677" y="3403129"/>
            <a:ext cx="25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excess return or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premium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multipled by a factor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49BCC-938B-4893-A03F-BD88AED5B3AE}"/>
              </a:ext>
            </a:extLst>
          </p:cNvPr>
          <p:cNvSpPr/>
          <p:nvPr/>
        </p:nvSpPr>
        <p:spPr>
          <a:xfrm>
            <a:off x="3472475" y="1929467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=  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+   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0790C2D-4D1C-45A5-9BCD-9FB336478AB6}"/>
              </a:ext>
            </a:extLst>
          </p:cNvPr>
          <p:cNvSpPr/>
          <p:nvPr/>
        </p:nvSpPr>
        <p:spPr>
          <a:xfrm rot="5400000">
            <a:off x="4910219" y="2840168"/>
            <a:ext cx="310719" cy="64633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9AAC4CE-57FD-4FA8-B544-E9AF5FA2525C}"/>
              </a:ext>
            </a:extLst>
          </p:cNvPr>
          <p:cNvSpPr/>
          <p:nvPr/>
        </p:nvSpPr>
        <p:spPr>
          <a:xfrm rot="5400000">
            <a:off x="6823600" y="2669393"/>
            <a:ext cx="310719" cy="98788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5F0507-0792-476F-A281-0263F6EABA1F}"/>
              </a:ext>
            </a:extLst>
          </p:cNvPr>
          <p:cNvSpPr/>
          <p:nvPr/>
        </p:nvSpPr>
        <p:spPr>
          <a:xfrm>
            <a:off x="5886549" y="1941675"/>
            <a:ext cx="1939919" cy="91592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 animBg="1"/>
      <p:bldP spid="10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A4763-94C3-4988-A96C-69C84C21293C}"/>
              </a:ext>
            </a:extLst>
          </p:cNvPr>
          <p:cNvSpPr txBox="1"/>
          <p:nvPr/>
        </p:nvSpPr>
        <p:spPr>
          <a:xfrm>
            <a:off x="962489" y="1809108"/>
            <a:ext cx="2154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return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investment – it may be a single stock or a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E275F-E77E-4914-9833-6496B5E4D3B7}"/>
              </a:ext>
            </a:extLst>
          </p:cNvPr>
          <p:cNvSpPr txBox="1"/>
          <p:nvPr/>
        </p:nvSpPr>
        <p:spPr>
          <a:xfrm>
            <a:off x="3988481" y="3403129"/>
            <a:ext cx="215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return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risk-free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392C4-81BB-4558-A156-635AA77C64C5}"/>
              </a:ext>
            </a:extLst>
          </p:cNvPr>
          <p:cNvSpPr txBox="1"/>
          <p:nvPr/>
        </p:nvSpPr>
        <p:spPr>
          <a:xfrm>
            <a:off x="5951677" y="3403129"/>
            <a:ext cx="25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excess return or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premium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multipled by a factor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FEF4BD-F9D4-4541-A438-9676CBC984C8}"/>
              </a:ext>
            </a:extLst>
          </p:cNvPr>
          <p:cNvSpPr/>
          <p:nvPr/>
        </p:nvSpPr>
        <p:spPr>
          <a:xfrm>
            <a:off x="1035950" y="4704122"/>
            <a:ext cx="101200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LINEAR RELATIONSHIP BETWEEN ANY STOCK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EXPECTED RETURN AND MARKET PREMIUM !!!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(we can use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S&amp;P500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index as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market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E49BCC-938B-4893-A03F-BD88AED5B3AE}"/>
              </a:ext>
            </a:extLst>
          </p:cNvPr>
          <p:cNvSpPr/>
          <p:nvPr/>
        </p:nvSpPr>
        <p:spPr>
          <a:xfrm>
            <a:off x="3472475" y="1929467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  =  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+   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0790C2D-4D1C-45A5-9BCD-9FB336478AB6}"/>
              </a:ext>
            </a:extLst>
          </p:cNvPr>
          <p:cNvSpPr/>
          <p:nvPr/>
        </p:nvSpPr>
        <p:spPr>
          <a:xfrm rot="5400000">
            <a:off x="4910219" y="2840168"/>
            <a:ext cx="310719" cy="64633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9AAC4CE-57FD-4FA8-B544-E9AF5FA2525C}"/>
              </a:ext>
            </a:extLst>
          </p:cNvPr>
          <p:cNvSpPr/>
          <p:nvPr/>
        </p:nvSpPr>
        <p:spPr>
          <a:xfrm rot="5400000">
            <a:off x="6823600" y="2669393"/>
            <a:ext cx="310719" cy="98788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B53E5-67BB-4AC1-A835-1F325A0FEE07}"/>
              </a:ext>
            </a:extLst>
          </p:cNvPr>
          <p:cNvSpPr txBox="1"/>
          <p:nvPr/>
        </p:nvSpPr>
        <p:spPr>
          <a:xfrm>
            <a:off x="2055452" y="3696842"/>
            <a:ext cx="8032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according to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Capital Asset Pricing Model (CAPM)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parameter is the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only relevant measure of a stock’s risk</a:t>
            </a:r>
          </a:p>
          <a:p>
            <a:pPr lvl="1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D5F93E-3944-4C65-ACF7-046266BDD0D6}"/>
              </a:ext>
            </a:extLst>
          </p:cNvPr>
          <p:cNvSpPr txBox="1"/>
          <p:nvPr/>
        </p:nvSpPr>
        <p:spPr>
          <a:xfrm>
            <a:off x="2055452" y="4683541"/>
            <a:ext cx="8757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parameter measures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stock’s relative volatility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  how much the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price of a given stock goes up or down compared to that of the whole market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00A9A-8E1B-48B9-9B57-55A67F844BD5}"/>
              </a:ext>
            </a:extLst>
          </p:cNvPr>
          <p:cNvSpPr txBox="1"/>
          <p:nvPr/>
        </p:nvSpPr>
        <p:spPr>
          <a:xfrm>
            <a:off x="7095590" y="2185446"/>
            <a:ext cx="3949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parameter defines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risky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portfolio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 to the market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08697B-E60D-4C4A-AE18-C609E314F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8" b="69871"/>
          <a:stretch/>
        </p:blipFill>
        <p:spPr>
          <a:xfrm>
            <a:off x="4334037" y="1916709"/>
            <a:ext cx="2567508" cy="12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5515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00A9A-8E1B-48B9-9B57-55A67F844BD5}"/>
              </a:ext>
            </a:extLst>
          </p:cNvPr>
          <p:cNvSpPr txBox="1"/>
          <p:nvPr/>
        </p:nvSpPr>
        <p:spPr>
          <a:xfrm>
            <a:off x="7095590" y="1886772"/>
            <a:ext cx="3949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parameter defines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risky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portfolio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 to the market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08697B-E60D-4C4A-AE18-C609E314F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8" b="69871"/>
          <a:stretch/>
        </p:blipFill>
        <p:spPr>
          <a:xfrm>
            <a:off x="4334037" y="1618035"/>
            <a:ext cx="2567508" cy="126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41E9D-1DB4-463D-BFF2-C84F8BEC618B}"/>
              </a:ext>
            </a:extLst>
          </p:cNvPr>
          <p:cNvSpPr txBox="1"/>
          <p:nvPr/>
        </p:nvSpPr>
        <p:spPr>
          <a:xfrm>
            <a:off x="1798323" y="2993077"/>
            <a:ext cx="90369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if your portfolio has no risk then your expected return is the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risk-free return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(you can lend your money to a bank or government)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your portfolio is more risky than the market then your return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will be higher of course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your portfolio less risky than the market – less return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08432-F4F0-4E48-AAA2-851AA55077BC}"/>
              </a:ext>
            </a:extLst>
          </p:cNvPr>
          <p:cNvSpPr txBox="1"/>
          <p:nvPr/>
        </p:nvSpPr>
        <p:spPr>
          <a:xfrm>
            <a:off x="2360472" y="5494640"/>
            <a:ext cx="8030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FFC000"/>
                </a:solidFill>
              </a:rPr>
              <a:t>β</a:t>
            </a:r>
            <a:r>
              <a:rPr lang="hu-HU" sz="2000" b="1" dirty="0">
                <a:solidFill>
                  <a:srgbClr val="FFC000"/>
                </a:solidFill>
              </a:rPr>
              <a:t> = 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moving exactly with the market has beta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r>
              <a:rPr lang="el-GR" sz="2000" b="1" dirty="0">
                <a:solidFill>
                  <a:srgbClr val="FFC000"/>
                </a:solidFill>
              </a:rPr>
              <a:t>β</a:t>
            </a:r>
            <a:r>
              <a:rPr lang="hu-HU" sz="2000" b="1" dirty="0">
                <a:solidFill>
                  <a:srgbClr val="FFC000"/>
                </a:solidFill>
              </a:rPr>
              <a:t> &gt; 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stock is more volatile than the market (more expected return)</a:t>
            </a:r>
          </a:p>
          <a:p>
            <a:r>
              <a:rPr lang="el-GR" sz="2000" b="1" dirty="0">
                <a:solidFill>
                  <a:srgbClr val="FFC000"/>
                </a:solidFill>
              </a:rPr>
              <a:t>β</a:t>
            </a:r>
            <a:r>
              <a:rPr lang="hu-HU" sz="2000" b="1" dirty="0">
                <a:solidFill>
                  <a:srgbClr val="FFC000"/>
                </a:solidFill>
              </a:rPr>
              <a:t> &lt; </a:t>
            </a:r>
            <a:r>
              <a:rPr lang="hu-HU" sz="2000" dirty="0">
                <a:solidFill>
                  <a:srgbClr val="FFC000"/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given stock is less volatile than the market (less expected return)</a:t>
            </a:r>
          </a:p>
        </p:txBody>
      </p:sp>
    </p:spTree>
    <p:extLst>
      <p:ext uri="{BB962C8B-B14F-4D97-AF65-F5344CB8AC3E}">
        <p14:creationId xmlns:p14="http://schemas.microsoft.com/office/powerpoint/2010/main" val="73006295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00A9A-8E1B-48B9-9B57-55A67F844BD5}"/>
              </a:ext>
            </a:extLst>
          </p:cNvPr>
          <p:cNvSpPr txBox="1"/>
          <p:nvPr/>
        </p:nvSpPr>
        <p:spPr>
          <a:xfrm>
            <a:off x="7095590" y="1886772"/>
            <a:ext cx="3949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parameter defines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risky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portfolio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 to the market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08697B-E60D-4C4A-AE18-C609E314F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8" b="69871"/>
          <a:stretch/>
        </p:blipFill>
        <p:spPr>
          <a:xfrm>
            <a:off x="4334037" y="1618035"/>
            <a:ext cx="2567508" cy="1268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D06C12-C230-4764-A32E-D1AE2DAE0F21}"/>
              </a:ext>
            </a:extLst>
          </p:cNvPr>
          <p:cNvSpPr txBox="1"/>
          <p:nvPr/>
        </p:nvSpPr>
        <p:spPr>
          <a:xfrm>
            <a:off x="3144856" y="318903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rgbClr val="FFC000"/>
                </a:solidFill>
              </a:rPr>
              <a:t>β</a:t>
            </a:r>
            <a:r>
              <a:rPr lang="hu-HU" sz="2400" b="1" dirty="0">
                <a:solidFill>
                  <a:srgbClr val="FFC000"/>
                </a:solidFill>
              </a:rPr>
              <a:t> = 0.5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4437F-CDDB-4CD1-89FF-2ADE19C82622}"/>
              </a:ext>
            </a:extLst>
          </p:cNvPr>
          <p:cNvSpPr txBox="1"/>
          <p:nvPr/>
        </p:nvSpPr>
        <p:spPr>
          <a:xfrm>
            <a:off x="4627666" y="3244334"/>
            <a:ext cx="283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volatile than the market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B8B06-D34F-40CF-99F0-43BD50493F47}"/>
              </a:ext>
            </a:extLst>
          </p:cNvPr>
          <p:cNvSpPr txBox="1"/>
          <p:nvPr/>
        </p:nvSpPr>
        <p:spPr>
          <a:xfrm>
            <a:off x="3729741" y="3738016"/>
            <a:ext cx="553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market goes up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this stock goes up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5%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market falls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2%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this stock falls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1%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B98BF-ED2A-49ED-8F62-21588B3A5F46}"/>
              </a:ext>
            </a:extLst>
          </p:cNvPr>
          <p:cNvSpPr txBox="1"/>
          <p:nvPr/>
        </p:nvSpPr>
        <p:spPr>
          <a:xfrm>
            <a:off x="3144856" y="458748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rgbClr val="FFC000"/>
                </a:solidFill>
              </a:rPr>
              <a:t>β</a:t>
            </a:r>
            <a:r>
              <a:rPr lang="hu-HU" sz="2400" b="1" dirty="0">
                <a:solidFill>
                  <a:srgbClr val="FFC000"/>
                </a:solidFill>
              </a:rPr>
              <a:t> = 1.5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6B174-53AA-4479-B1C6-6592A2185F63}"/>
              </a:ext>
            </a:extLst>
          </p:cNvPr>
          <p:cNvSpPr txBox="1"/>
          <p:nvPr/>
        </p:nvSpPr>
        <p:spPr>
          <a:xfrm>
            <a:off x="4627666" y="4642781"/>
            <a:ext cx="344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volatile than the market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161E9-4785-4C17-A808-7221C21AC068}"/>
              </a:ext>
            </a:extLst>
          </p:cNvPr>
          <p:cNvSpPr txBox="1"/>
          <p:nvPr/>
        </p:nvSpPr>
        <p:spPr>
          <a:xfrm>
            <a:off x="3729741" y="5136463"/>
            <a:ext cx="5650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market goes up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this stock goes up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15%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market falls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2%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this stock falls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3%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3848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(CAPM)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E96C88-6A9B-4A4A-A194-BF276118280F}"/>
              </a:ext>
            </a:extLst>
          </p:cNvPr>
          <p:cNvSpPr/>
          <p:nvPr/>
        </p:nvSpPr>
        <p:spPr>
          <a:xfrm>
            <a:off x="2709518" y="2261283"/>
            <a:ext cx="172995" cy="1729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9AE8B7-F33F-461E-A17F-BF9B47D49F23}"/>
              </a:ext>
            </a:extLst>
          </p:cNvPr>
          <p:cNvSpPr/>
          <p:nvPr/>
        </p:nvSpPr>
        <p:spPr>
          <a:xfrm>
            <a:off x="2239690" y="3035642"/>
            <a:ext cx="172995" cy="1729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3648A-5384-40B5-B039-A2C308576074}"/>
              </a:ext>
            </a:extLst>
          </p:cNvPr>
          <p:cNvSpPr/>
          <p:nvPr/>
        </p:nvSpPr>
        <p:spPr>
          <a:xfrm>
            <a:off x="3596100" y="2674896"/>
            <a:ext cx="172995" cy="1729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295A8-36E2-4FA0-8542-5C1236F88728}"/>
              </a:ext>
            </a:extLst>
          </p:cNvPr>
          <p:cNvSpPr/>
          <p:nvPr/>
        </p:nvSpPr>
        <p:spPr>
          <a:xfrm>
            <a:off x="3318848" y="3455770"/>
            <a:ext cx="172995" cy="1729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882C1-2A8A-465E-81EA-74B8CFC9B047}"/>
              </a:ext>
            </a:extLst>
          </p:cNvPr>
          <p:cNvSpPr txBox="1"/>
          <p:nvPr/>
        </p:nvSpPr>
        <p:spPr>
          <a:xfrm>
            <a:off x="3432289" y="317293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34480-3B4F-432C-8A5A-EC52385283D4}"/>
              </a:ext>
            </a:extLst>
          </p:cNvPr>
          <p:cNvSpPr txBox="1"/>
          <p:nvPr/>
        </p:nvSpPr>
        <p:spPr>
          <a:xfrm>
            <a:off x="3668351" y="2343318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Motorola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83D8B-E392-4E65-9C13-D87AE89108FD}"/>
              </a:ext>
            </a:extLst>
          </p:cNvPr>
          <p:cNvSpPr txBox="1"/>
          <p:nvPr/>
        </p:nvSpPr>
        <p:spPr>
          <a:xfrm>
            <a:off x="2367918" y="2818713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TSLA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5A012-1286-40F9-B850-3A47DE478D7A}"/>
              </a:ext>
            </a:extLst>
          </p:cNvPr>
          <p:cNvSpPr txBox="1"/>
          <p:nvPr/>
        </p:nvSpPr>
        <p:spPr>
          <a:xfrm>
            <a:off x="2744700" y="195373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5731A-36C7-4AA0-9567-7E5FE389B2D3}"/>
              </a:ext>
            </a:extLst>
          </p:cNvPr>
          <p:cNvSpPr txBox="1"/>
          <p:nvPr/>
        </p:nvSpPr>
        <p:spPr>
          <a:xfrm>
            <a:off x="5425588" y="1983398"/>
            <a:ext cx="4745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how to calculate the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for a single stock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just have to calculate the covariance and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variance of the market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deal with a portfolio containing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stocks?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29B43B-A08D-4EA5-B203-ECE89D9A6125}"/>
              </a:ext>
            </a:extLst>
          </p:cNvPr>
          <p:cNvSpPr txBox="1"/>
          <p:nvPr/>
        </p:nvSpPr>
        <p:spPr>
          <a:xfrm>
            <a:off x="3188892" y="4383257"/>
            <a:ext cx="5682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portfolio’s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beta value is the weighted sum of the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stocks’ betas within the portfolio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D7089B-E7C2-4EA0-A342-D33C27E0CBD0}"/>
              </a:ext>
            </a:extLst>
          </p:cNvPr>
          <p:cNvSpPr/>
          <p:nvPr/>
        </p:nvSpPr>
        <p:spPr>
          <a:xfrm>
            <a:off x="3708559" y="5237413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w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w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... + w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endParaRPr lang="en-GB" sz="24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9605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Capital Asset Pricing Model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and Regression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234484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DC063-748F-486A-A7AC-999263CFE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8" y="1690688"/>
            <a:ext cx="7393923" cy="36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2791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and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9F289-7C7F-40A4-BAC7-226D465B8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2" y="1501366"/>
            <a:ext cx="7733736" cy="38552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189AF9-19F5-494D-9BB7-68F0A25AD9C6}"/>
              </a:ext>
            </a:extLst>
          </p:cNvPr>
          <p:cNvSpPr/>
          <p:nvPr/>
        </p:nvSpPr>
        <p:spPr>
          <a:xfrm>
            <a:off x="3708559" y="5552535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=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6455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Capital Asset Pricing Model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and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A3D42-3068-48DF-879D-07757C58F897}"/>
              </a:ext>
            </a:extLst>
          </p:cNvPr>
          <p:cNvSpPr txBox="1"/>
          <p:nvPr/>
        </p:nvSpPr>
        <p:spPr>
          <a:xfrm>
            <a:off x="2890439" y="1538240"/>
            <a:ext cx="641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beta is the only relevant measure of risk – it determines the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additional premium beyond the risk-free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2D43-9673-4409-91D9-C0BA3139A6AB}"/>
              </a:ext>
            </a:extLst>
          </p:cNvPr>
          <p:cNvSpPr txBox="1"/>
          <p:nvPr/>
        </p:nvSpPr>
        <p:spPr>
          <a:xfrm>
            <a:off x="2890439" y="2413337"/>
            <a:ext cx="617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</a:t>
            </a:r>
            <a:r>
              <a:rPr lang="el-GR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alpha?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The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alpha parameter is the difference between the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return and the expected return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78EB7-37E9-40F1-BF21-3514F18EDC54}"/>
              </a:ext>
            </a:extLst>
          </p:cNvPr>
          <p:cNvSpPr txBox="1"/>
          <p:nvPr/>
        </p:nvSpPr>
        <p:spPr>
          <a:xfrm>
            <a:off x="2864792" y="4946487"/>
            <a:ext cx="646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may estimate that a portfolio should earn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15%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it actually earned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20%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In this case 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alpha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difference so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5%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9E945-0AE7-46B2-B79E-87FEF1BC258D}"/>
              </a:ext>
            </a:extLst>
          </p:cNvPr>
          <p:cNvSpPr txBox="1"/>
          <p:nvPr/>
        </p:nvSpPr>
        <p:spPr>
          <a:xfrm>
            <a:off x="4456541" y="5991471"/>
            <a:ext cx="3278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CAPM ALPHA IS ZERO !!!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0E2486-E03B-4BBE-AD89-601A8C53A542}"/>
              </a:ext>
            </a:extLst>
          </p:cNvPr>
          <p:cNvSpPr/>
          <p:nvPr/>
        </p:nvSpPr>
        <p:spPr>
          <a:xfrm>
            <a:off x="3708557" y="3808554"/>
            <a:ext cx="4774881" cy="9403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α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{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E[r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– r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}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552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Hedging the Market Risk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527645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Hedging the Market Risk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Capital Asset Pricing Model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(CAPM) shows us the relationship between risk and return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not eliminate all the risks in finance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29C7F6-3BEA-4E30-985A-B7A5367D8EE8}"/>
              </a:ext>
            </a:extLst>
          </p:cNvPr>
          <p:cNvSpPr/>
          <p:nvPr/>
        </p:nvSpPr>
        <p:spPr>
          <a:xfrm>
            <a:off x="1302629" y="3841749"/>
            <a:ext cx="9586741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„If you want to make some money, you have to take risks”</a:t>
            </a:r>
          </a:p>
        </p:txBody>
      </p:sp>
    </p:spTree>
    <p:extLst>
      <p:ext uri="{BB962C8B-B14F-4D97-AF65-F5344CB8AC3E}">
        <p14:creationId xmlns:p14="http://schemas.microsoft.com/office/powerpoint/2010/main" val="9491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Hedging the Market Risk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are some strategies that have managed to reduce and eliminate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risk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7EF243-6B44-4C56-8F9C-2EB55178CF37}"/>
              </a:ext>
            </a:extLst>
          </p:cNvPr>
          <p:cNvSpPr/>
          <p:nvPr/>
        </p:nvSpPr>
        <p:spPr>
          <a:xfrm>
            <a:off x="3596823" y="3183037"/>
            <a:ext cx="4998353" cy="11585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BLACK-SCHOLES MODEL</a:t>
            </a:r>
          </a:p>
        </p:txBody>
      </p:sp>
    </p:spTree>
    <p:extLst>
      <p:ext uri="{BB962C8B-B14F-4D97-AF65-F5344CB8AC3E}">
        <p14:creationId xmlns:p14="http://schemas.microsoft.com/office/powerpoint/2010/main" val="774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Hedging the Market Risk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are some strategies that have managed to reduce and eliminate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risk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7EF243-6B44-4C56-8F9C-2EB55178CF37}"/>
              </a:ext>
            </a:extLst>
          </p:cNvPr>
          <p:cNvSpPr/>
          <p:nvPr/>
        </p:nvSpPr>
        <p:spPr>
          <a:xfrm>
            <a:off x="3596823" y="3183037"/>
            <a:ext cx="4998353" cy="11585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BLACK-SCHOLES 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5C3CF1-6F40-4401-8074-D2EDD02A6C71}"/>
              </a:ext>
            </a:extLst>
          </p:cNvPr>
          <p:cNvSpPr/>
          <p:nvPr/>
        </p:nvSpPr>
        <p:spPr>
          <a:xfrm>
            <a:off x="3596822" y="4629088"/>
            <a:ext cx="4998353" cy="11585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PAIRS-TRADING STRATEGY</a:t>
            </a:r>
          </a:p>
        </p:txBody>
      </p:sp>
    </p:spTree>
    <p:extLst>
      <p:ext uri="{BB962C8B-B14F-4D97-AF65-F5344CB8AC3E}">
        <p14:creationId xmlns:p14="http://schemas.microsoft.com/office/powerpoint/2010/main" val="19880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Black-Scholes Model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AAC8C3-1863-4EE3-B34C-4257FB9D78C5}"/>
              </a:ext>
            </a:extLst>
          </p:cNvPr>
          <p:cNvSpPr txBox="1"/>
          <p:nvPr/>
        </p:nvSpPr>
        <p:spPr>
          <a:xfrm>
            <a:off x="2894514" y="4120575"/>
            <a:ext cx="64029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famous </a:t>
            </a:r>
            <a:r>
              <a:rPr lang="hu-HU" sz="22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Black-Scholes formula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deals with a portfolio a derivative (option) and</a:t>
            </a:r>
          </a:p>
          <a:p>
            <a:pPr algn="ctr"/>
            <a:r>
              <a:rPr lang="hu-HU" sz="22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underlying stock</a:t>
            </a:r>
          </a:p>
          <a:p>
            <a:pPr algn="ctr"/>
            <a:endParaRPr lang="hu-HU" sz="22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RISKY POSITIONS TAKEN TOGETHER CAN EFFECTIVELY</a:t>
            </a:r>
            <a:b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hu-HU" sz="22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ELIMINATE RISK ITSELF !!!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62FAB4E-A537-4451-B8F3-F8E866EA5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43"/>
          <a:stretch/>
        </p:blipFill>
        <p:spPr>
          <a:xfrm>
            <a:off x="2825282" y="1756614"/>
            <a:ext cx="6541434" cy="19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005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Pairs-Trading Strategy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600BD-337E-45BB-B153-71AC48663A3F}"/>
              </a:ext>
            </a:extLst>
          </p:cNvPr>
          <p:cNvSpPr txBox="1"/>
          <p:nvPr/>
        </p:nvSpPr>
        <p:spPr>
          <a:xfrm>
            <a:off x="1713745" y="1536233"/>
            <a:ext cx="82268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Pairs-trading strategy is about combining long and short positions in a pair of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highly correlated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financial instruments (such as stocks)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form of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statistical-arbitrage strategy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developed in the 1980s at Morgan-Stanley company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E7685B-4333-4976-BA2F-D9C2B302BA08}"/>
              </a:ext>
            </a:extLst>
          </p:cNvPr>
          <p:cNvCxnSpPr/>
          <p:nvPr/>
        </p:nvCxnSpPr>
        <p:spPr>
          <a:xfrm flipV="1">
            <a:off x="997606" y="3339691"/>
            <a:ext cx="0" cy="307271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5D53C6-4F50-496D-AFA4-0FB4AEF650D2}"/>
              </a:ext>
            </a:extLst>
          </p:cNvPr>
          <p:cNvCxnSpPr/>
          <p:nvPr/>
        </p:nvCxnSpPr>
        <p:spPr>
          <a:xfrm flipV="1">
            <a:off x="808136" y="6203023"/>
            <a:ext cx="4246673" cy="1990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E83ED0-FBAE-48D5-96A3-28A44714DDE3}"/>
              </a:ext>
            </a:extLst>
          </p:cNvPr>
          <p:cNvSpPr txBox="1"/>
          <p:nvPr/>
        </p:nvSpPr>
        <p:spPr>
          <a:xfrm>
            <a:off x="728752" y="29655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8B50A26A-DBE4-4FEE-9FEB-E696715221F3}"/>
              </a:ext>
            </a:extLst>
          </p:cNvPr>
          <p:cNvSpPr/>
          <p:nvPr/>
        </p:nvSpPr>
        <p:spPr>
          <a:xfrm>
            <a:off x="1240621" y="4035787"/>
            <a:ext cx="3295135" cy="168051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60294B7A-0ED0-40A9-BF8C-61BF08D4FF6D}"/>
              </a:ext>
            </a:extLst>
          </p:cNvPr>
          <p:cNvSpPr/>
          <p:nvPr/>
        </p:nvSpPr>
        <p:spPr>
          <a:xfrm>
            <a:off x="1088221" y="3771831"/>
            <a:ext cx="3575221" cy="2108887"/>
          </a:xfrm>
          <a:custGeom>
            <a:avLst/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CC5B36-5393-4258-895A-472C2352BDA1}"/>
              </a:ext>
            </a:extLst>
          </p:cNvPr>
          <p:cNvSpPr/>
          <p:nvPr/>
        </p:nvSpPr>
        <p:spPr>
          <a:xfrm>
            <a:off x="2459192" y="5444056"/>
            <a:ext cx="205946" cy="2059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3D67A2-E858-436A-9EAF-A32A01AE86C9}"/>
              </a:ext>
            </a:extLst>
          </p:cNvPr>
          <p:cNvSpPr/>
          <p:nvPr/>
        </p:nvSpPr>
        <p:spPr>
          <a:xfrm>
            <a:off x="2459192" y="5873458"/>
            <a:ext cx="205946" cy="20594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629FEF-2EAA-45FA-9404-0D1465462125}"/>
              </a:ext>
            </a:extLst>
          </p:cNvPr>
          <p:cNvSpPr txBox="1"/>
          <p:nvPr/>
        </p:nvSpPr>
        <p:spPr>
          <a:xfrm>
            <a:off x="2781340" y="5377752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Coca-Cola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8BDBC-E9BD-44A0-941C-0C77EDA67835}"/>
              </a:ext>
            </a:extLst>
          </p:cNvPr>
          <p:cNvSpPr txBox="1"/>
          <p:nvPr/>
        </p:nvSpPr>
        <p:spPr>
          <a:xfrm>
            <a:off x="2781340" y="5807154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Pepsi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A9623C-3E50-49C7-BEA1-9CEFE5160C7F}"/>
              </a:ext>
            </a:extLst>
          </p:cNvPr>
          <p:cNvSpPr txBox="1"/>
          <p:nvPr/>
        </p:nvSpPr>
        <p:spPr>
          <a:xfrm>
            <a:off x="5356386" y="3555596"/>
            <a:ext cx="63969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Pepsi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(PEP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and CocaCola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are companies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similar products – they are historically correlated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goes up a significant amount while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stays the same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 trader should buy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and sell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TRADERS ASSUME THE COMPANIES WOULD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TO THEIR HISTORICAL BALANCE POINT !!!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EA10AC-F774-48BA-AE9D-A6BBF94FF132}"/>
              </a:ext>
            </a:extLst>
          </p:cNvPr>
          <p:cNvSpPr txBox="1"/>
          <p:nvPr/>
        </p:nvSpPr>
        <p:spPr>
          <a:xfrm>
            <a:off x="5091570" y="601183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728365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Algorithmic Trading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13812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5FA09-9A28-4426-BB02-B68E07C0D1A7}"/>
              </a:ext>
            </a:extLst>
          </p:cNvPr>
          <p:cNvSpPr txBox="1"/>
          <p:nvPr/>
        </p:nvSpPr>
        <p:spPr>
          <a:xfrm>
            <a:off x="838200" y="1370741"/>
            <a:ext cx="246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WIENER-PROCESS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EABF81-984B-4DAA-B909-E24D81EF045C}"/>
              </a:ext>
            </a:extLst>
          </p:cNvPr>
          <p:cNvCxnSpPr/>
          <p:nvPr/>
        </p:nvCxnSpPr>
        <p:spPr>
          <a:xfrm flipV="1">
            <a:off x="1260391" y="2883244"/>
            <a:ext cx="0" cy="307271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E4EB14-F19A-4ACC-BF1E-51BBBC117731}"/>
              </a:ext>
            </a:extLst>
          </p:cNvPr>
          <p:cNvCxnSpPr/>
          <p:nvPr/>
        </p:nvCxnSpPr>
        <p:spPr>
          <a:xfrm>
            <a:off x="1070921" y="5766485"/>
            <a:ext cx="3970635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65975D0-7335-4B20-ABB2-7F1076267564}"/>
              </a:ext>
            </a:extLst>
          </p:cNvPr>
          <p:cNvSpPr/>
          <p:nvPr/>
        </p:nvSpPr>
        <p:spPr>
          <a:xfrm>
            <a:off x="2059460" y="4698311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39FAE-9B3B-459D-89D1-CEF889409508}"/>
              </a:ext>
            </a:extLst>
          </p:cNvPr>
          <p:cNvSpPr/>
          <p:nvPr/>
        </p:nvSpPr>
        <p:spPr>
          <a:xfrm>
            <a:off x="2846174" y="4267200"/>
            <a:ext cx="115330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76F50-5248-4361-BF99-6CA070C95B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52758" y="3988194"/>
            <a:ext cx="1895285" cy="7084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67B2D38-3F26-4F40-B30F-ECCF617A2FCE}"/>
              </a:ext>
            </a:extLst>
          </p:cNvPr>
          <p:cNvSpPr txBox="1"/>
          <p:nvPr/>
        </p:nvSpPr>
        <p:spPr>
          <a:xfrm>
            <a:off x="5041556" y="556191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7E2D81-2209-4BD9-8883-1F1E31339E5B}"/>
              </a:ext>
            </a:extLst>
          </p:cNvPr>
          <p:cNvSpPr txBox="1"/>
          <p:nvPr/>
        </p:nvSpPr>
        <p:spPr>
          <a:xfrm>
            <a:off x="991537" y="25091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F6D7F-9E51-4118-A803-464579B9F114}"/>
              </a:ext>
            </a:extLst>
          </p:cNvPr>
          <p:cNvSpPr txBox="1"/>
          <p:nvPr/>
        </p:nvSpPr>
        <p:spPr>
          <a:xfrm>
            <a:off x="1576008" y="4848939"/>
            <a:ext cx="1129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asset today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346EFA-79AB-41A4-8575-945E7C566E7E}"/>
              </a:ext>
            </a:extLst>
          </p:cNvPr>
          <p:cNvSpPr txBox="1"/>
          <p:nvPr/>
        </p:nvSpPr>
        <p:spPr>
          <a:xfrm>
            <a:off x="2084980" y="3664776"/>
            <a:ext cx="1029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asset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tomorrow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F40E65-891A-4AAC-84BC-68270414F709}"/>
              </a:ext>
            </a:extLst>
          </p:cNvPr>
          <p:cNvCxnSpPr/>
          <p:nvPr/>
        </p:nvCxnSpPr>
        <p:spPr>
          <a:xfrm flipV="1">
            <a:off x="2149662" y="4358898"/>
            <a:ext cx="696512" cy="37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5281FA-619A-4248-BC94-6D0FA994F95A}"/>
              </a:ext>
            </a:extLst>
          </p:cNvPr>
          <p:cNvSpPr txBox="1"/>
          <p:nvPr/>
        </p:nvSpPr>
        <p:spPr>
          <a:xfrm>
            <a:off x="3595267" y="1931550"/>
            <a:ext cx="75782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W(t)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has independent increments: future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W(t+dt) – W(t)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increments are independent of past values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W(t)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has Gaussian increments: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W(t+dt)-W(t)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normally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distributed with mean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variance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W(t+dt) – W(t) ~ N(0,dt)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85E7C4-0B80-4D5D-89EE-A51720319B1F}"/>
              </a:ext>
            </a:extLst>
          </p:cNvPr>
          <p:cNvSpPr txBox="1"/>
          <p:nvPr/>
        </p:nvSpPr>
        <p:spPr>
          <a:xfrm>
            <a:off x="5043907" y="4873777"/>
            <a:ext cx="588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Wiener-process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W(t)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continuous paths !!!</a:t>
            </a:r>
          </a:p>
        </p:txBody>
      </p:sp>
    </p:spTree>
    <p:extLst>
      <p:ext uri="{BB962C8B-B14F-4D97-AF65-F5344CB8AC3E}">
        <p14:creationId xmlns:p14="http://schemas.microsoft.com/office/powerpoint/2010/main" val="192337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16" y="2405910"/>
            <a:ext cx="1837753" cy="1913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4B1FD-E68F-4EE1-8BD0-5D7D3814B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25" y="1607232"/>
            <a:ext cx="669504" cy="98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D2C0D-77A2-4F5B-ACE2-01C0BF011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034" y="2880803"/>
            <a:ext cx="883167" cy="1438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65" y="2550802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966721" y="5108822"/>
            <a:ext cx="2844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companies that want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 their businesses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raise capital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854787" y="786277"/>
            <a:ext cx="3839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EXCHANGE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all the companies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want to raise capital 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(brings together buyers and sellers)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2" y="3865267"/>
            <a:ext cx="495783" cy="936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E77F5-EB98-4FF9-9DB3-500B5DB1D3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21478"/>
            <a:ext cx="495783" cy="936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4" y="4895586"/>
            <a:ext cx="495783" cy="9365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5804857"/>
            <a:ext cx="495783" cy="9365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5422778"/>
            <a:ext cx="495783" cy="936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015594" y="5435307"/>
            <a:ext cx="2898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who want to find the right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company to invest in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68" y="2880803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643652" y="1776130"/>
            <a:ext cx="3177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and sell shares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628842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83968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991249" y="4007448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BF1568-1447-4203-A01E-15D17383CB47}"/>
              </a:ext>
            </a:extLst>
          </p:cNvPr>
          <p:cNvSpPr/>
          <p:nvPr/>
        </p:nvSpPr>
        <p:spPr>
          <a:xfrm>
            <a:off x="8822091" y="1468944"/>
            <a:ext cx="2984527" cy="372862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5FA09-9A28-4426-BB02-B68E07C0D1A7}"/>
              </a:ext>
            </a:extLst>
          </p:cNvPr>
          <p:cNvSpPr txBox="1"/>
          <p:nvPr/>
        </p:nvSpPr>
        <p:spPr>
          <a:xfrm>
            <a:off x="838200" y="1370741"/>
            <a:ext cx="433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ORNSTEIN-UHLENBECK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7B7C85-2F57-46F6-AB0F-A0CADA7AF3E1}"/>
              </a:ext>
            </a:extLst>
          </p:cNvPr>
          <p:cNvSpPr/>
          <p:nvPr/>
        </p:nvSpPr>
        <p:spPr>
          <a:xfrm>
            <a:off x="3584293" y="2426539"/>
            <a:ext cx="5023413" cy="113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)dt +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σ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dW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71AB5-CFAF-4FC9-B401-62A6E019AEE4}"/>
              </a:ext>
            </a:extLst>
          </p:cNvPr>
          <p:cNvSpPr txBox="1"/>
          <p:nvPr/>
        </p:nvSpPr>
        <p:spPr>
          <a:xfrm>
            <a:off x="2611419" y="4180344"/>
            <a:ext cx="80125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process forms the basis of the model for interest rates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(such as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Vasicek model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or currency exchange rates</a:t>
            </a:r>
          </a:p>
          <a:p>
            <a:pPr lvl="1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(this process is stationary while brownian motion is not)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one application of this process is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pairs trading strategy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337315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5FA09-9A28-4426-BB02-B68E07C0D1A7}"/>
              </a:ext>
            </a:extLst>
          </p:cNvPr>
          <p:cNvSpPr txBox="1"/>
          <p:nvPr/>
        </p:nvSpPr>
        <p:spPr>
          <a:xfrm>
            <a:off x="838200" y="1370741"/>
            <a:ext cx="433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ORNSTEIN-UHLENBECK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7B7C85-2F57-46F6-AB0F-A0CADA7AF3E1}"/>
              </a:ext>
            </a:extLst>
          </p:cNvPr>
          <p:cNvSpPr/>
          <p:nvPr/>
        </p:nvSpPr>
        <p:spPr>
          <a:xfrm>
            <a:off x="3653741" y="3250710"/>
            <a:ext cx="5023413" cy="11343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)dt +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σ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dW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94F6134-C6A5-4E82-80EF-3B1D834EFECF}"/>
              </a:ext>
            </a:extLst>
          </p:cNvPr>
          <p:cNvSpPr/>
          <p:nvPr/>
        </p:nvSpPr>
        <p:spPr>
          <a:xfrm rot="5400000">
            <a:off x="5694744" y="4182472"/>
            <a:ext cx="405114" cy="1138464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BEF68-A798-472D-BA4D-34260553D90C}"/>
              </a:ext>
            </a:extLst>
          </p:cNvPr>
          <p:cNvSpPr txBox="1"/>
          <p:nvPr/>
        </p:nvSpPr>
        <p:spPr>
          <a:xfrm>
            <a:off x="3206505" y="5118379"/>
            <a:ext cx="5381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equilibrium or the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value and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rate by which the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reverts towards the mean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3F03CA9-3C2B-4ED6-BCC5-49948FB81253}"/>
              </a:ext>
            </a:extLst>
          </p:cNvPr>
          <p:cNvSpPr/>
          <p:nvPr/>
        </p:nvSpPr>
        <p:spPr>
          <a:xfrm rot="16200000">
            <a:off x="7131934" y="2312748"/>
            <a:ext cx="405114" cy="1138464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0AEDD-7C69-4A23-8E3D-F3B21BB3B564}"/>
              </a:ext>
            </a:extLst>
          </p:cNvPr>
          <p:cNvSpPr txBox="1"/>
          <p:nvPr/>
        </p:nvSpPr>
        <p:spPr>
          <a:xfrm>
            <a:off x="5586929" y="1658737"/>
            <a:ext cx="3495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degree of volatility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around the </a:t>
            </a:r>
            <a:r>
              <a:rPr lang="el-G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62345288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5">
                    <a:lumMod val="75000"/>
                  </a:schemeClr>
                </a:solidFill>
              </a:rPr>
              <a:t>Stochastic Processes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5FA09-9A28-4426-BB02-B68E07C0D1A7}"/>
              </a:ext>
            </a:extLst>
          </p:cNvPr>
          <p:cNvSpPr txBox="1"/>
          <p:nvPr/>
        </p:nvSpPr>
        <p:spPr>
          <a:xfrm>
            <a:off x="838200" y="1370741"/>
            <a:ext cx="433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ORNSTEIN-UHLENBECK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C3F82-4F34-448C-A072-63D32DEB35FE}"/>
              </a:ext>
            </a:extLst>
          </p:cNvPr>
          <p:cNvSpPr txBox="1"/>
          <p:nvPr/>
        </p:nvSpPr>
        <p:spPr>
          <a:xfrm>
            <a:off x="1995550" y="1903206"/>
            <a:ext cx="82008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pairs-trading strategy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something to do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reversion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open long or short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the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series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far away from the mean under the expectation that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x(t)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revert towards the mean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ED639-729E-4352-A452-BABA21DA69FB}"/>
              </a:ext>
            </a:extLst>
          </p:cNvPr>
          <p:cNvCxnSpPr/>
          <p:nvPr/>
        </p:nvCxnSpPr>
        <p:spPr>
          <a:xfrm flipV="1">
            <a:off x="835560" y="3629059"/>
            <a:ext cx="0" cy="307271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F8F016-36A6-4C39-A48E-17C5BFD1F3ED}"/>
              </a:ext>
            </a:extLst>
          </p:cNvPr>
          <p:cNvCxnSpPr/>
          <p:nvPr/>
        </p:nvCxnSpPr>
        <p:spPr>
          <a:xfrm flipV="1">
            <a:off x="646090" y="6492391"/>
            <a:ext cx="4246673" cy="1990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E8862-B34C-4DBA-B409-2F38C22CA789}"/>
              </a:ext>
            </a:extLst>
          </p:cNvPr>
          <p:cNvSpPr txBox="1"/>
          <p:nvPr/>
        </p:nvSpPr>
        <p:spPr>
          <a:xfrm>
            <a:off x="566706" y="325492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5D887B5-900E-4634-A9A7-7A63870D67A5}"/>
              </a:ext>
            </a:extLst>
          </p:cNvPr>
          <p:cNvSpPr/>
          <p:nvPr/>
        </p:nvSpPr>
        <p:spPr>
          <a:xfrm>
            <a:off x="1078575" y="4325155"/>
            <a:ext cx="3295135" cy="1680519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00B570B5-DCD0-4804-BCE4-61DD62B45B3C}"/>
              </a:ext>
            </a:extLst>
          </p:cNvPr>
          <p:cNvSpPr/>
          <p:nvPr/>
        </p:nvSpPr>
        <p:spPr>
          <a:xfrm>
            <a:off x="926175" y="4061199"/>
            <a:ext cx="3575221" cy="2108887"/>
          </a:xfrm>
          <a:custGeom>
            <a:avLst/>
            <a:gdLst>
              <a:gd name="connsiteX0" fmla="*/ 0 w 3575221"/>
              <a:gd name="connsiteY0" fmla="*/ 2108887 h 2108887"/>
              <a:gd name="connsiteX1" fmla="*/ 280086 w 3575221"/>
              <a:gd name="connsiteY1" fmla="*/ 1614617 h 2108887"/>
              <a:gd name="connsiteX2" fmla="*/ 321275 w 3575221"/>
              <a:gd name="connsiteY2" fmla="*/ 1754660 h 2108887"/>
              <a:gd name="connsiteX3" fmla="*/ 510746 w 3575221"/>
              <a:gd name="connsiteY3" fmla="*/ 1581665 h 2108887"/>
              <a:gd name="connsiteX4" fmla="*/ 584886 w 3575221"/>
              <a:gd name="connsiteY4" fmla="*/ 1276865 h 2108887"/>
              <a:gd name="connsiteX5" fmla="*/ 864973 w 3575221"/>
              <a:gd name="connsiteY5" fmla="*/ 1425146 h 2108887"/>
              <a:gd name="connsiteX6" fmla="*/ 988540 w 3575221"/>
              <a:gd name="connsiteY6" fmla="*/ 1227438 h 2108887"/>
              <a:gd name="connsiteX7" fmla="*/ 1202724 w 3575221"/>
              <a:gd name="connsiteY7" fmla="*/ 922638 h 2108887"/>
              <a:gd name="connsiteX8" fmla="*/ 1326292 w 3575221"/>
              <a:gd name="connsiteY8" fmla="*/ 1029730 h 2108887"/>
              <a:gd name="connsiteX9" fmla="*/ 1342767 w 3575221"/>
              <a:gd name="connsiteY9" fmla="*/ 1227438 h 2108887"/>
              <a:gd name="connsiteX10" fmla="*/ 1416908 w 3575221"/>
              <a:gd name="connsiteY10" fmla="*/ 1112108 h 2108887"/>
              <a:gd name="connsiteX11" fmla="*/ 1614616 w 3575221"/>
              <a:gd name="connsiteY11" fmla="*/ 609600 h 2108887"/>
              <a:gd name="connsiteX12" fmla="*/ 2010032 w 3575221"/>
              <a:gd name="connsiteY12" fmla="*/ 255373 h 2108887"/>
              <a:gd name="connsiteX13" fmla="*/ 2183027 w 3575221"/>
              <a:gd name="connsiteY13" fmla="*/ 0 h 2108887"/>
              <a:gd name="connsiteX14" fmla="*/ 2224216 w 3575221"/>
              <a:gd name="connsiteY14" fmla="*/ 230660 h 2108887"/>
              <a:gd name="connsiteX15" fmla="*/ 2314832 w 3575221"/>
              <a:gd name="connsiteY15" fmla="*/ 527222 h 2108887"/>
              <a:gd name="connsiteX16" fmla="*/ 2413686 w 3575221"/>
              <a:gd name="connsiteY16" fmla="*/ 453081 h 2108887"/>
              <a:gd name="connsiteX17" fmla="*/ 2471351 w 3575221"/>
              <a:gd name="connsiteY17" fmla="*/ 716692 h 2108887"/>
              <a:gd name="connsiteX18" fmla="*/ 2660821 w 3575221"/>
              <a:gd name="connsiteY18" fmla="*/ 708454 h 2108887"/>
              <a:gd name="connsiteX19" fmla="*/ 2710248 w 3575221"/>
              <a:gd name="connsiteY19" fmla="*/ 881449 h 2108887"/>
              <a:gd name="connsiteX20" fmla="*/ 2726724 w 3575221"/>
              <a:gd name="connsiteY20" fmla="*/ 1128584 h 2108887"/>
              <a:gd name="connsiteX21" fmla="*/ 2883243 w 3575221"/>
              <a:gd name="connsiteY21" fmla="*/ 897925 h 2108887"/>
              <a:gd name="connsiteX22" fmla="*/ 2965621 w 3575221"/>
              <a:gd name="connsiteY22" fmla="*/ 1103871 h 2108887"/>
              <a:gd name="connsiteX23" fmla="*/ 3031524 w 3575221"/>
              <a:gd name="connsiteY23" fmla="*/ 1095633 h 2108887"/>
              <a:gd name="connsiteX24" fmla="*/ 3188043 w 3575221"/>
              <a:gd name="connsiteY24" fmla="*/ 1301579 h 2108887"/>
              <a:gd name="connsiteX25" fmla="*/ 3253946 w 3575221"/>
              <a:gd name="connsiteY25" fmla="*/ 1235676 h 2108887"/>
              <a:gd name="connsiteX26" fmla="*/ 3344562 w 3575221"/>
              <a:gd name="connsiteY26" fmla="*/ 1103871 h 2108887"/>
              <a:gd name="connsiteX27" fmla="*/ 3385751 w 3575221"/>
              <a:gd name="connsiteY27" fmla="*/ 1351006 h 2108887"/>
              <a:gd name="connsiteX28" fmla="*/ 3451654 w 3575221"/>
              <a:gd name="connsiteY28" fmla="*/ 1664044 h 2108887"/>
              <a:gd name="connsiteX29" fmla="*/ 3517557 w 3575221"/>
              <a:gd name="connsiteY29" fmla="*/ 1589903 h 2108887"/>
              <a:gd name="connsiteX30" fmla="*/ 3575221 w 3575221"/>
              <a:gd name="connsiteY30" fmla="*/ 1911179 h 21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75221" h="2108887">
                <a:moveTo>
                  <a:pt x="0" y="2108887"/>
                </a:moveTo>
                <a:lnTo>
                  <a:pt x="280086" y="1614617"/>
                </a:lnTo>
                <a:lnTo>
                  <a:pt x="321275" y="1754660"/>
                </a:lnTo>
                <a:lnTo>
                  <a:pt x="510746" y="1581665"/>
                </a:lnTo>
                <a:lnTo>
                  <a:pt x="584886" y="1276865"/>
                </a:lnTo>
                <a:lnTo>
                  <a:pt x="864973" y="1425146"/>
                </a:lnTo>
                <a:lnTo>
                  <a:pt x="988540" y="1227438"/>
                </a:lnTo>
                <a:lnTo>
                  <a:pt x="1202724" y="922638"/>
                </a:lnTo>
                <a:lnTo>
                  <a:pt x="1326292" y="1029730"/>
                </a:lnTo>
                <a:lnTo>
                  <a:pt x="1342767" y="1227438"/>
                </a:lnTo>
                <a:lnTo>
                  <a:pt x="1416908" y="1112108"/>
                </a:lnTo>
                <a:lnTo>
                  <a:pt x="1614616" y="609600"/>
                </a:lnTo>
                <a:lnTo>
                  <a:pt x="2010032" y="255373"/>
                </a:lnTo>
                <a:lnTo>
                  <a:pt x="2183027" y="0"/>
                </a:lnTo>
                <a:lnTo>
                  <a:pt x="2224216" y="230660"/>
                </a:lnTo>
                <a:lnTo>
                  <a:pt x="2314832" y="527222"/>
                </a:lnTo>
                <a:lnTo>
                  <a:pt x="2413686" y="453081"/>
                </a:lnTo>
                <a:lnTo>
                  <a:pt x="2471351" y="716692"/>
                </a:lnTo>
                <a:lnTo>
                  <a:pt x="2660821" y="708454"/>
                </a:lnTo>
                <a:lnTo>
                  <a:pt x="2710248" y="881449"/>
                </a:lnTo>
                <a:lnTo>
                  <a:pt x="2726724" y="1128584"/>
                </a:lnTo>
                <a:lnTo>
                  <a:pt x="2883243" y="897925"/>
                </a:lnTo>
                <a:lnTo>
                  <a:pt x="2965621" y="1103871"/>
                </a:lnTo>
                <a:lnTo>
                  <a:pt x="3031524" y="1095633"/>
                </a:lnTo>
                <a:lnTo>
                  <a:pt x="3188043" y="1301579"/>
                </a:lnTo>
                <a:lnTo>
                  <a:pt x="3253946" y="1235676"/>
                </a:lnTo>
                <a:lnTo>
                  <a:pt x="3344562" y="1103871"/>
                </a:lnTo>
                <a:lnTo>
                  <a:pt x="3385751" y="1351006"/>
                </a:lnTo>
                <a:lnTo>
                  <a:pt x="3451654" y="1664044"/>
                </a:lnTo>
                <a:lnTo>
                  <a:pt x="3517557" y="1589903"/>
                </a:lnTo>
                <a:lnTo>
                  <a:pt x="3575221" y="1911179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2DF46-DCC4-49BC-A711-2990F66A1B4F}"/>
              </a:ext>
            </a:extLst>
          </p:cNvPr>
          <p:cNvSpPr/>
          <p:nvPr/>
        </p:nvSpPr>
        <p:spPr>
          <a:xfrm>
            <a:off x="2297146" y="5733424"/>
            <a:ext cx="205946" cy="2059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A5AE19-3059-439A-BC3D-F93B52F7F43F}"/>
              </a:ext>
            </a:extLst>
          </p:cNvPr>
          <p:cNvSpPr/>
          <p:nvPr/>
        </p:nvSpPr>
        <p:spPr>
          <a:xfrm>
            <a:off x="2297146" y="6162826"/>
            <a:ext cx="205946" cy="20594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563BE-14E0-49F9-B9C9-0FD2C3CB7B9D}"/>
              </a:ext>
            </a:extLst>
          </p:cNvPr>
          <p:cNvSpPr txBox="1"/>
          <p:nvPr/>
        </p:nvSpPr>
        <p:spPr>
          <a:xfrm>
            <a:off x="2619294" y="5667120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Coca-Cola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4F504-05C9-45E7-B246-836A6A9FE73B}"/>
              </a:ext>
            </a:extLst>
          </p:cNvPr>
          <p:cNvSpPr txBox="1"/>
          <p:nvPr/>
        </p:nvSpPr>
        <p:spPr>
          <a:xfrm>
            <a:off x="2619294" y="6096522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Pepsi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513E-8375-4CBF-B10C-64576C7B5519}"/>
              </a:ext>
            </a:extLst>
          </p:cNvPr>
          <p:cNvSpPr txBox="1"/>
          <p:nvPr/>
        </p:nvSpPr>
        <p:spPr>
          <a:xfrm>
            <a:off x="4929524" y="630120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EAF10-4858-4EC2-BA74-16DFC4C0BE12}"/>
              </a:ext>
            </a:extLst>
          </p:cNvPr>
          <p:cNvSpPr txBox="1"/>
          <p:nvPr/>
        </p:nvSpPr>
        <p:spPr>
          <a:xfrm>
            <a:off x="4316970" y="3780361"/>
            <a:ext cx="76212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goes up a significant amount while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stays the same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pairs trader should buy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and sell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PEP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TRADERS ASSUME THE COMPANIES WOULD</a:t>
            </a:r>
            <a:b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TO THEIR HISTORICAL BALANCE POINT !!!</a:t>
            </a:r>
          </a:p>
        </p:txBody>
      </p:sp>
    </p:spTree>
    <p:extLst>
      <p:ext uri="{BB962C8B-B14F-4D97-AF65-F5344CB8AC3E}">
        <p14:creationId xmlns:p14="http://schemas.microsoft.com/office/powerpoint/2010/main" val="280480247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6116517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1BE56-6797-4893-BC80-FF992D264433}"/>
              </a:ext>
            </a:extLst>
          </p:cNvPr>
          <p:cNvSpPr txBox="1"/>
          <p:nvPr/>
        </p:nvSpPr>
        <p:spPr>
          <a:xfrm>
            <a:off x="838200" y="1490008"/>
            <a:ext cx="669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derivative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security with a price that is derived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one or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underlying assets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8C7C8-02C6-4FF1-A7BB-CC2F4EF13F2C}"/>
              </a:ext>
            </a:extLst>
          </p:cNvPr>
          <p:cNvSpPr txBox="1"/>
          <p:nvPr/>
        </p:nvSpPr>
        <p:spPr>
          <a:xfrm>
            <a:off x="3056738" y="3904952"/>
            <a:ext cx="6078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u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nderlying assets may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bonds,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currencies or interest rates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20919-25A8-4F33-B045-7117766D6DB5}"/>
              </a:ext>
            </a:extLst>
          </p:cNvPr>
          <p:cNvSpPr txBox="1"/>
          <p:nvPr/>
        </p:nvSpPr>
        <p:spPr>
          <a:xfrm>
            <a:off x="2761305" y="2697480"/>
            <a:ext cx="6669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OF THE DERIVATIVE IS DETERMINED BY </a:t>
            </a: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</a:t>
            </a:r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FLUCTUATIONS</a:t>
            </a: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UNDERLYING ASSET !!!</a:t>
            </a:r>
          </a:p>
        </p:txBody>
      </p:sp>
    </p:spTree>
    <p:extLst>
      <p:ext uri="{BB962C8B-B14F-4D97-AF65-F5344CB8AC3E}">
        <p14:creationId xmlns:p14="http://schemas.microsoft.com/office/powerpoint/2010/main" val="280995390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2024109"/>
            <a:ext cx="8581232" cy="17988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HEDGE RISK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Derivatives have been popular in the physical market. The aim of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derivatives is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risk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(similar to insurance policies). </a:t>
            </a:r>
          </a:p>
        </p:txBody>
      </p:sp>
    </p:spTree>
    <p:extLst>
      <p:ext uri="{BB962C8B-B14F-4D97-AF65-F5344CB8AC3E}">
        <p14:creationId xmlns:p14="http://schemas.microsoft.com/office/powerpoint/2010/main" val="189351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2024109"/>
            <a:ext cx="8581232" cy="17988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HEDGE RISK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Derivatives have been popular in the physical market. The aim of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derivatives is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risk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(similar to insurance policies).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290BCE-DDD5-48D8-A54A-257AAD623641}"/>
              </a:ext>
            </a:extLst>
          </p:cNvPr>
          <p:cNvSpPr/>
          <p:nvPr/>
        </p:nvSpPr>
        <p:spPr>
          <a:xfrm>
            <a:off x="1805384" y="4081753"/>
            <a:ext cx="8581232" cy="1798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SPECULATION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Maybe a more popular application of derivatives is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profit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5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69351-7A5D-4180-A371-3FFBCC65A15E}"/>
              </a:ext>
            </a:extLst>
          </p:cNvPr>
          <p:cNvSpPr txBox="1"/>
          <p:nvPr/>
        </p:nvSpPr>
        <p:spPr>
          <a:xfrm>
            <a:off x="838200" y="1374599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HEDGING RISK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B5E3B-D394-4334-B036-107DB6CBB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96" y="2609486"/>
            <a:ext cx="1908228" cy="1592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10A95-5EA0-4350-AAD1-1E7712A52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42" y="4765048"/>
            <a:ext cx="1908228" cy="1592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5D4B26-23BA-4CC9-AECF-E6B6C07F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46" y="3405854"/>
            <a:ext cx="1908228" cy="15927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88C53E-C86A-4CDD-9899-CE56CC24B64D}"/>
              </a:ext>
            </a:extLst>
          </p:cNvPr>
          <p:cNvSpPr txBox="1"/>
          <p:nvPr/>
        </p:nvSpPr>
        <p:spPr>
          <a:xfrm>
            <a:off x="7012540" y="564991"/>
            <a:ext cx="44432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largest operating cost of airlines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typically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fuel expenses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FLUCTUATING OIL PRICES HAVE A 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HUGE IMPACT ON THESE COMPANIES !!!</a:t>
            </a:r>
          </a:p>
        </p:txBody>
      </p:sp>
    </p:spTree>
    <p:extLst>
      <p:ext uri="{BB962C8B-B14F-4D97-AF65-F5344CB8AC3E}">
        <p14:creationId xmlns:p14="http://schemas.microsoft.com/office/powerpoint/2010/main" val="1043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69351-7A5D-4180-A371-3FFBCC65A15E}"/>
              </a:ext>
            </a:extLst>
          </p:cNvPr>
          <p:cNvSpPr txBox="1"/>
          <p:nvPr/>
        </p:nvSpPr>
        <p:spPr>
          <a:xfrm>
            <a:off x="838200" y="1374599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HEDGING RISK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B5E3B-D394-4334-B036-107DB6CBB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96" y="2609486"/>
            <a:ext cx="1908228" cy="1592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10A95-5EA0-4350-AAD1-1E7712A52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42" y="4765048"/>
            <a:ext cx="1908228" cy="1592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5D4B26-23BA-4CC9-AECF-E6B6C07F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46" y="3405854"/>
            <a:ext cx="1908228" cy="1592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82709A-5821-4ADC-8501-7E8956C007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19" y="1974844"/>
            <a:ext cx="634970" cy="89801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C8E48-2A66-4F56-8AA2-07D59FDC3D02}"/>
              </a:ext>
            </a:extLst>
          </p:cNvPr>
          <p:cNvCxnSpPr>
            <a:cxnSpLocks/>
          </p:cNvCxnSpPr>
          <p:nvPr/>
        </p:nvCxnSpPr>
        <p:spPr>
          <a:xfrm flipV="1">
            <a:off x="1142342" y="4989251"/>
            <a:ext cx="0" cy="158767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0E614B-2B5E-434E-8107-9E5667855118}"/>
              </a:ext>
            </a:extLst>
          </p:cNvPr>
          <p:cNvCxnSpPr>
            <a:cxnSpLocks/>
          </p:cNvCxnSpPr>
          <p:nvPr/>
        </p:nvCxnSpPr>
        <p:spPr>
          <a:xfrm>
            <a:off x="975806" y="6435759"/>
            <a:ext cx="2245789" cy="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001AED-AA12-40FF-9B6C-C559540B586E}"/>
              </a:ext>
            </a:extLst>
          </p:cNvPr>
          <p:cNvSpPr txBox="1"/>
          <p:nvPr/>
        </p:nvSpPr>
        <p:spPr>
          <a:xfrm>
            <a:off x="940583" y="4611041"/>
            <a:ext cx="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DB852-9888-4A5C-BA3A-F9476EE1B961}"/>
              </a:ext>
            </a:extLst>
          </p:cNvPr>
          <p:cNvSpPr txBox="1"/>
          <p:nvPr/>
        </p:nvSpPr>
        <p:spPr>
          <a:xfrm>
            <a:off x="3268302" y="6251093"/>
            <a:ext cx="18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39CB3B03-9BBE-434C-9EE9-3331878EF6AF}"/>
              </a:ext>
            </a:extLst>
          </p:cNvPr>
          <p:cNvSpPr/>
          <p:nvPr/>
        </p:nvSpPr>
        <p:spPr>
          <a:xfrm>
            <a:off x="1268295" y="5221382"/>
            <a:ext cx="1821430" cy="1059133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74AB0B-AFDF-4D88-81B6-DFB5FDEFC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61" y="2378960"/>
            <a:ext cx="567752" cy="802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C37728-BF88-4C1D-A82D-70D1E577B5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2" y="2827967"/>
            <a:ext cx="500535" cy="707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88C53E-C86A-4CDD-9899-CE56CC24B64D}"/>
              </a:ext>
            </a:extLst>
          </p:cNvPr>
          <p:cNvSpPr txBox="1"/>
          <p:nvPr/>
        </p:nvSpPr>
        <p:spPr>
          <a:xfrm>
            <a:off x="7012540" y="564991"/>
            <a:ext cx="44432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lagest operating cost of airlines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typically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fuel expenses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FLUCTUATING OIL PRICES HAS A 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HUGE IMPACT ON THESE COMPANIES !!!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DBF08-A38E-452E-A64D-431448E1E790}"/>
              </a:ext>
            </a:extLst>
          </p:cNvPr>
          <p:cNvSpPr txBox="1"/>
          <p:nvPr/>
        </p:nvSpPr>
        <p:spPr>
          <a:xfrm>
            <a:off x="470352" y="3699712"/>
            <a:ext cx="3314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COMMODITIES (SUCH AS OIL)</a:t>
            </a: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ARE EXTREMELY VOLATILE !!! </a:t>
            </a:r>
          </a:p>
        </p:txBody>
      </p:sp>
    </p:spTree>
    <p:extLst>
      <p:ext uri="{BB962C8B-B14F-4D97-AF65-F5344CB8AC3E}">
        <p14:creationId xmlns:p14="http://schemas.microsoft.com/office/powerpoint/2010/main" val="189236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8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AB5E3B-D394-4334-B036-107DB6CBB5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96" y="2609486"/>
            <a:ext cx="1908228" cy="1592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10A95-5EA0-4350-AAD1-1E7712A52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42" y="4765048"/>
            <a:ext cx="1908228" cy="1592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5D4B26-23BA-4CC9-AECF-E6B6C07F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46" y="3405854"/>
            <a:ext cx="1908228" cy="1592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82709A-5821-4ADC-8501-7E8956C007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19" y="1974844"/>
            <a:ext cx="634970" cy="89801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0C8E48-2A66-4F56-8AA2-07D59FDC3D02}"/>
              </a:ext>
            </a:extLst>
          </p:cNvPr>
          <p:cNvCxnSpPr>
            <a:cxnSpLocks/>
          </p:cNvCxnSpPr>
          <p:nvPr/>
        </p:nvCxnSpPr>
        <p:spPr>
          <a:xfrm flipV="1">
            <a:off x="1142342" y="4989251"/>
            <a:ext cx="0" cy="158767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0E614B-2B5E-434E-8107-9E5667855118}"/>
              </a:ext>
            </a:extLst>
          </p:cNvPr>
          <p:cNvCxnSpPr>
            <a:cxnSpLocks/>
          </p:cNvCxnSpPr>
          <p:nvPr/>
        </p:nvCxnSpPr>
        <p:spPr>
          <a:xfrm>
            <a:off x="975806" y="6435759"/>
            <a:ext cx="2245789" cy="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001AED-AA12-40FF-9B6C-C559540B586E}"/>
              </a:ext>
            </a:extLst>
          </p:cNvPr>
          <p:cNvSpPr txBox="1"/>
          <p:nvPr/>
        </p:nvSpPr>
        <p:spPr>
          <a:xfrm>
            <a:off x="940583" y="4611041"/>
            <a:ext cx="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DB852-9888-4A5C-BA3A-F9476EE1B961}"/>
              </a:ext>
            </a:extLst>
          </p:cNvPr>
          <p:cNvSpPr txBox="1"/>
          <p:nvPr/>
        </p:nvSpPr>
        <p:spPr>
          <a:xfrm>
            <a:off x="3268302" y="6251093"/>
            <a:ext cx="18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39CB3B03-9BBE-434C-9EE9-3331878EF6AF}"/>
              </a:ext>
            </a:extLst>
          </p:cNvPr>
          <p:cNvSpPr/>
          <p:nvPr/>
        </p:nvSpPr>
        <p:spPr>
          <a:xfrm>
            <a:off x="1268295" y="5221382"/>
            <a:ext cx="1821430" cy="1059133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74AB0B-AFDF-4D88-81B6-DFB5FDEFC3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61" y="2378960"/>
            <a:ext cx="567752" cy="802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C37728-BF88-4C1D-A82D-70D1E577B5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2" y="2827967"/>
            <a:ext cx="500535" cy="707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88C53E-C86A-4CDD-9899-CE56CC24B64D}"/>
              </a:ext>
            </a:extLst>
          </p:cNvPr>
          <p:cNvSpPr txBox="1"/>
          <p:nvPr/>
        </p:nvSpPr>
        <p:spPr>
          <a:xfrm>
            <a:off x="7012540" y="564991"/>
            <a:ext cx="44432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lagest operating cost of airlines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typically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fuel expenses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FLUCTUATING OIL PRICES HAS A 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HUGE IMPACT ON THESE COMPANIES !!!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DBF08-A38E-452E-A64D-431448E1E790}"/>
              </a:ext>
            </a:extLst>
          </p:cNvPr>
          <p:cNvSpPr txBox="1"/>
          <p:nvPr/>
        </p:nvSpPr>
        <p:spPr>
          <a:xfrm>
            <a:off x="470352" y="3699712"/>
            <a:ext cx="3314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COMMODITIES (SUCH AS OIL)</a:t>
            </a: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ARE EXTREMELY VOLATILE !!!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E24CA-E622-4F02-B986-D60F808EBC41}"/>
              </a:ext>
            </a:extLst>
          </p:cNvPr>
          <p:cNvSpPr/>
          <p:nvPr/>
        </p:nvSpPr>
        <p:spPr>
          <a:xfrm>
            <a:off x="-325911" y="-36818"/>
            <a:ext cx="13088600" cy="7177163"/>
          </a:xfrm>
          <a:prstGeom prst="rect">
            <a:avLst/>
          </a:prstGeom>
          <a:solidFill>
            <a:schemeClr val="bg1">
              <a:lumMod val="95000"/>
              <a:alpha val="79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4B97BA-922E-4D52-82CF-B232DF12ACD8}"/>
              </a:ext>
            </a:extLst>
          </p:cNvPr>
          <p:cNvSpPr/>
          <p:nvPr/>
        </p:nvSpPr>
        <p:spPr>
          <a:xfrm>
            <a:off x="2518663" y="2652194"/>
            <a:ext cx="7150566" cy="2420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WHEN DERIVATIVES ARE USEFUL !!!</a:t>
            </a:r>
          </a:p>
          <a:p>
            <a:pPr algn="ctr"/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Airlines can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hedge the risk of rising oil prices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They can open buy contracts that enable them to buy commodities (oil) at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today’s price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69351-7A5D-4180-A371-3FFBCC65A15E}"/>
              </a:ext>
            </a:extLst>
          </p:cNvPr>
          <p:cNvSpPr txBox="1"/>
          <p:nvPr/>
        </p:nvSpPr>
        <p:spPr>
          <a:xfrm>
            <a:off x="838200" y="1374599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HEDGING RISK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Python Programming Language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489" y="2169258"/>
            <a:ext cx="6135950" cy="4351338"/>
          </a:xfrm>
        </p:spPr>
        <p:txBody>
          <a:bodyPr>
            <a:norm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#1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 mainly because of scientific computing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a huge number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you can rely on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SciPy, SkLearn or Keras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science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artificial intelligence related applications rely extremely heavily on Python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scientific community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Python – physics simulations, complex networks etc.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603BA-3323-4E33-97D6-1C0B2BBF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70" y="1318177"/>
            <a:ext cx="5368034" cy="46758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108999-B52D-43D6-99EA-B2856E572A14}"/>
              </a:ext>
            </a:extLst>
          </p:cNvPr>
          <p:cNvSpPr/>
          <p:nvPr/>
        </p:nvSpPr>
        <p:spPr>
          <a:xfrm>
            <a:off x="-1865109" y="1446892"/>
            <a:ext cx="6730073" cy="805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16" y="2405910"/>
            <a:ext cx="1837753" cy="1913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4B1FD-E68F-4EE1-8BD0-5D7D3814B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25" y="1607232"/>
            <a:ext cx="669504" cy="98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D2C0D-77A2-4F5B-ACE2-01C0BF011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034" y="2880803"/>
            <a:ext cx="883167" cy="1438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65" y="2550802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966721" y="5108822"/>
            <a:ext cx="2844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companies that want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 their businesses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raise capital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854787" y="786277"/>
            <a:ext cx="3839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EXCHANGE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all the companies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want to raise capital 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(brings together buyers and sellers)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2" y="3865267"/>
            <a:ext cx="495783" cy="936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E77F5-EB98-4FF9-9DB3-500B5DB1D3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21478"/>
            <a:ext cx="495783" cy="936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4" y="4895586"/>
            <a:ext cx="495783" cy="9365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5804857"/>
            <a:ext cx="495783" cy="9365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5422778"/>
            <a:ext cx="495783" cy="936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015594" y="5435307"/>
            <a:ext cx="2898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who want to find the right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company to invest in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68" y="2880803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643652" y="1776130"/>
            <a:ext cx="3177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and sell shares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628842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83968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991249" y="4007448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4304BF-B424-4852-972A-428EFA1CC2B0}"/>
              </a:ext>
            </a:extLst>
          </p:cNvPr>
          <p:cNvSpPr/>
          <p:nvPr/>
        </p:nvSpPr>
        <p:spPr>
          <a:xfrm>
            <a:off x="5508849" y="2331363"/>
            <a:ext cx="2531709" cy="224383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both of the parties have risks due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fluctuating oil prices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rising oil prices are good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oil companies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falling oil prices are good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airlines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DERIVATIVES ARE USEFUL FOR EVERYONE !!!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may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 a contract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the oil company will sell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barrel of oil to the given airline at the current market price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months regardless of the future market price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894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69351-7A5D-4180-A371-3FFBCC65A15E}"/>
              </a:ext>
            </a:extLst>
          </p:cNvPr>
          <p:cNvSpPr txBox="1"/>
          <p:nvPr/>
        </p:nvSpPr>
        <p:spPr>
          <a:xfrm>
            <a:off x="838200" y="1380599"/>
            <a:ext cx="19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SPECULATION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41ADF6-8091-4C88-AF77-3A0779D66D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60" y="3622959"/>
            <a:ext cx="1038806" cy="14691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1E51C9-0A41-4CBC-A8A7-FD380A1B9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77" y="3043911"/>
            <a:ext cx="928837" cy="1313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8B99CC-260B-4CEF-AE5D-04EADCEF3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15" y="2360031"/>
            <a:ext cx="818871" cy="115809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7864F6-9621-4595-B6C1-3EBFC6227B57}"/>
              </a:ext>
            </a:extLst>
          </p:cNvPr>
          <p:cNvCxnSpPr/>
          <p:nvPr/>
        </p:nvCxnSpPr>
        <p:spPr>
          <a:xfrm flipV="1">
            <a:off x="5965944" y="2723036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D03F7B-19F0-438B-A3EA-07644E6582AB}"/>
              </a:ext>
            </a:extLst>
          </p:cNvPr>
          <p:cNvCxnSpPr>
            <a:cxnSpLocks/>
          </p:cNvCxnSpPr>
          <p:nvPr/>
        </p:nvCxnSpPr>
        <p:spPr>
          <a:xfrm>
            <a:off x="5776474" y="4658927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D1FDC0-5CA2-4822-8D66-5B34E2E35F49}"/>
              </a:ext>
            </a:extLst>
          </p:cNvPr>
          <p:cNvSpPr txBox="1"/>
          <p:nvPr/>
        </p:nvSpPr>
        <p:spPr>
          <a:xfrm>
            <a:off x="5715776" y="231594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07980-3732-47CB-99C9-8F22FDE2771B}"/>
              </a:ext>
            </a:extLst>
          </p:cNvPr>
          <p:cNvSpPr txBox="1"/>
          <p:nvPr/>
        </p:nvSpPr>
        <p:spPr>
          <a:xfrm>
            <a:off x="9336477" y="447442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E388BE18-D2AB-43B0-82C7-6177F3162761}"/>
              </a:ext>
            </a:extLst>
          </p:cNvPr>
          <p:cNvSpPr/>
          <p:nvPr/>
        </p:nvSpPr>
        <p:spPr>
          <a:xfrm>
            <a:off x="6262425" y="3180921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1F459-6A75-448F-B779-E3B82E342B31}"/>
              </a:ext>
            </a:extLst>
          </p:cNvPr>
          <p:cNvSpPr txBox="1"/>
          <p:nvPr/>
        </p:nvSpPr>
        <p:spPr>
          <a:xfrm>
            <a:off x="6150278" y="474020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EE1C0-0D4B-4919-BD2A-10D93F24C510}"/>
              </a:ext>
            </a:extLst>
          </p:cNvPr>
          <p:cNvCxnSpPr>
            <a:cxnSpLocks/>
          </p:cNvCxnSpPr>
          <p:nvPr/>
        </p:nvCxnSpPr>
        <p:spPr>
          <a:xfrm flipV="1">
            <a:off x="6276157" y="4582727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2A2AC6-5DC4-49F0-9F72-EC9BC6F8E45C}"/>
              </a:ext>
            </a:extLst>
          </p:cNvPr>
          <p:cNvCxnSpPr>
            <a:cxnSpLocks/>
          </p:cNvCxnSpPr>
          <p:nvPr/>
        </p:nvCxnSpPr>
        <p:spPr>
          <a:xfrm flipV="1">
            <a:off x="8548218" y="4577647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692FD8-1ABE-41A1-916C-35530A4FDE11}"/>
              </a:ext>
            </a:extLst>
          </p:cNvPr>
          <p:cNvSpPr txBox="1"/>
          <p:nvPr/>
        </p:nvSpPr>
        <p:spPr>
          <a:xfrm>
            <a:off x="8407579" y="47402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30F8E-FE7F-47FE-BB45-E3F9B8CB7247}"/>
              </a:ext>
            </a:extLst>
          </p:cNvPr>
          <p:cNvSpPr txBox="1"/>
          <p:nvPr/>
        </p:nvSpPr>
        <p:spPr>
          <a:xfrm>
            <a:off x="5626187" y="812489"/>
            <a:ext cx="4506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want to use derivatives and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buy crude oil at today’s price in the future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expect the price to increase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848CAF-E5E3-476E-BFDC-CD05C9EAF2AF}"/>
              </a:ext>
            </a:extLst>
          </p:cNvPr>
          <p:cNvCxnSpPr/>
          <p:nvPr/>
        </p:nvCxnSpPr>
        <p:spPr>
          <a:xfrm flipV="1">
            <a:off x="6262425" y="4465851"/>
            <a:ext cx="2294394" cy="1887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4D8440-C7E0-4F6F-A89F-193DC6049B36}"/>
              </a:ext>
            </a:extLst>
          </p:cNvPr>
          <p:cNvCxnSpPr/>
          <p:nvPr/>
        </p:nvCxnSpPr>
        <p:spPr>
          <a:xfrm flipV="1">
            <a:off x="8519034" y="3467912"/>
            <a:ext cx="0" cy="802532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37F80D-B588-4CCD-9E31-C1D153E13DB5}"/>
              </a:ext>
            </a:extLst>
          </p:cNvPr>
          <p:cNvSpPr txBox="1"/>
          <p:nvPr/>
        </p:nvSpPr>
        <p:spPr>
          <a:xfrm>
            <a:off x="5347770" y="5405248"/>
            <a:ext cx="450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MAKE A PROFIT OF $x BECAUSE 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OIL PRICES HAVE INCREASED !!!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C9272-2032-4E5F-BE0F-E24657FE7BAF}"/>
              </a:ext>
            </a:extLst>
          </p:cNvPr>
          <p:cNvSpPr txBox="1"/>
          <p:nvPr/>
        </p:nvSpPr>
        <p:spPr>
          <a:xfrm>
            <a:off x="8654096" y="368183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$x</a:t>
            </a:r>
          </a:p>
        </p:txBody>
      </p:sp>
    </p:spTree>
    <p:extLst>
      <p:ext uri="{BB962C8B-B14F-4D97-AF65-F5344CB8AC3E}">
        <p14:creationId xmlns:p14="http://schemas.microsoft.com/office/powerpoint/2010/main" val="271297121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1851405"/>
            <a:ext cx="8581232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FORWARD CONTRACTS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basically a contract between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parties to buy or sell a given asset (stock, bond or commodity) at a given price in the future. These are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regulated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are not present on the stock exchange.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2D5D2-2562-4AA2-9841-F81128C5ECFB}"/>
              </a:ext>
            </a:extLst>
          </p:cNvPr>
          <p:cNvSpPr txBox="1"/>
          <p:nvPr/>
        </p:nvSpPr>
        <p:spPr>
          <a:xfrm>
            <a:off x="838200" y="1358437"/>
            <a:ext cx="307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TYPES OF DERIVATIVES</a:t>
            </a:r>
          </a:p>
        </p:txBody>
      </p:sp>
    </p:spTree>
    <p:extLst>
      <p:ext uri="{BB962C8B-B14F-4D97-AF65-F5344CB8AC3E}">
        <p14:creationId xmlns:p14="http://schemas.microsoft.com/office/powerpoint/2010/main" val="29603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1851405"/>
            <a:ext cx="8581232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FORWARD CONTRACTS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basically a contract between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parties to buy or sell a given asset (stock, bond or commodity) at a given price in the future. These are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regulated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are not present on the stock exchange.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2D5D2-2562-4AA2-9841-F81128C5ECFB}"/>
              </a:ext>
            </a:extLst>
          </p:cNvPr>
          <p:cNvSpPr txBox="1"/>
          <p:nvPr/>
        </p:nvSpPr>
        <p:spPr>
          <a:xfrm>
            <a:off x="838200" y="1358437"/>
            <a:ext cx="307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TYPES OF DERIVATIVES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F3A9C2-EBE7-4FF2-9E7D-2CBB61E8AA48}"/>
              </a:ext>
            </a:extLst>
          </p:cNvPr>
          <p:cNvSpPr/>
          <p:nvPr/>
        </p:nvSpPr>
        <p:spPr>
          <a:xfrm>
            <a:off x="1805384" y="3266639"/>
            <a:ext cx="8581232" cy="10969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FUTURE CONTRACTS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similar to forward constract but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regulated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they are traded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so-called futures exchange</a:t>
            </a:r>
          </a:p>
        </p:txBody>
      </p:sp>
    </p:spTree>
    <p:extLst>
      <p:ext uri="{BB962C8B-B14F-4D97-AF65-F5344CB8AC3E}">
        <p14:creationId xmlns:p14="http://schemas.microsoft.com/office/powerpoint/2010/main" val="406122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1851405"/>
            <a:ext cx="8581232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FORWARD CONTRACTS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basically a contract between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parties to buy or sell a given asset (stock, bond or commodity) at a given price in the future. These are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regulated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are not present on the stock exchange.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2D5D2-2562-4AA2-9841-F81128C5ECFB}"/>
              </a:ext>
            </a:extLst>
          </p:cNvPr>
          <p:cNvSpPr txBox="1"/>
          <p:nvPr/>
        </p:nvSpPr>
        <p:spPr>
          <a:xfrm>
            <a:off x="838200" y="1358437"/>
            <a:ext cx="307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TYPES OF DERIVATIVES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F3A9C2-EBE7-4FF2-9E7D-2CBB61E8AA48}"/>
              </a:ext>
            </a:extLst>
          </p:cNvPr>
          <p:cNvSpPr/>
          <p:nvPr/>
        </p:nvSpPr>
        <p:spPr>
          <a:xfrm>
            <a:off x="1805384" y="3266639"/>
            <a:ext cx="8581232" cy="10969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FUTURE CONTRACTS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similar to forward constract but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regulated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they are traded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so-called futures exchange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8F0C24-B9BB-4280-AC2D-888A1A11921E}"/>
              </a:ext>
            </a:extLst>
          </p:cNvPr>
          <p:cNvSpPr/>
          <p:nvPr/>
        </p:nvSpPr>
        <p:spPr>
          <a:xfrm>
            <a:off x="1805384" y="4453306"/>
            <a:ext cx="8581232" cy="10969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SWAPS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contract that a given asset will be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exchanged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another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5160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Derivatives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4" y="1851405"/>
            <a:ext cx="8581232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FORWARD CONTRACTS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basically a contract between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parties to buy or sell a given asset (stock, bond or commodity) at a given price in the future. These are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regulated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are not present on the stock exchange.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2D5D2-2562-4AA2-9841-F81128C5ECFB}"/>
              </a:ext>
            </a:extLst>
          </p:cNvPr>
          <p:cNvSpPr txBox="1"/>
          <p:nvPr/>
        </p:nvSpPr>
        <p:spPr>
          <a:xfrm>
            <a:off x="838200" y="1358437"/>
            <a:ext cx="307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TYPES OF DERIVATIVES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F3A9C2-EBE7-4FF2-9E7D-2CBB61E8AA48}"/>
              </a:ext>
            </a:extLst>
          </p:cNvPr>
          <p:cNvSpPr/>
          <p:nvPr/>
        </p:nvSpPr>
        <p:spPr>
          <a:xfrm>
            <a:off x="1805384" y="3266639"/>
            <a:ext cx="8581232" cy="10969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FUTURE CONTRACTS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similar to forward constract but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regulated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they are traded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so-called futures exchange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288DD9-9A5F-44A5-85AB-55458C4336B2}"/>
              </a:ext>
            </a:extLst>
          </p:cNvPr>
          <p:cNvSpPr/>
          <p:nvPr/>
        </p:nvSpPr>
        <p:spPr>
          <a:xfrm>
            <a:off x="1805384" y="5639974"/>
            <a:ext cx="8581232" cy="1096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OPTIONS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contract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gives the right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(without the obligation) to buy or sell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asset at a given price in the future.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8F0C24-B9BB-4280-AC2D-888A1A11921E}"/>
              </a:ext>
            </a:extLst>
          </p:cNvPr>
          <p:cNvSpPr/>
          <p:nvPr/>
        </p:nvSpPr>
        <p:spPr>
          <a:xfrm>
            <a:off x="1805384" y="4453306"/>
            <a:ext cx="8581232" cy="10969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SWAPS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contract that a given asset will be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exchanged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another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4449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Forward and Future Contracts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404130567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Forward and Future Contracts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0BC4-FDE1-4DCF-B610-0FF90283C8D0}"/>
              </a:ext>
            </a:extLst>
          </p:cNvPr>
          <p:cNvSpPr txBox="1"/>
          <p:nvPr/>
        </p:nvSpPr>
        <p:spPr>
          <a:xfrm>
            <a:off x="850461" y="1463427"/>
            <a:ext cx="8580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and future contracts are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agreement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two parties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 of an asset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an agreed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EC958-65B7-4354-B90A-DA1D16BC3FCB}"/>
              </a:ext>
            </a:extLst>
          </p:cNvPr>
          <p:cNvSpPr txBox="1"/>
          <p:nvPr/>
        </p:nvSpPr>
        <p:spPr>
          <a:xfrm>
            <a:off x="2261745" y="2512813"/>
            <a:ext cx="5757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is possible to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hedge against risk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 given period of time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3534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Forward and Future Contracts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B7A4EA-F5B0-49C3-BBE8-1E386C7ABA92}"/>
              </a:ext>
            </a:extLst>
          </p:cNvPr>
          <p:cNvSpPr/>
          <p:nvPr/>
        </p:nvSpPr>
        <p:spPr>
          <a:xfrm>
            <a:off x="2353365" y="1950444"/>
            <a:ext cx="3677055" cy="42728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78285-16FF-428E-9180-EC1EFA42C6A7}"/>
              </a:ext>
            </a:extLst>
          </p:cNvPr>
          <p:cNvSpPr txBox="1"/>
          <p:nvPr/>
        </p:nvSpPr>
        <p:spPr>
          <a:xfrm>
            <a:off x="2356652" y="2167917"/>
            <a:ext cx="36704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FORWARDS</a:t>
            </a:r>
          </a:p>
          <a:p>
            <a:pPr algn="ctr"/>
            <a:endParaRPr lang="hu-H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his is a private agreement between</a:t>
            </a:r>
          </a:p>
          <a:p>
            <a:pPr algn="ctr"/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2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parties 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buy or sell a given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asset i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the future for a specific price</a:t>
            </a:r>
            <a:endParaRPr lang="en-GB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these are private agreements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traded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exchanges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forwards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regulared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standardized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B8AC66-92C7-4A7F-883D-4D9C1BCCEBEF}"/>
              </a:ext>
            </a:extLst>
          </p:cNvPr>
          <p:cNvSpPr/>
          <p:nvPr/>
        </p:nvSpPr>
        <p:spPr>
          <a:xfrm>
            <a:off x="6475947" y="1950444"/>
            <a:ext cx="3677055" cy="42728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79DD6-88FF-4FA2-9F93-5940993C8BFB}"/>
              </a:ext>
            </a:extLst>
          </p:cNvPr>
          <p:cNvSpPr txBox="1"/>
          <p:nvPr/>
        </p:nvSpPr>
        <p:spPr>
          <a:xfrm>
            <a:off x="6588971" y="2167917"/>
            <a:ext cx="3451009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FUTURES</a:t>
            </a: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his is a contract between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2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parties</a:t>
            </a:r>
          </a:p>
          <a:p>
            <a:pPr algn="ctr"/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buy or sell a given asset i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the</a:t>
            </a:r>
          </a:p>
          <a:p>
            <a:pPr algn="ctr"/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future for a specific price</a:t>
            </a:r>
            <a:endParaRPr lang="en-GB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futures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regulared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standardized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traded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exchanges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transactions are guaranteed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8144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Forward and Future Contracts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0BC4-FDE1-4DCF-B610-0FF90283C8D0}"/>
              </a:ext>
            </a:extLst>
          </p:cNvPr>
          <p:cNvSpPr txBox="1"/>
          <p:nvPr/>
        </p:nvSpPr>
        <p:spPr>
          <a:xfrm>
            <a:off x="857193" y="1409253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427E-A45E-4DE5-B802-9AACAC100CDD}"/>
              </a:ext>
            </a:extLst>
          </p:cNvPr>
          <p:cNvSpPr txBox="1"/>
          <p:nvPr/>
        </p:nvSpPr>
        <p:spPr>
          <a:xfrm>
            <a:off x="1427951" y="2115197"/>
            <a:ext cx="88131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Tom owns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5000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shares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value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$50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share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fearing that the value of his shares would decline Tom arranges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contact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protect the value of his stocks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 on the other hand speculates that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stocks will rise in value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so they agree that in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year’s time Bob will buy Tom’s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5000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shares at their current value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$50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54707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16" y="2405910"/>
            <a:ext cx="1837753" cy="1913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4B1FD-E68F-4EE1-8BD0-5D7D3814B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25" y="1607232"/>
            <a:ext cx="669504" cy="98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D2C0D-77A2-4F5B-ACE2-01C0BF011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034" y="2880803"/>
            <a:ext cx="883167" cy="1438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65" y="2550802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966721" y="5108822"/>
            <a:ext cx="2844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companies that want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 their businesses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raise capital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854787" y="786277"/>
            <a:ext cx="3839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EXCHANGE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all the companies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want to raise capital 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(brings together buyers and sellers)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2" y="3865267"/>
            <a:ext cx="495783" cy="936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E77F5-EB98-4FF9-9DB3-500B5DB1D3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21478"/>
            <a:ext cx="495783" cy="936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4" y="4895586"/>
            <a:ext cx="495783" cy="9365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5804857"/>
            <a:ext cx="495783" cy="9365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5422778"/>
            <a:ext cx="495783" cy="936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015594" y="5435307"/>
            <a:ext cx="2898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who want to find the right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company to invest in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68" y="2880803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643652" y="1776130"/>
            <a:ext cx="3177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and sell shares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628842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83968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991249" y="4007448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292D7F-9A43-41CB-835D-C976CF277D3C}"/>
              </a:ext>
            </a:extLst>
          </p:cNvPr>
          <p:cNvSpPr/>
          <p:nvPr/>
        </p:nvSpPr>
        <p:spPr>
          <a:xfrm>
            <a:off x="113284" y="3855619"/>
            <a:ext cx="2715578" cy="274275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Swaps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207438783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Swaps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B69329-62CF-4538-8F4D-85150DF96926}"/>
              </a:ext>
            </a:extLst>
          </p:cNvPr>
          <p:cNvSpPr/>
          <p:nvPr/>
        </p:nvSpPr>
        <p:spPr>
          <a:xfrm>
            <a:off x="1492836" y="2208178"/>
            <a:ext cx="9206327" cy="1857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Swaps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financial derivatives between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parties to exchange financial assets, cashflows or payments for a certain time”</a:t>
            </a:r>
          </a:p>
        </p:txBody>
      </p:sp>
    </p:spTree>
    <p:extLst>
      <p:ext uri="{BB962C8B-B14F-4D97-AF65-F5344CB8AC3E}">
        <p14:creationId xmlns:p14="http://schemas.microsoft.com/office/powerpoint/2010/main" val="271110423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Swaps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first swap was constructed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Bank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objective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of a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swap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to change one scheme of payments into another one of a different nature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floating and fixed interest rates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2033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3" y="1929229"/>
            <a:ext cx="8865859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INTEREST RATE SWAPS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simplest and most common type of swaps. It relies on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parties (companies) one 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 interest rate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other 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floating interest rate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2D5D2-2562-4AA2-9841-F81128C5ECFB}"/>
              </a:ext>
            </a:extLst>
          </p:cNvPr>
          <p:cNvSpPr txBox="1"/>
          <p:nvPr/>
        </p:nvSpPr>
        <p:spPr>
          <a:xfrm>
            <a:off x="838200" y="1358437"/>
            <a:ext cx="234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TYPES OF SWAPS</a:t>
            </a:r>
          </a:p>
        </p:txBody>
      </p:sp>
    </p:spTree>
    <p:extLst>
      <p:ext uri="{BB962C8B-B14F-4D97-AF65-F5344CB8AC3E}">
        <p14:creationId xmlns:p14="http://schemas.microsoft.com/office/powerpoint/2010/main" val="19780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3" y="1929229"/>
            <a:ext cx="8865859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INTEREST RATE SWAPS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simplest and most common type of swaps. It relies on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parties (companies) one 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 interest rate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other 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floating interest rate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2D5D2-2562-4AA2-9841-F81128C5ECFB}"/>
              </a:ext>
            </a:extLst>
          </p:cNvPr>
          <p:cNvSpPr txBox="1"/>
          <p:nvPr/>
        </p:nvSpPr>
        <p:spPr>
          <a:xfrm>
            <a:off x="838200" y="1358437"/>
            <a:ext cx="234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TYPES OF SWAPS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F3A9C2-EBE7-4FF2-9E7D-2CBB61E8AA48}"/>
              </a:ext>
            </a:extLst>
          </p:cNvPr>
          <p:cNvSpPr/>
          <p:nvPr/>
        </p:nvSpPr>
        <p:spPr>
          <a:xfrm>
            <a:off x="1805383" y="3506823"/>
            <a:ext cx="8865858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CURRENCY SWAPS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currency swap 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parties exchange principal and interest payments </a:t>
            </a:r>
            <a:endParaRPr lang="hu-HU" sz="20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on debt that is denominated in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different currencies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03CB2-591A-4BE2-BC38-0007A6B7A402}"/>
              </a:ext>
            </a:extLst>
          </p:cNvPr>
          <p:cNvSpPr/>
          <p:nvPr/>
        </p:nvSpPr>
        <p:spPr>
          <a:xfrm>
            <a:off x="1805383" y="1929229"/>
            <a:ext cx="8865859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INTEREST RATE SWAPS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simplest and most common type of swaps. It relies on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parties (companies) one 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 interest rate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other 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floating interest rate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2D5D2-2562-4AA2-9841-F81128C5ECFB}"/>
              </a:ext>
            </a:extLst>
          </p:cNvPr>
          <p:cNvSpPr txBox="1"/>
          <p:nvPr/>
        </p:nvSpPr>
        <p:spPr>
          <a:xfrm>
            <a:off x="838200" y="1358437"/>
            <a:ext cx="234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TYPES OF SWAPS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F3A9C2-EBE7-4FF2-9E7D-2CBB61E8AA48}"/>
              </a:ext>
            </a:extLst>
          </p:cNvPr>
          <p:cNvSpPr/>
          <p:nvPr/>
        </p:nvSpPr>
        <p:spPr>
          <a:xfrm>
            <a:off x="1805383" y="3506823"/>
            <a:ext cx="8865858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CURRENCY SWAPS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currency swap 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parties exchange principal and interest payments </a:t>
            </a:r>
            <a:endParaRPr lang="hu-HU" sz="20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on debt that is denominated in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different currencies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288DD9-9A5F-44A5-85AB-55458C4336B2}"/>
              </a:ext>
            </a:extLst>
          </p:cNvPr>
          <p:cNvSpPr/>
          <p:nvPr/>
        </p:nvSpPr>
        <p:spPr>
          <a:xfrm>
            <a:off x="1805383" y="5084417"/>
            <a:ext cx="8865857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CREDIT DEFAULT SWAPS (CDSs)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agreement by a single party to pay the principal amount that is lost as well as the interest on a loan to the CDS </a:t>
            </a:r>
            <a:r>
              <a:rPr lang="en-GB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buye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if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borrower defaults on their loan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7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C8E876-217D-4DE3-B8EB-0D9F291D8D70}"/>
              </a:ext>
            </a:extLst>
          </p:cNvPr>
          <p:cNvCxnSpPr>
            <a:cxnSpLocks/>
          </p:cNvCxnSpPr>
          <p:nvPr/>
        </p:nvCxnSpPr>
        <p:spPr>
          <a:xfrm flipV="1">
            <a:off x="1533802" y="2675106"/>
            <a:ext cx="0" cy="2954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B87A3-9172-4711-8B4E-DA5A090C7877}"/>
              </a:ext>
            </a:extLst>
          </p:cNvPr>
          <p:cNvCxnSpPr>
            <a:cxnSpLocks/>
          </p:cNvCxnSpPr>
          <p:nvPr/>
        </p:nvCxnSpPr>
        <p:spPr>
          <a:xfrm flipV="1">
            <a:off x="1344332" y="5440467"/>
            <a:ext cx="3928059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64D444-5527-4416-ADD3-3BF2901D49B4}"/>
              </a:ext>
            </a:extLst>
          </p:cNvPr>
          <p:cNvSpPr txBox="1"/>
          <p:nvPr/>
        </p:nvSpPr>
        <p:spPr>
          <a:xfrm>
            <a:off x="1286554" y="222379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898DB1C-5C16-4825-BFE3-BA630B2562B7}"/>
              </a:ext>
            </a:extLst>
          </p:cNvPr>
          <p:cNvSpPr/>
          <p:nvPr/>
        </p:nvSpPr>
        <p:spPr>
          <a:xfrm>
            <a:off x="1722822" y="3089779"/>
            <a:ext cx="3295135" cy="2085426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417A3-4724-40C4-A9B0-802A06801A71}"/>
              </a:ext>
            </a:extLst>
          </p:cNvPr>
          <p:cNvSpPr txBox="1"/>
          <p:nvPr/>
        </p:nvSpPr>
        <p:spPr>
          <a:xfrm>
            <a:off x="5289445" y="525061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8D3EE-01AF-40A3-9C3D-52F4C566C154}"/>
              </a:ext>
            </a:extLst>
          </p:cNvPr>
          <p:cNvSpPr txBox="1"/>
          <p:nvPr/>
        </p:nvSpPr>
        <p:spPr>
          <a:xfrm>
            <a:off x="5856974" y="2408457"/>
            <a:ext cx="54968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main problem is that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market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fluctuating all the time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COMPANIES THAT HAVE LOANS ARE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DEPENDING ON THE INTEREST RATE !!!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there are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 rate loans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</p:txBody>
      </p:sp>
    </p:spTree>
    <p:extLst>
      <p:ext uri="{BB962C8B-B14F-4D97-AF65-F5344CB8AC3E}">
        <p14:creationId xmlns:p14="http://schemas.microsoft.com/office/powerpoint/2010/main" val="142096500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9F7AA8-3B55-4EF1-B5D0-233EBAA15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53" y="2613560"/>
            <a:ext cx="1837753" cy="1913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BD6FA7-1833-4314-9BA1-6965275E3C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538" y="2281858"/>
            <a:ext cx="1180837" cy="22438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0C71ED-8FB2-45DB-8651-EEBF775FD1B4}"/>
              </a:ext>
            </a:extLst>
          </p:cNvPr>
          <p:cNvSpPr txBox="1"/>
          <p:nvPr/>
        </p:nvSpPr>
        <p:spPr>
          <a:xfrm>
            <a:off x="5765135" y="4724690"/>
            <a:ext cx="53956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company agrees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 interests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lender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(every company has different credit scoring so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of borrowing money differs as well)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IF THE INTEREST RATE INCREASES, THE COMPANY</a:t>
            </a:r>
            <a:br>
              <a:rPr lang="hu-HU" sz="2000" b="1" i="1" dirty="0">
                <a:solidFill>
                  <a:srgbClr val="FF9999"/>
                </a:solidFill>
              </a:rPr>
            </a:br>
            <a:r>
              <a:rPr lang="hu-HU" sz="2000" b="1" i="1" dirty="0">
                <a:solidFill>
                  <a:srgbClr val="FF9999"/>
                </a:solidFill>
              </a:rPr>
              <a:t>PAYS MORE MONEY TO THE LENDER !!!</a:t>
            </a:r>
            <a:endParaRPr lang="en-GB" sz="2000" b="1" i="1" dirty="0">
              <a:solidFill>
                <a:srgbClr val="FF999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4144A-72A0-41EB-8B64-09B23CC38689}"/>
              </a:ext>
            </a:extLst>
          </p:cNvPr>
          <p:cNvSpPr txBox="1"/>
          <p:nvPr/>
        </p:nvSpPr>
        <p:spPr>
          <a:xfrm>
            <a:off x="2067485" y="1773589"/>
            <a:ext cx="42798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company can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borrows money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a lender (usually a bank)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497E0B8-7F94-4BEA-BB11-1642DFFB2B42}"/>
              </a:ext>
            </a:extLst>
          </p:cNvPr>
          <p:cNvSpPr/>
          <p:nvPr/>
        </p:nvSpPr>
        <p:spPr>
          <a:xfrm>
            <a:off x="5863050" y="3296030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4664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BD6FA7-1833-4314-9BA1-6965275E3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68" y="1396860"/>
            <a:ext cx="883167" cy="1678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0C71ED-8FB2-45DB-8651-EEBF775FD1B4}"/>
              </a:ext>
            </a:extLst>
          </p:cNvPr>
          <p:cNvSpPr txBox="1"/>
          <p:nvPr/>
        </p:nvSpPr>
        <p:spPr>
          <a:xfrm>
            <a:off x="1930204" y="3084785"/>
            <a:ext cx="280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#1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better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ABA32-0BCC-43DC-84A1-BC1269E65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17" y="1516835"/>
            <a:ext cx="883167" cy="1438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B8D7F-7FC8-4EED-8F94-AE0D8FDAC512}"/>
              </a:ext>
            </a:extLst>
          </p:cNvPr>
          <p:cNvSpPr txBox="1"/>
          <p:nvPr/>
        </p:nvSpPr>
        <p:spPr>
          <a:xfrm>
            <a:off x="7224810" y="3085902"/>
            <a:ext cx="269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#2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lower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9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BD6FA7-1833-4314-9BA1-6965275E3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68" y="1396860"/>
            <a:ext cx="883167" cy="1678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0C71ED-8FB2-45DB-8651-EEBF775FD1B4}"/>
              </a:ext>
            </a:extLst>
          </p:cNvPr>
          <p:cNvSpPr txBox="1"/>
          <p:nvPr/>
        </p:nvSpPr>
        <p:spPr>
          <a:xfrm>
            <a:off x="1930204" y="3084785"/>
            <a:ext cx="280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#1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better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ABA32-0BCC-43DC-84A1-BC1269E65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17" y="1516835"/>
            <a:ext cx="883167" cy="1438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B8D7F-7FC8-4EED-8F94-AE0D8FDAC512}"/>
              </a:ext>
            </a:extLst>
          </p:cNvPr>
          <p:cNvSpPr txBox="1"/>
          <p:nvPr/>
        </p:nvSpPr>
        <p:spPr>
          <a:xfrm>
            <a:off x="7224810" y="3085902"/>
            <a:ext cx="269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#2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lower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23F693-8560-4F01-9AB2-6EAD9E7BB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98" y="4381109"/>
            <a:ext cx="1213504" cy="1263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8A6D2-ECC2-4E3F-A4A0-1833D2410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48" y="4381109"/>
            <a:ext cx="1213504" cy="12632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C72C78-AD46-40DF-B58A-393F28CD5336}"/>
              </a:ext>
            </a:extLst>
          </p:cNvPr>
          <p:cNvCxnSpPr/>
          <p:nvPr/>
        </p:nvCxnSpPr>
        <p:spPr>
          <a:xfrm>
            <a:off x="3297677" y="3816901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CF9B6-C880-446F-9005-F397EEDE5567}"/>
              </a:ext>
            </a:extLst>
          </p:cNvPr>
          <p:cNvCxnSpPr/>
          <p:nvPr/>
        </p:nvCxnSpPr>
        <p:spPr>
          <a:xfrm>
            <a:off x="8537643" y="3802398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D0A9F1-0FB9-4744-B3F6-B40DB76D5C24}"/>
              </a:ext>
            </a:extLst>
          </p:cNvPr>
          <p:cNvSpPr/>
          <p:nvPr/>
        </p:nvSpPr>
        <p:spPr>
          <a:xfrm>
            <a:off x="2006377" y="5870306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Floating:</a:t>
            </a:r>
            <a:r>
              <a:rPr lang="hu-HU" b="1" dirty="0">
                <a:solidFill>
                  <a:srgbClr val="00B050"/>
                </a:solidFill>
              </a:rPr>
              <a:t> L.I.B.O.R.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6%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CCA59B-3592-48DA-83F7-9B38268A2D23}"/>
              </a:ext>
            </a:extLst>
          </p:cNvPr>
          <p:cNvSpPr/>
          <p:nvPr/>
        </p:nvSpPr>
        <p:spPr>
          <a:xfrm>
            <a:off x="7282500" y="5870305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L.I.B.O.R. + 1%</a:t>
            </a:r>
          </a:p>
          <a:p>
            <a:pPr algn="ctr"/>
            <a:r>
              <a:rPr lang="hu-HU" dirty="0">
                <a:solidFill>
                  <a:srgbClr val="00B050"/>
                </a:solidFill>
              </a:rPr>
              <a:t>Fixed:</a:t>
            </a:r>
            <a:r>
              <a:rPr lang="hu-HU" b="1" dirty="0">
                <a:solidFill>
                  <a:srgbClr val="00B050"/>
                </a:solidFill>
              </a:rPr>
              <a:t> 9%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6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16" y="2405910"/>
            <a:ext cx="1837753" cy="1913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4B1FD-E68F-4EE1-8BD0-5D7D3814B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25" y="1607232"/>
            <a:ext cx="669504" cy="98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D2C0D-77A2-4F5B-ACE2-01C0BF011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034" y="2880803"/>
            <a:ext cx="883167" cy="1438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65" y="2550802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966721" y="5108822"/>
            <a:ext cx="2844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companies that want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 their businesses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raise capital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854787" y="786277"/>
            <a:ext cx="3839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EXCHANGE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all the companies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want to raise capital 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(brings together buyers and sellers)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2" y="3865267"/>
            <a:ext cx="495783" cy="936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E77F5-EB98-4FF9-9DB3-500B5DB1D3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21478"/>
            <a:ext cx="495783" cy="936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4" y="4895586"/>
            <a:ext cx="495783" cy="9365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5" y="5804857"/>
            <a:ext cx="495783" cy="9365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5422778"/>
            <a:ext cx="495783" cy="9365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015594" y="5435307"/>
            <a:ext cx="2898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who want to find the right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company to invest in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68" y="2880803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643652" y="1776130"/>
            <a:ext cx="31779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and sell shares 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628842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83968" y="316223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991249" y="4007448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9A0B06-FBCB-4A27-A6AD-3E88EB8AD9DA}"/>
              </a:ext>
            </a:extLst>
          </p:cNvPr>
          <p:cNvSpPr/>
          <p:nvPr/>
        </p:nvSpPr>
        <p:spPr>
          <a:xfrm>
            <a:off x="2709551" y="2520589"/>
            <a:ext cx="1853192" cy="183199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3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BD6FA7-1833-4314-9BA1-6965275E3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5" y="1396860"/>
            <a:ext cx="883167" cy="1678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0C71ED-8FB2-45DB-8651-EEBF775FD1B4}"/>
              </a:ext>
            </a:extLst>
          </p:cNvPr>
          <p:cNvSpPr txBox="1"/>
          <p:nvPr/>
        </p:nvSpPr>
        <p:spPr>
          <a:xfrm>
            <a:off x="1511911" y="3084785"/>
            <a:ext cx="280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#1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better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ABA32-0BCC-43DC-84A1-BC1269E65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44" y="1516835"/>
            <a:ext cx="883167" cy="1438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B8D7F-7FC8-4EED-8F94-AE0D8FDAC512}"/>
              </a:ext>
            </a:extLst>
          </p:cNvPr>
          <p:cNvSpPr txBox="1"/>
          <p:nvPr/>
        </p:nvSpPr>
        <p:spPr>
          <a:xfrm>
            <a:off x="7759837" y="3085902"/>
            <a:ext cx="269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#2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lower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23F693-8560-4F01-9AB2-6EAD9E7BB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5" y="4381109"/>
            <a:ext cx="1213504" cy="1263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8A6D2-ECC2-4E3F-A4A0-1833D2410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75" y="4381109"/>
            <a:ext cx="1213504" cy="12632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C72C78-AD46-40DF-B58A-393F28CD5336}"/>
              </a:ext>
            </a:extLst>
          </p:cNvPr>
          <p:cNvCxnSpPr/>
          <p:nvPr/>
        </p:nvCxnSpPr>
        <p:spPr>
          <a:xfrm>
            <a:off x="2879384" y="3816901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CF9B6-C880-446F-9005-F397EEDE5567}"/>
              </a:ext>
            </a:extLst>
          </p:cNvPr>
          <p:cNvCxnSpPr/>
          <p:nvPr/>
        </p:nvCxnSpPr>
        <p:spPr>
          <a:xfrm>
            <a:off x="9072670" y="3802398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D0A9F1-0FB9-4744-B3F6-B40DB76D5C24}"/>
              </a:ext>
            </a:extLst>
          </p:cNvPr>
          <p:cNvSpPr/>
          <p:nvPr/>
        </p:nvSpPr>
        <p:spPr>
          <a:xfrm>
            <a:off x="1588084" y="5870306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Floating:</a:t>
            </a:r>
            <a:r>
              <a:rPr lang="hu-HU" b="1" dirty="0">
                <a:solidFill>
                  <a:srgbClr val="00B050"/>
                </a:solidFill>
              </a:rPr>
              <a:t> L.I.B.O.R.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6%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CCA59B-3592-48DA-83F7-9B38268A2D23}"/>
              </a:ext>
            </a:extLst>
          </p:cNvPr>
          <p:cNvSpPr/>
          <p:nvPr/>
        </p:nvSpPr>
        <p:spPr>
          <a:xfrm>
            <a:off x="7817527" y="5870305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L.I.B.O.R. + 1%</a:t>
            </a:r>
          </a:p>
          <a:p>
            <a:pPr algn="ctr"/>
            <a:r>
              <a:rPr lang="hu-HU" dirty="0">
                <a:solidFill>
                  <a:srgbClr val="00B050"/>
                </a:solidFill>
              </a:rPr>
              <a:t>Fixed:</a:t>
            </a:r>
            <a:r>
              <a:rPr lang="hu-HU" b="1" dirty="0">
                <a:solidFill>
                  <a:srgbClr val="00B050"/>
                </a:solidFill>
              </a:rPr>
              <a:t> 9%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AE05C7-5D08-48DF-9696-55E5FDA91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05" y="1446875"/>
            <a:ext cx="1092275" cy="1604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10EBFC-ED74-4AAF-98E4-CF0F8F1D9346}"/>
              </a:ext>
            </a:extLst>
          </p:cNvPr>
          <p:cNvSpPr txBox="1"/>
          <p:nvPr/>
        </p:nvSpPr>
        <p:spPr>
          <a:xfrm>
            <a:off x="6096000" y="738989"/>
            <a:ext cx="1956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(swap issuer)</a:t>
            </a:r>
            <a:endParaRPr lang="en-GB" sz="2000" i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BD6FA7-1833-4314-9BA1-6965275E3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5" y="1396860"/>
            <a:ext cx="883167" cy="1678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0C71ED-8FB2-45DB-8651-EEBF775FD1B4}"/>
              </a:ext>
            </a:extLst>
          </p:cNvPr>
          <p:cNvSpPr txBox="1"/>
          <p:nvPr/>
        </p:nvSpPr>
        <p:spPr>
          <a:xfrm>
            <a:off x="1511911" y="3084785"/>
            <a:ext cx="280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#1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better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ABA32-0BCC-43DC-84A1-BC1269E65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44" y="1516835"/>
            <a:ext cx="883167" cy="1438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B8D7F-7FC8-4EED-8F94-AE0D8FDAC512}"/>
              </a:ext>
            </a:extLst>
          </p:cNvPr>
          <p:cNvSpPr txBox="1"/>
          <p:nvPr/>
        </p:nvSpPr>
        <p:spPr>
          <a:xfrm>
            <a:off x="7759837" y="3085902"/>
            <a:ext cx="269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#2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lower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23F693-8560-4F01-9AB2-6EAD9E7BB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5" y="4381109"/>
            <a:ext cx="1213504" cy="1263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8A6D2-ECC2-4E3F-A4A0-1833D2410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75" y="4381109"/>
            <a:ext cx="1213504" cy="12632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C72C78-AD46-40DF-B58A-393F28CD5336}"/>
              </a:ext>
            </a:extLst>
          </p:cNvPr>
          <p:cNvCxnSpPr/>
          <p:nvPr/>
        </p:nvCxnSpPr>
        <p:spPr>
          <a:xfrm>
            <a:off x="2879384" y="3816901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CF9B6-C880-446F-9005-F397EEDE5567}"/>
              </a:ext>
            </a:extLst>
          </p:cNvPr>
          <p:cNvCxnSpPr/>
          <p:nvPr/>
        </p:nvCxnSpPr>
        <p:spPr>
          <a:xfrm>
            <a:off x="9072670" y="3802398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D0A9F1-0FB9-4744-B3F6-B40DB76D5C24}"/>
              </a:ext>
            </a:extLst>
          </p:cNvPr>
          <p:cNvSpPr/>
          <p:nvPr/>
        </p:nvSpPr>
        <p:spPr>
          <a:xfrm>
            <a:off x="1588084" y="5870306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Floating:</a:t>
            </a:r>
            <a:r>
              <a:rPr lang="hu-HU" b="1" dirty="0">
                <a:solidFill>
                  <a:srgbClr val="00B050"/>
                </a:solidFill>
              </a:rPr>
              <a:t> L.I.B.O.R.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6%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CCA59B-3592-48DA-83F7-9B38268A2D23}"/>
              </a:ext>
            </a:extLst>
          </p:cNvPr>
          <p:cNvSpPr/>
          <p:nvPr/>
        </p:nvSpPr>
        <p:spPr>
          <a:xfrm>
            <a:off x="7817527" y="5870305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Floating:</a:t>
            </a:r>
            <a:r>
              <a:rPr lang="hu-HU" b="1" dirty="0">
                <a:solidFill>
                  <a:srgbClr val="00B050"/>
                </a:solidFill>
              </a:rPr>
              <a:t> L.I.B.O.R. + 1%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9%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AE05C7-5D08-48DF-9696-55E5FDA91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05" y="1450117"/>
            <a:ext cx="1092275" cy="1604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10EBFC-ED74-4AAF-98E4-CF0F8F1D9346}"/>
              </a:ext>
            </a:extLst>
          </p:cNvPr>
          <p:cNvSpPr txBox="1"/>
          <p:nvPr/>
        </p:nvSpPr>
        <p:spPr>
          <a:xfrm>
            <a:off x="6096000" y="742231"/>
            <a:ext cx="1956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(swap issuer)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560AD0-39CE-4F6B-8767-17B5325D3471}"/>
              </a:ext>
            </a:extLst>
          </p:cNvPr>
          <p:cNvCxnSpPr/>
          <p:nvPr/>
        </p:nvCxnSpPr>
        <p:spPr>
          <a:xfrm>
            <a:off x="6935831" y="2211841"/>
            <a:ext cx="1361872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6527E-04C9-4F60-82C9-955A75EA248C}"/>
              </a:ext>
            </a:extLst>
          </p:cNvPr>
          <p:cNvCxnSpPr>
            <a:cxnSpLocks/>
          </p:cNvCxnSpPr>
          <p:nvPr/>
        </p:nvCxnSpPr>
        <p:spPr>
          <a:xfrm flipH="1">
            <a:off x="6935832" y="2529192"/>
            <a:ext cx="136187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19551D-134D-4748-8A24-1A174B439D87}"/>
              </a:ext>
            </a:extLst>
          </p:cNvPr>
          <p:cNvSpPr txBox="1"/>
          <p:nvPr/>
        </p:nvSpPr>
        <p:spPr>
          <a:xfrm>
            <a:off x="7081107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L.I.B.O.R.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BDF06-0D9F-4D5A-8D91-7BE1B201AD77}"/>
              </a:ext>
            </a:extLst>
          </p:cNvPr>
          <p:cNvSpPr txBox="1"/>
          <p:nvPr/>
        </p:nvSpPr>
        <p:spPr>
          <a:xfrm>
            <a:off x="7292799" y="263818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7.5%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9988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BD6FA7-1833-4314-9BA1-6965275E3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5" y="1396860"/>
            <a:ext cx="883167" cy="1678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0C71ED-8FB2-45DB-8651-EEBF775FD1B4}"/>
              </a:ext>
            </a:extLst>
          </p:cNvPr>
          <p:cNvSpPr txBox="1"/>
          <p:nvPr/>
        </p:nvSpPr>
        <p:spPr>
          <a:xfrm>
            <a:off x="1511911" y="3084785"/>
            <a:ext cx="280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#1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better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ABA32-0BCC-43DC-84A1-BC1269E65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44" y="1516835"/>
            <a:ext cx="883167" cy="1438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B8D7F-7FC8-4EED-8F94-AE0D8FDAC512}"/>
              </a:ext>
            </a:extLst>
          </p:cNvPr>
          <p:cNvSpPr txBox="1"/>
          <p:nvPr/>
        </p:nvSpPr>
        <p:spPr>
          <a:xfrm>
            <a:off x="7759837" y="3085902"/>
            <a:ext cx="269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#2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lower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23F693-8560-4F01-9AB2-6EAD9E7BB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5" y="4381109"/>
            <a:ext cx="1213504" cy="1263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8A6D2-ECC2-4E3F-A4A0-1833D2410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75" y="4381109"/>
            <a:ext cx="1213504" cy="12632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C72C78-AD46-40DF-B58A-393F28CD5336}"/>
              </a:ext>
            </a:extLst>
          </p:cNvPr>
          <p:cNvCxnSpPr/>
          <p:nvPr/>
        </p:nvCxnSpPr>
        <p:spPr>
          <a:xfrm>
            <a:off x="2879384" y="3816901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CF9B6-C880-446F-9005-F397EEDE5567}"/>
              </a:ext>
            </a:extLst>
          </p:cNvPr>
          <p:cNvCxnSpPr/>
          <p:nvPr/>
        </p:nvCxnSpPr>
        <p:spPr>
          <a:xfrm>
            <a:off x="9072670" y="3802398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D0A9F1-0FB9-4744-B3F6-B40DB76D5C24}"/>
              </a:ext>
            </a:extLst>
          </p:cNvPr>
          <p:cNvSpPr/>
          <p:nvPr/>
        </p:nvSpPr>
        <p:spPr>
          <a:xfrm>
            <a:off x="1588084" y="5870306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L.I.B.O.R.</a:t>
            </a:r>
          </a:p>
          <a:p>
            <a:pPr algn="ctr"/>
            <a:r>
              <a:rPr lang="hu-HU" dirty="0">
                <a:solidFill>
                  <a:srgbClr val="00B050"/>
                </a:solidFill>
              </a:rPr>
              <a:t>Fixed:</a:t>
            </a:r>
            <a:r>
              <a:rPr lang="hu-HU" b="1" dirty="0">
                <a:solidFill>
                  <a:srgbClr val="00B050"/>
                </a:solidFill>
              </a:rPr>
              <a:t> 6%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CCA59B-3592-48DA-83F7-9B38268A2D23}"/>
              </a:ext>
            </a:extLst>
          </p:cNvPr>
          <p:cNvSpPr/>
          <p:nvPr/>
        </p:nvSpPr>
        <p:spPr>
          <a:xfrm>
            <a:off x="7817527" y="5870305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Floating:</a:t>
            </a:r>
            <a:r>
              <a:rPr lang="hu-HU" b="1" dirty="0">
                <a:solidFill>
                  <a:srgbClr val="00B050"/>
                </a:solidFill>
              </a:rPr>
              <a:t> L.I.B.O.R. + 1%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9%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AE05C7-5D08-48DF-9696-55E5FDA91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05" y="1470253"/>
            <a:ext cx="1092275" cy="1604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10EBFC-ED74-4AAF-98E4-CF0F8F1D9346}"/>
              </a:ext>
            </a:extLst>
          </p:cNvPr>
          <p:cNvSpPr txBox="1"/>
          <p:nvPr/>
        </p:nvSpPr>
        <p:spPr>
          <a:xfrm>
            <a:off x="6096000" y="762367"/>
            <a:ext cx="1956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(swap issuer)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560AD0-39CE-4F6B-8767-17B5325D3471}"/>
              </a:ext>
            </a:extLst>
          </p:cNvPr>
          <p:cNvCxnSpPr/>
          <p:nvPr/>
        </p:nvCxnSpPr>
        <p:spPr>
          <a:xfrm>
            <a:off x="6935831" y="2211841"/>
            <a:ext cx="1361872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6527E-04C9-4F60-82C9-955A75EA248C}"/>
              </a:ext>
            </a:extLst>
          </p:cNvPr>
          <p:cNvCxnSpPr>
            <a:cxnSpLocks/>
          </p:cNvCxnSpPr>
          <p:nvPr/>
        </p:nvCxnSpPr>
        <p:spPr>
          <a:xfrm flipH="1">
            <a:off x="6935832" y="2529192"/>
            <a:ext cx="136187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19551D-134D-4748-8A24-1A174B439D87}"/>
              </a:ext>
            </a:extLst>
          </p:cNvPr>
          <p:cNvSpPr txBox="1"/>
          <p:nvPr/>
        </p:nvSpPr>
        <p:spPr>
          <a:xfrm>
            <a:off x="7081107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L.I.B.O.R.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BDF06-0D9F-4D5A-8D91-7BE1B201AD77}"/>
              </a:ext>
            </a:extLst>
          </p:cNvPr>
          <p:cNvSpPr txBox="1"/>
          <p:nvPr/>
        </p:nvSpPr>
        <p:spPr>
          <a:xfrm>
            <a:off x="7292799" y="263818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7.5%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0C9CD3-6F47-4CF1-B75F-B71927D51ABC}"/>
              </a:ext>
            </a:extLst>
          </p:cNvPr>
          <p:cNvCxnSpPr/>
          <p:nvPr/>
        </p:nvCxnSpPr>
        <p:spPr>
          <a:xfrm>
            <a:off x="3744029" y="2211841"/>
            <a:ext cx="1361872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880E47-B622-4E3E-B717-6E93365030E1}"/>
              </a:ext>
            </a:extLst>
          </p:cNvPr>
          <p:cNvCxnSpPr>
            <a:cxnSpLocks/>
          </p:cNvCxnSpPr>
          <p:nvPr/>
        </p:nvCxnSpPr>
        <p:spPr>
          <a:xfrm flipH="1">
            <a:off x="3744030" y="2529192"/>
            <a:ext cx="136187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1B340C-D816-4996-9829-E28C21DBA5E4}"/>
              </a:ext>
            </a:extLst>
          </p:cNvPr>
          <p:cNvSpPr txBox="1"/>
          <p:nvPr/>
        </p:nvSpPr>
        <p:spPr>
          <a:xfrm>
            <a:off x="3889305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L.I.B.O.R.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8A0648-4A59-40C7-8275-4CB07EE3A5DC}"/>
              </a:ext>
            </a:extLst>
          </p:cNvPr>
          <p:cNvSpPr txBox="1"/>
          <p:nvPr/>
        </p:nvSpPr>
        <p:spPr>
          <a:xfrm>
            <a:off x="4189963" y="26381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7%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91808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BD6FA7-1833-4314-9BA1-6965275E3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5" y="1396860"/>
            <a:ext cx="883167" cy="1678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0C71ED-8FB2-45DB-8651-EEBF775FD1B4}"/>
              </a:ext>
            </a:extLst>
          </p:cNvPr>
          <p:cNvSpPr txBox="1"/>
          <p:nvPr/>
        </p:nvSpPr>
        <p:spPr>
          <a:xfrm>
            <a:off x="1511911" y="3084785"/>
            <a:ext cx="280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#1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better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ABA32-0BCC-43DC-84A1-BC1269E65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44" y="1516835"/>
            <a:ext cx="883167" cy="1438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B8D7F-7FC8-4EED-8F94-AE0D8FDAC512}"/>
              </a:ext>
            </a:extLst>
          </p:cNvPr>
          <p:cNvSpPr txBox="1"/>
          <p:nvPr/>
        </p:nvSpPr>
        <p:spPr>
          <a:xfrm>
            <a:off x="7759837" y="3085902"/>
            <a:ext cx="269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#2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lower credit score)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23F693-8560-4F01-9AB2-6EAD9E7BB2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5" y="4381109"/>
            <a:ext cx="1213504" cy="1263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8A6D2-ECC2-4E3F-A4A0-1833D2410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75" y="4381109"/>
            <a:ext cx="1213504" cy="12632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C72C78-AD46-40DF-B58A-393F28CD5336}"/>
              </a:ext>
            </a:extLst>
          </p:cNvPr>
          <p:cNvCxnSpPr/>
          <p:nvPr/>
        </p:nvCxnSpPr>
        <p:spPr>
          <a:xfrm>
            <a:off x="2879384" y="3816901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CF9B6-C880-446F-9005-F397EEDE5567}"/>
              </a:ext>
            </a:extLst>
          </p:cNvPr>
          <p:cNvCxnSpPr/>
          <p:nvPr/>
        </p:nvCxnSpPr>
        <p:spPr>
          <a:xfrm>
            <a:off x="9072670" y="3802398"/>
            <a:ext cx="0" cy="476656"/>
          </a:xfrm>
          <a:prstGeom prst="straightConnector1">
            <a:avLst/>
          </a:prstGeom>
          <a:ln w="952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D0A9F1-0FB9-4744-B3F6-B40DB76D5C24}"/>
              </a:ext>
            </a:extLst>
          </p:cNvPr>
          <p:cNvSpPr/>
          <p:nvPr/>
        </p:nvSpPr>
        <p:spPr>
          <a:xfrm>
            <a:off x="1588084" y="5870306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L.I.B.O.R.</a:t>
            </a:r>
          </a:p>
          <a:p>
            <a:pPr algn="ctr"/>
            <a:r>
              <a:rPr lang="hu-HU" dirty="0">
                <a:solidFill>
                  <a:srgbClr val="00B050"/>
                </a:solidFill>
              </a:rPr>
              <a:t>Fixed:</a:t>
            </a:r>
            <a:r>
              <a:rPr lang="hu-HU" b="1" dirty="0">
                <a:solidFill>
                  <a:srgbClr val="00B050"/>
                </a:solidFill>
              </a:rPr>
              <a:t> 6%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CCA59B-3592-48DA-83F7-9B38268A2D23}"/>
              </a:ext>
            </a:extLst>
          </p:cNvPr>
          <p:cNvSpPr/>
          <p:nvPr/>
        </p:nvSpPr>
        <p:spPr>
          <a:xfrm>
            <a:off x="7817527" y="5870305"/>
            <a:ext cx="2582599" cy="6225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50"/>
                </a:solidFill>
              </a:rPr>
              <a:t>Floating:</a:t>
            </a:r>
            <a:r>
              <a:rPr lang="hu-HU" b="1" dirty="0">
                <a:solidFill>
                  <a:srgbClr val="00B050"/>
                </a:solidFill>
              </a:rPr>
              <a:t> L.I.B.O.R. + 1%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9%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AE05C7-5D08-48DF-9696-55E5FDA91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05" y="1450117"/>
            <a:ext cx="1092275" cy="1604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10EBFC-ED74-4AAF-98E4-CF0F8F1D9346}"/>
              </a:ext>
            </a:extLst>
          </p:cNvPr>
          <p:cNvSpPr txBox="1"/>
          <p:nvPr/>
        </p:nvSpPr>
        <p:spPr>
          <a:xfrm>
            <a:off x="6096000" y="742231"/>
            <a:ext cx="1956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(swap issuer)</a:t>
            </a:r>
            <a:endParaRPr lang="en-GB" sz="2000" i="1" dirty="0">
              <a:solidFill>
                <a:srgbClr val="FF9999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560AD0-39CE-4F6B-8767-17B5325D3471}"/>
              </a:ext>
            </a:extLst>
          </p:cNvPr>
          <p:cNvCxnSpPr/>
          <p:nvPr/>
        </p:nvCxnSpPr>
        <p:spPr>
          <a:xfrm>
            <a:off x="6935831" y="2211841"/>
            <a:ext cx="1361872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6527E-04C9-4F60-82C9-955A75EA248C}"/>
              </a:ext>
            </a:extLst>
          </p:cNvPr>
          <p:cNvCxnSpPr>
            <a:cxnSpLocks/>
          </p:cNvCxnSpPr>
          <p:nvPr/>
        </p:nvCxnSpPr>
        <p:spPr>
          <a:xfrm flipH="1">
            <a:off x="6935832" y="2529192"/>
            <a:ext cx="136187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19551D-134D-4748-8A24-1A174B439D87}"/>
              </a:ext>
            </a:extLst>
          </p:cNvPr>
          <p:cNvSpPr txBox="1"/>
          <p:nvPr/>
        </p:nvSpPr>
        <p:spPr>
          <a:xfrm>
            <a:off x="7081107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L.I.B.O.R.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BDF06-0D9F-4D5A-8D91-7BE1B201AD77}"/>
              </a:ext>
            </a:extLst>
          </p:cNvPr>
          <p:cNvSpPr txBox="1"/>
          <p:nvPr/>
        </p:nvSpPr>
        <p:spPr>
          <a:xfrm>
            <a:off x="7292799" y="263818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7.5%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0C9CD3-6F47-4CF1-B75F-B71927D51ABC}"/>
              </a:ext>
            </a:extLst>
          </p:cNvPr>
          <p:cNvCxnSpPr/>
          <p:nvPr/>
        </p:nvCxnSpPr>
        <p:spPr>
          <a:xfrm>
            <a:off x="3744029" y="2211841"/>
            <a:ext cx="1361872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880E47-B622-4E3E-B717-6E93365030E1}"/>
              </a:ext>
            </a:extLst>
          </p:cNvPr>
          <p:cNvCxnSpPr>
            <a:cxnSpLocks/>
          </p:cNvCxnSpPr>
          <p:nvPr/>
        </p:nvCxnSpPr>
        <p:spPr>
          <a:xfrm flipH="1">
            <a:off x="3744030" y="2529192"/>
            <a:ext cx="1361871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1B340C-D816-4996-9829-E28C21DBA5E4}"/>
              </a:ext>
            </a:extLst>
          </p:cNvPr>
          <p:cNvSpPr txBox="1"/>
          <p:nvPr/>
        </p:nvSpPr>
        <p:spPr>
          <a:xfrm>
            <a:off x="3889305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L.I.B.O.R.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8A0648-4A59-40C7-8275-4CB07EE3A5DC}"/>
              </a:ext>
            </a:extLst>
          </p:cNvPr>
          <p:cNvSpPr txBox="1"/>
          <p:nvPr/>
        </p:nvSpPr>
        <p:spPr>
          <a:xfrm>
            <a:off x="4189963" y="26381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7%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87457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C71ED-8FB2-45DB-8651-EEBF775FD1B4}"/>
              </a:ext>
            </a:extLst>
          </p:cNvPr>
          <p:cNvSpPr txBox="1"/>
          <p:nvPr/>
        </p:nvSpPr>
        <p:spPr>
          <a:xfrm>
            <a:off x="1511911" y="3084785"/>
            <a:ext cx="280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company #1 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(with better credit score)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ABA32-0BCC-43DC-84A1-BC1269E65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44" y="1516835"/>
            <a:ext cx="883167" cy="1438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B8D7F-7FC8-4EED-8F94-AE0D8FDAC512}"/>
              </a:ext>
            </a:extLst>
          </p:cNvPr>
          <p:cNvSpPr txBox="1"/>
          <p:nvPr/>
        </p:nvSpPr>
        <p:spPr>
          <a:xfrm>
            <a:off x="7759837" y="3085902"/>
            <a:ext cx="269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company #2 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(with lower credit score)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C72C78-AD46-40DF-B58A-393F28CD5336}"/>
              </a:ext>
            </a:extLst>
          </p:cNvPr>
          <p:cNvCxnSpPr/>
          <p:nvPr/>
        </p:nvCxnSpPr>
        <p:spPr>
          <a:xfrm>
            <a:off x="2879384" y="3816901"/>
            <a:ext cx="0" cy="476656"/>
          </a:xfrm>
          <a:prstGeom prst="straightConnector1">
            <a:avLst/>
          </a:prstGeom>
          <a:ln w="952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CF9B6-C880-446F-9005-F397EEDE5567}"/>
              </a:ext>
            </a:extLst>
          </p:cNvPr>
          <p:cNvCxnSpPr/>
          <p:nvPr/>
        </p:nvCxnSpPr>
        <p:spPr>
          <a:xfrm>
            <a:off x="9072670" y="3802398"/>
            <a:ext cx="0" cy="476656"/>
          </a:xfrm>
          <a:prstGeom prst="straightConnector1">
            <a:avLst/>
          </a:prstGeom>
          <a:ln w="952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D0A9F1-0FB9-4744-B3F6-B40DB76D5C24}"/>
              </a:ext>
            </a:extLst>
          </p:cNvPr>
          <p:cNvSpPr/>
          <p:nvPr/>
        </p:nvSpPr>
        <p:spPr>
          <a:xfrm>
            <a:off x="1588084" y="5870306"/>
            <a:ext cx="2582599" cy="6225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L.I.B.O.R.</a:t>
            </a:r>
          </a:p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6%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CCA59B-3592-48DA-83F7-9B38268A2D23}"/>
              </a:ext>
            </a:extLst>
          </p:cNvPr>
          <p:cNvSpPr/>
          <p:nvPr/>
        </p:nvSpPr>
        <p:spPr>
          <a:xfrm>
            <a:off x="7817527" y="5870305"/>
            <a:ext cx="2582599" cy="6225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L.I.B.O.R. + 1%</a:t>
            </a:r>
          </a:p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9%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0EBFC-ED74-4AAF-98E4-CF0F8F1D9346}"/>
              </a:ext>
            </a:extLst>
          </p:cNvPr>
          <p:cNvSpPr txBox="1"/>
          <p:nvPr/>
        </p:nvSpPr>
        <p:spPr>
          <a:xfrm>
            <a:off x="6096000" y="742231"/>
            <a:ext cx="1956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investment bank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(swap issuer)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560AD0-39CE-4F6B-8767-17B5325D3471}"/>
              </a:ext>
            </a:extLst>
          </p:cNvPr>
          <p:cNvCxnSpPr/>
          <p:nvPr/>
        </p:nvCxnSpPr>
        <p:spPr>
          <a:xfrm>
            <a:off x="6935831" y="2211841"/>
            <a:ext cx="13618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6527E-04C9-4F60-82C9-955A75EA248C}"/>
              </a:ext>
            </a:extLst>
          </p:cNvPr>
          <p:cNvCxnSpPr>
            <a:cxnSpLocks/>
          </p:cNvCxnSpPr>
          <p:nvPr/>
        </p:nvCxnSpPr>
        <p:spPr>
          <a:xfrm flipH="1">
            <a:off x="6935832" y="2529192"/>
            <a:ext cx="1361871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19551D-134D-4748-8A24-1A174B439D87}"/>
              </a:ext>
            </a:extLst>
          </p:cNvPr>
          <p:cNvSpPr txBox="1"/>
          <p:nvPr/>
        </p:nvSpPr>
        <p:spPr>
          <a:xfrm>
            <a:off x="7081107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L.I.B.O.R.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BDF06-0D9F-4D5A-8D91-7BE1B201AD77}"/>
              </a:ext>
            </a:extLst>
          </p:cNvPr>
          <p:cNvSpPr txBox="1"/>
          <p:nvPr/>
        </p:nvSpPr>
        <p:spPr>
          <a:xfrm>
            <a:off x="7292799" y="263818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7.5%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0C9CD3-6F47-4CF1-B75F-B71927D51ABC}"/>
              </a:ext>
            </a:extLst>
          </p:cNvPr>
          <p:cNvCxnSpPr/>
          <p:nvPr/>
        </p:nvCxnSpPr>
        <p:spPr>
          <a:xfrm>
            <a:off x="3744029" y="2211841"/>
            <a:ext cx="13618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880E47-B622-4E3E-B717-6E93365030E1}"/>
              </a:ext>
            </a:extLst>
          </p:cNvPr>
          <p:cNvCxnSpPr>
            <a:cxnSpLocks/>
          </p:cNvCxnSpPr>
          <p:nvPr/>
        </p:nvCxnSpPr>
        <p:spPr>
          <a:xfrm flipH="1">
            <a:off x="3744030" y="2529192"/>
            <a:ext cx="1361871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1B340C-D816-4996-9829-E28C21DBA5E4}"/>
              </a:ext>
            </a:extLst>
          </p:cNvPr>
          <p:cNvSpPr txBox="1"/>
          <p:nvPr/>
        </p:nvSpPr>
        <p:spPr>
          <a:xfrm>
            <a:off x="3889305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L.I.B.O.R.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8A0648-4A59-40C7-8275-4CB07EE3A5DC}"/>
              </a:ext>
            </a:extLst>
          </p:cNvPr>
          <p:cNvSpPr txBox="1"/>
          <p:nvPr/>
        </p:nvSpPr>
        <p:spPr>
          <a:xfrm>
            <a:off x="4189963" y="26381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7%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C729E7-DC62-4F33-98B0-B9BFE0802512}"/>
              </a:ext>
            </a:extLst>
          </p:cNvPr>
          <p:cNvSpPr/>
          <p:nvPr/>
        </p:nvSpPr>
        <p:spPr>
          <a:xfrm>
            <a:off x="7773335" y="1073574"/>
            <a:ext cx="2743327" cy="2743327"/>
          </a:xfrm>
          <a:prstGeom prst="ellipse">
            <a:avLst/>
          </a:prstGeom>
          <a:noFill/>
          <a:ln w="133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747D0D-ABEF-4B59-B77E-E659E9BE6BFA}"/>
              </a:ext>
            </a:extLst>
          </p:cNvPr>
          <p:cNvSpPr txBox="1"/>
          <p:nvPr/>
        </p:nvSpPr>
        <p:spPr>
          <a:xfrm>
            <a:off x="9391851" y="219068"/>
            <a:ext cx="269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paying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8.5%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better than the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bank’s offer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5B7DD-CD13-401F-A294-35D81D9A6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5" y="1358825"/>
            <a:ext cx="914427" cy="17342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1C1C92-59B2-4825-A89F-2259BE00D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17" y="1479251"/>
            <a:ext cx="1092275" cy="16048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8FBC9A-C273-4121-85C4-290776ED4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29" y="4381109"/>
            <a:ext cx="1214460" cy="12632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B34923-16C4-4BD6-A1B2-F5BF4E84D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12" y="4378390"/>
            <a:ext cx="1214460" cy="12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AE05C7-5D08-48DF-9696-55E5FDA918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05" y="1450117"/>
            <a:ext cx="1092275" cy="1604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10EBFC-ED74-4AAF-98E4-CF0F8F1D9346}"/>
              </a:ext>
            </a:extLst>
          </p:cNvPr>
          <p:cNvSpPr txBox="1"/>
          <p:nvPr/>
        </p:nvSpPr>
        <p:spPr>
          <a:xfrm>
            <a:off x="6096000" y="742231"/>
            <a:ext cx="1956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85000"/>
                  </a:schemeClr>
                </a:solidFill>
              </a:rPr>
              <a:t>investment bank</a:t>
            </a:r>
          </a:p>
          <a:p>
            <a:pPr algn="ctr"/>
            <a:r>
              <a:rPr lang="hu-HU" sz="2000" i="1" dirty="0">
                <a:solidFill>
                  <a:schemeClr val="bg1">
                    <a:lumMod val="85000"/>
                  </a:schemeClr>
                </a:solidFill>
              </a:rPr>
              <a:t>(swap issuer)</a:t>
            </a:r>
            <a:endParaRPr lang="en-GB" sz="2000" i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560AD0-39CE-4F6B-8767-17B5325D3471}"/>
              </a:ext>
            </a:extLst>
          </p:cNvPr>
          <p:cNvCxnSpPr/>
          <p:nvPr/>
        </p:nvCxnSpPr>
        <p:spPr>
          <a:xfrm>
            <a:off x="6935831" y="2211841"/>
            <a:ext cx="13618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6527E-04C9-4F60-82C9-955A75EA248C}"/>
              </a:ext>
            </a:extLst>
          </p:cNvPr>
          <p:cNvCxnSpPr>
            <a:cxnSpLocks/>
          </p:cNvCxnSpPr>
          <p:nvPr/>
        </p:nvCxnSpPr>
        <p:spPr>
          <a:xfrm flipH="1">
            <a:off x="6935832" y="2529192"/>
            <a:ext cx="1361871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19551D-134D-4748-8A24-1A174B439D87}"/>
              </a:ext>
            </a:extLst>
          </p:cNvPr>
          <p:cNvSpPr txBox="1"/>
          <p:nvPr/>
        </p:nvSpPr>
        <p:spPr>
          <a:xfrm>
            <a:off x="7081107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85000"/>
                  </a:schemeClr>
                </a:solidFill>
              </a:rPr>
              <a:t>L.I.B.O.R.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BDF06-0D9F-4D5A-8D91-7BE1B201AD77}"/>
              </a:ext>
            </a:extLst>
          </p:cNvPr>
          <p:cNvSpPr txBox="1"/>
          <p:nvPr/>
        </p:nvSpPr>
        <p:spPr>
          <a:xfrm>
            <a:off x="7292799" y="263818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85000"/>
                  </a:schemeClr>
                </a:solidFill>
              </a:rPr>
              <a:t>7.5%</a:t>
            </a:r>
            <a:endParaRPr lang="en-GB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747D0D-ABEF-4B59-B77E-E659E9BE6BFA}"/>
              </a:ext>
            </a:extLst>
          </p:cNvPr>
          <p:cNvSpPr txBox="1"/>
          <p:nvPr/>
        </p:nvSpPr>
        <p:spPr>
          <a:xfrm>
            <a:off x="4641800" y="3997087"/>
            <a:ext cx="283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making a profit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96C700-9B70-4538-9728-F4069E09B5E7}"/>
              </a:ext>
            </a:extLst>
          </p:cNvPr>
          <p:cNvSpPr txBox="1"/>
          <p:nvPr/>
        </p:nvSpPr>
        <p:spPr>
          <a:xfrm>
            <a:off x="1511911" y="3084785"/>
            <a:ext cx="280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company #1 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(with better credit score)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51D1EE-817F-4A48-B997-CBEE270ACF59}"/>
              </a:ext>
            </a:extLst>
          </p:cNvPr>
          <p:cNvCxnSpPr/>
          <p:nvPr/>
        </p:nvCxnSpPr>
        <p:spPr>
          <a:xfrm>
            <a:off x="2879384" y="3816901"/>
            <a:ext cx="0" cy="476656"/>
          </a:xfrm>
          <a:prstGeom prst="straightConnector1">
            <a:avLst/>
          </a:prstGeom>
          <a:ln w="952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D59F6A-BFAF-448D-97C2-12AAAA6C9B06}"/>
              </a:ext>
            </a:extLst>
          </p:cNvPr>
          <p:cNvSpPr/>
          <p:nvPr/>
        </p:nvSpPr>
        <p:spPr>
          <a:xfrm>
            <a:off x="1588084" y="5870306"/>
            <a:ext cx="2582599" cy="6225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L.I.B.O.R.</a:t>
            </a:r>
          </a:p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6%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3B6059-9EFE-4029-9B3C-2741E9C0BE26}"/>
              </a:ext>
            </a:extLst>
          </p:cNvPr>
          <p:cNvCxnSpPr/>
          <p:nvPr/>
        </p:nvCxnSpPr>
        <p:spPr>
          <a:xfrm>
            <a:off x="3744029" y="2211841"/>
            <a:ext cx="13618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9F9607-80AA-4B1E-9BF3-5A271544545D}"/>
              </a:ext>
            </a:extLst>
          </p:cNvPr>
          <p:cNvCxnSpPr>
            <a:cxnSpLocks/>
          </p:cNvCxnSpPr>
          <p:nvPr/>
        </p:nvCxnSpPr>
        <p:spPr>
          <a:xfrm flipH="1">
            <a:off x="3744030" y="2529192"/>
            <a:ext cx="1361871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6B963-C0B0-447A-966E-E399936F02FE}"/>
              </a:ext>
            </a:extLst>
          </p:cNvPr>
          <p:cNvSpPr txBox="1"/>
          <p:nvPr/>
        </p:nvSpPr>
        <p:spPr>
          <a:xfrm>
            <a:off x="3889305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L.I.B.O.R.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0F0CD-1E20-4A44-8F6B-40C59FDCD59E}"/>
              </a:ext>
            </a:extLst>
          </p:cNvPr>
          <p:cNvSpPr txBox="1"/>
          <p:nvPr/>
        </p:nvSpPr>
        <p:spPr>
          <a:xfrm>
            <a:off x="4189963" y="26381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7%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0720808-B5F0-4B2D-B495-A077CF0ED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5" y="1358825"/>
            <a:ext cx="914427" cy="173425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49451D-B2A1-4527-8C73-DF1E4EB75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29" y="4381109"/>
            <a:ext cx="1214460" cy="12632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C729E7-DC62-4F33-98B0-B9BFE0802512}"/>
              </a:ext>
            </a:extLst>
          </p:cNvPr>
          <p:cNvSpPr/>
          <p:nvPr/>
        </p:nvSpPr>
        <p:spPr>
          <a:xfrm>
            <a:off x="4687349" y="1004528"/>
            <a:ext cx="2743327" cy="2743327"/>
          </a:xfrm>
          <a:prstGeom prst="ellipse">
            <a:avLst/>
          </a:prstGeom>
          <a:noFill/>
          <a:ln w="133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B02671-8440-43D7-B0F6-21B04AC95F53}"/>
              </a:ext>
            </a:extLst>
          </p:cNvPr>
          <p:cNvSpPr txBox="1"/>
          <p:nvPr/>
        </p:nvSpPr>
        <p:spPr>
          <a:xfrm>
            <a:off x="7759837" y="3085902"/>
            <a:ext cx="269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company #2 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(with lower credit score)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F141F2-5B56-446A-B581-E56B90324450}"/>
              </a:ext>
            </a:extLst>
          </p:cNvPr>
          <p:cNvCxnSpPr/>
          <p:nvPr/>
        </p:nvCxnSpPr>
        <p:spPr>
          <a:xfrm>
            <a:off x="9072670" y="3802398"/>
            <a:ext cx="0" cy="476656"/>
          </a:xfrm>
          <a:prstGeom prst="straightConnector1">
            <a:avLst/>
          </a:prstGeom>
          <a:ln w="952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1C3280-821B-42A5-B00C-6F6B60C88BC3}"/>
              </a:ext>
            </a:extLst>
          </p:cNvPr>
          <p:cNvSpPr/>
          <p:nvPr/>
        </p:nvSpPr>
        <p:spPr>
          <a:xfrm>
            <a:off x="7817527" y="5870305"/>
            <a:ext cx="2582599" cy="6225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L.I.B.O.R. + 1%</a:t>
            </a:r>
          </a:p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9%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C980922-2E80-4BB9-8357-0AF6D50C1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12" y="4378390"/>
            <a:ext cx="1214460" cy="1263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419E9-BD91-4E30-9144-F07010FED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14" y="1450117"/>
            <a:ext cx="920496" cy="14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Swaps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BD6FA7-1833-4314-9BA1-6965275E3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5" y="1396860"/>
            <a:ext cx="883167" cy="16781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747D0D-ABEF-4B59-B77E-E659E9BE6BFA}"/>
              </a:ext>
            </a:extLst>
          </p:cNvPr>
          <p:cNvSpPr txBox="1"/>
          <p:nvPr/>
        </p:nvSpPr>
        <p:spPr>
          <a:xfrm>
            <a:off x="-348334" y="1303074"/>
            <a:ext cx="2431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company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paying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L.I.B.O.R – 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46524E-43DE-450A-AFE8-F2C6F0EEA1BB}"/>
              </a:ext>
            </a:extLst>
          </p:cNvPr>
          <p:cNvSpPr txBox="1"/>
          <p:nvPr/>
        </p:nvSpPr>
        <p:spPr>
          <a:xfrm>
            <a:off x="1511911" y="3084785"/>
            <a:ext cx="280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company #1 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(with better credit score)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0D669D-0BF8-4E22-BD71-80EDA99BD3D2}"/>
              </a:ext>
            </a:extLst>
          </p:cNvPr>
          <p:cNvSpPr txBox="1"/>
          <p:nvPr/>
        </p:nvSpPr>
        <p:spPr>
          <a:xfrm>
            <a:off x="7759837" y="3085902"/>
            <a:ext cx="269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company #2 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(with lower credit score)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582B30-92D1-4E54-839F-87B6DE98CB7E}"/>
              </a:ext>
            </a:extLst>
          </p:cNvPr>
          <p:cNvCxnSpPr/>
          <p:nvPr/>
        </p:nvCxnSpPr>
        <p:spPr>
          <a:xfrm>
            <a:off x="2879384" y="3816901"/>
            <a:ext cx="0" cy="476656"/>
          </a:xfrm>
          <a:prstGeom prst="straightConnector1">
            <a:avLst/>
          </a:prstGeom>
          <a:ln w="952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D2117B-ED80-48EE-A82A-ABDC45CA139F}"/>
              </a:ext>
            </a:extLst>
          </p:cNvPr>
          <p:cNvCxnSpPr/>
          <p:nvPr/>
        </p:nvCxnSpPr>
        <p:spPr>
          <a:xfrm>
            <a:off x="9072670" y="3802398"/>
            <a:ext cx="0" cy="476656"/>
          </a:xfrm>
          <a:prstGeom prst="straightConnector1">
            <a:avLst/>
          </a:prstGeom>
          <a:ln w="952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6AA9B2-F2C8-40CE-893D-5AFCAAD48761}"/>
              </a:ext>
            </a:extLst>
          </p:cNvPr>
          <p:cNvSpPr/>
          <p:nvPr/>
        </p:nvSpPr>
        <p:spPr>
          <a:xfrm>
            <a:off x="1588084" y="5870306"/>
            <a:ext cx="2582599" cy="6225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L.I.B.O.R.</a:t>
            </a:r>
          </a:p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6%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FF4BD8B-53D1-4897-9271-B11E1C6567EE}"/>
              </a:ext>
            </a:extLst>
          </p:cNvPr>
          <p:cNvSpPr/>
          <p:nvPr/>
        </p:nvSpPr>
        <p:spPr>
          <a:xfrm>
            <a:off x="7817527" y="5870305"/>
            <a:ext cx="2582599" cy="6225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Floating: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L.I.B.O.R. + 1%</a:t>
            </a:r>
          </a:p>
          <a:p>
            <a:pPr algn="ctr"/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Fixed:</a:t>
            </a:r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 9%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001DD-1540-42C8-B429-09FB0874BA93}"/>
              </a:ext>
            </a:extLst>
          </p:cNvPr>
          <p:cNvSpPr txBox="1"/>
          <p:nvPr/>
        </p:nvSpPr>
        <p:spPr>
          <a:xfrm>
            <a:off x="6096000" y="742231"/>
            <a:ext cx="1956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investment bank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(swap issuer)</a:t>
            </a:r>
            <a:endParaRPr lang="en-GB" sz="2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B5D8FA-2282-43B2-B5BD-C3340F3B64DD}"/>
              </a:ext>
            </a:extLst>
          </p:cNvPr>
          <p:cNvCxnSpPr/>
          <p:nvPr/>
        </p:nvCxnSpPr>
        <p:spPr>
          <a:xfrm>
            <a:off x="6935831" y="2211841"/>
            <a:ext cx="13618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0F2923-13F8-42DB-A8AA-7CDDE02400DE}"/>
              </a:ext>
            </a:extLst>
          </p:cNvPr>
          <p:cNvCxnSpPr>
            <a:cxnSpLocks/>
          </p:cNvCxnSpPr>
          <p:nvPr/>
        </p:nvCxnSpPr>
        <p:spPr>
          <a:xfrm flipH="1">
            <a:off x="6935832" y="2529192"/>
            <a:ext cx="1361871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0B8F006-9E8A-4049-BB2B-95B33D0DDDD8}"/>
              </a:ext>
            </a:extLst>
          </p:cNvPr>
          <p:cNvSpPr txBox="1"/>
          <p:nvPr/>
        </p:nvSpPr>
        <p:spPr>
          <a:xfrm>
            <a:off x="7081107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L.I.B.O.R.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BC04CF-B8E0-48E5-A2B2-12A11617AA69}"/>
              </a:ext>
            </a:extLst>
          </p:cNvPr>
          <p:cNvSpPr txBox="1"/>
          <p:nvPr/>
        </p:nvSpPr>
        <p:spPr>
          <a:xfrm>
            <a:off x="7292799" y="263818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7.5%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C41287-445B-4082-B706-AB1E853ECD31}"/>
              </a:ext>
            </a:extLst>
          </p:cNvPr>
          <p:cNvCxnSpPr/>
          <p:nvPr/>
        </p:nvCxnSpPr>
        <p:spPr>
          <a:xfrm>
            <a:off x="3744029" y="2211841"/>
            <a:ext cx="13618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1FE55A-F9D8-4EF4-85E4-7B617E2601A6}"/>
              </a:ext>
            </a:extLst>
          </p:cNvPr>
          <p:cNvCxnSpPr>
            <a:cxnSpLocks/>
          </p:cNvCxnSpPr>
          <p:nvPr/>
        </p:nvCxnSpPr>
        <p:spPr>
          <a:xfrm flipH="1">
            <a:off x="3744030" y="2529192"/>
            <a:ext cx="1361871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AFC98E-1396-43EC-ACA2-44228931125C}"/>
              </a:ext>
            </a:extLst>
          </p:cNvPr>
          <p:cNvSpPr txBox="1"/>
          <p:nvPr/>
        </p:nvSpPr>
        <p:spPr>
          <a:xfrm>
            <a:off x="3889305" y="1700097"/>
            <a:ext cx="105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L.I.B.O.R.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690EB2-3277-49F2-A5B3-D6FF0862BDA5}"/>
              </a:ext>
            </a:extLst>
          </p:cNvPr>
          <p:cNvSpPr txBox="1"/>
          <p:nvPr/>
        </p:nvSpPr>
        <p:spPr>
          <a:xfrm>
            <a:off x="4189963" y="26381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7%</a:t>
            </a:r>
            <a:endParaRPr lang="en-GB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93EAE3A-4DD2-43DE-B7A9-342A152A1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17" y="1479251"/>
            <a:ext cx="1092275" cy="16048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DBE576D-BB4D-46B2-B862-F1776FFFB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29" y="4381109"/>
            <a:ext cx="1214460" cy="126328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2104F9-A5CD-43F7-BFE5-3EB1EDD0C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12" y="4378390"/>
            <a:ext cx="1214460" cy="12632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C729E7-DC62-4F33-98B0-B9BFE0802512}"/>
              </a:ext>
            </a:extLst>
          </p:cNvPr>
          <p:cNvSpPr/>
          <p:nvPr/>
        </p:nvSpPr>
        <p:spPr>
          <a:xfrm>
            <a:off x="1750287" y="1240153"/>
            <a:ext cx="2350995" cy="2350995"/>
          </a:xfrm>
          <a:prstGeom prst="ellipse">
            <a:avLst/>
          </a:prstGeom>
          <a:noFill/>
          <a:ln w="133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3D99766-6650-472C-A362-95BFC5987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14" y="1450117"/>
            <a:ext cx="920496" cy="14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7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231550784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B69329-62CF-4538-8F4D-85150DF96926}"/>
              </a:ext>
            </a:extLst>
          </p:cNvPr>
          <p:cNvSpPr/>
          <p:nvPr/>
        </p:nvSpPr>
        <p:spPr>
          <a:xfrm>
            <a:off x="1492836" y="2208178"/>
            <a:ext cx="9206327" cy="1857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Options</a:t>
            </a:r>
            <a:r>
              <a:rPr lang="en-GB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 are contracts that give the bearer the 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right</a:t>
            </a:r>
            <a:r>
              <a:rPr lang="en-GB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, but not the obligation, to either buy or sell an amount of some underlying asset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07301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options are very similar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forwards and futures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utures are contracts between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parties to buy or sell a given asset (stock, bond or commodity) at a given price in the future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HOLDER OF THE CONTRACT IS OBLIGED TO TRADE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option gives the holder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to trade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future at a previously agreed price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ARE NO OBLIGATIONS AT ALL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04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88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570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DO STOCK PRICES FLUCTUATE?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8B6287-15CF-4FBE-AFF2-E680B4ECC874}"/>
              </a:ext>
            </a:extLst>
          </p:cNvPr>
          <p:cNvCxnSpPr/>
          <p:nvPr/>
        </p:nvCxnSpPr>
        <p:spPr>
          <a:xfrm flipV="1">
            <a:off x="2155474" y="29748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AB732-60DA-47B0-AD5B-9776CC9F21FD}"/>
              </a:ext>
            </a:extLst>
          </p:cNvPr>
          <p:cNvCxnSpPr>
            <a:cxnSpLocks/>
          </p:cNvCxnSpPr>
          <p:nvPr/>
        </p:nvCxnSpPr>
        <p:spPr>
          <a:xfrm>
            <a:off x="1966004" y="49107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4442F-2846-4487-B447-3BE3E7D4DEF7}"/>
              </a:ext>
            </a:extLst>
          </p:cNvPr>
          <p:cNvSpPr txBox="1"/>
          <p:nvPr/>
        </p:nvSpPr>
        <p:spPr>
          <a:xfrm>
            <a:off x="1905306" y="25678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D0DF8-1C40-4E15-BCD8-44AEB72F1FEA}"/>
              </a:ext>
            </a:extLst>
          </p:cNvPr>
          <p:cNvSpPr txBox="1"/>
          <p:nvPr/>
        </p:nvSpPr>
        <p:spPr>
          <a:xfrm>
            <a:off x="5526007" y="47262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781753-B08C-45D3-A886-7A2C9BBA36E5}"/>
              </a:ext>
            </a:extLst>
          </p:cNvPr>
          <p:cNvSpPr/>
          <p:nvPr/>
        </p:nvSpPr>
        <p:spPr>
          <a:xfrm>
            <a:off x="2451955" y="3432776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AB6E6-8B4F-4641-A90C-787A8410C4BC}"/>
              </a:ext>
            </a:extLst>
          </p:cNvPr>
          <p:cNvSpPr txBox="1"/>
          <p:nvPr/>
        </p:nvSpPr>
        <p:spPr>
          <a:xfrm>
            <a:off x="6401178" y="2272129"/>
            <a:ext cx="44789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that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prices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usually very similar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random walk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STOCK PRICES RISE AND FALL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DUE TO THE FLUCTUATION OF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SUPPLY AND DEMAND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more people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 given stock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its market price will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increase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06703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9642B-F5AD-4E3A-BFD1-EE991BB77ADA}"/>
              </a:ext>
            </a:extLst>
          </p:cNvPr>
          <p:cNvSpPr txBox="1"/>
          <p:nvPr/>
        </p:nvSpPr>
        <p:spPr>
          <a:xfrm>
            <a:off x="6246601" y="1936283"/>
            <a:ext cx="509286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bought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option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gives the right (not the obligation) to buy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stock in the future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WILL BUY THE UNDERLYING STOCK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IT HAS INCREASED IN VALUE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buy the stock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can not do that with future contracts)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F20A7A-5026-4F5A-9C1F-AA37F9CE0908}"/>
              </a:ext>
            </a:extLst>
          </p:cNvPr>
          <p:cNvCxnSpPr/>
          <p:nvPr/>
        </p:nvCxnSpPr>
        <p:spPr>
          <a:xfrm flipV="1">
            <a:off x="2162428" y="2517958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DB14C4-1780-4B48-950C-7257D76983EE}"/>
              </a:ext>
            </a:extLst>
          </p:cNvPr>
          <p:cNvCxnSpPr>
            <a:cxnSpLocks/>
          </p:cNvCxnSpPr>
          <p:nvPr/>
        </p:nvCxnSpPr>
        <p:spPr>
          <a:xfrm>
            <a:off x="1972958" y="4453849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6D4F6E-ACA9-4DA5-9D3F-EDA5B0E7822F}"/>
              </a:ext>
            </a:extLst>
          </p:cNvPr>
          <p:cNvSpPr txBox="1"/>
          <p:nvPr/>
        </p:nvSpPr>
        <p:spPr>
          <a:xfrm>
            <a:off x="1912260" y="211087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77D4C-A3CD-4056-B390-4A69107AAEFF}"/>
              </a:ext>
            </a:extLst>
          </p:cNvPr>
          <p:cNvSpPr txBox="1"/>
          <p:nvPr/>
        </p:nvSpPr>
        <p:spPr>
          <a:xfrm>
            <a:off x="5532961" y="426934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93F84676-549F-472E-B3A2-B9FC57EC0D42}"/>
              </a:ext>
            </a:extLst>
          </p:cNvPr>
          <p:cNvSpPr/>
          <p:nvPr/>
        </p:nvSpPr>
        <p:spPr>
          <a:xfrm>
            <a:off x="2458909" y="2975843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923CA-24B1-418D-871D-170D7A937961}"/>
              </a:ext>
            </a:extLst>
          </p:cNvPr>
          <p:cNvSpPr txBox="1"/>
          <p:nvPr/>
        </p:nvSpPr>
        <p:spPr>
          <a:xfrm>
            <a:off x="2222567" y="458883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4CE0AD-29C8-4537-A82A-8F0F9D4E1FC1}"/>
              </a:ext>
            </a:extLst>
          </p:cNvPr>
          <p:cNvCxnSpPr>
            <a:cxnSpLocks/>
          </p:cNvCxnSpPr>
          <p:nvPr/>
        </p:nvCxnSpPr>
        <p:spPr>
          <a:xfrm flipV="1">
            <a:off x="2472641" y="4377649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7F52F5-ABC6-4883-9149-7CD25E3D9E71}"/>
              </a:ext>
            </a:extLst>
          </p:cNvPr>
          <p:cNvCxnSpPr>
            <a:cxnSpLocks/>
          </p:cNvCxnSpPr>
          <p:nvPr/>
        </p:nvCxnSpPr>
        <p:spPr>
          <a:xfrm flipV="1">
            <a:off x="4803070" y="4372569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5A5075-85FC-4C10-91FD-4F5E8B7BF1EF}"/>
              </a:ext>
            </a:extLst>
          </p:cNvPr>
          <p:cNvSpPr txBox="1"/>
          <p:nvPr/>
        </p:nvSpPr>
        <p:spPr>
          <a:xfrm>
            <a:off x="4560276" y="45924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7B622A-E200-4C84-9073-69C2BA415E3A}"/>
              </a:ext>
            </a:extLst>
          </p:cNvPr>
          <p:cNvCxnSpPr/>
          <p:nvPr/>
        </p:nvCxnSpPr>
        <p:spPr>
          <a:xfrm flipV="1">
            <a:off x="2458909" y="4260773"/>
            <a:ext cx="2294394" cy="1887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A36C29-D153-41AB-8A58-F27D675B648C}"/>
              </a:ext>
            </a:extLst>
          </p:cNvPr>
          <p:cNvCxnSpPr/>
          <p:nvPr/>
        </p:nvCxnSpPr>
        <p:spPr>
          <a:xfrm flipV="1">
            <a:off x="4822524" y="3262834"/>
            <a:ext cx="0" cy="802532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307FFC-D4CA-4764-AC30-B477A2A5C169}"/>
              </a:ext>
            </a:extLst>
          </p:cNvPr>
          <p:cNvSpPr txBox="1"/>
          <p:nvPr/>
        </p:nvSpPr>
        <p:spPr>
          <a:xfrm>
            <a:off x="4957586" y="347675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$x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A9C4DC-AEA8-460F-A257-CB4960AE4AFF}"/>
              </a:ext>
            </a:extLst>
          </p:cNvPr>
          <p:cNvSpPr/>
          <p:nvPr/>
        </p:nvSpPr>
        <p:spPr>
          <a:xfrm>
            <a:off x="4749157" y="4203415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0E0422-D565-4809-9756-27EB6AF324D3}"/>
              </a:ext>
            </a:extLst>
          </p:cNvPr>
          <p:cNvSpPr/>
          <p:nvPr/>
        </p:nvSpPr>
        <p:spPr>
          <a:xfrm>
            <a:off x="2420995" y="4219625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65261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41">
            <a:extLst>
              <a:ext uri="{FF2B5EF4-FFF2-40B4-BE49-F238E27FC236}">
                <a16:creationId xmlns:a16="http://schemas.microsoft.com/office/drawing/2014/main" id="{00FB6939-675E-4FFE-BC5D-A186D1C2A6F6}"/>
              </a:ext>
            </a:extLst>
          </p:cNvPr>
          <p:cNvSpPr/>
          <p:nvPr/>
        </p:nvSpPr>
        <p:spPr>
          <a:xfrm>
            <a:off x="2394344" y="2566629"/>
            <a:ext cx="2506763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9642B-F5AD-4E3A-BFD1-EE991BB77ADA}"/>
              </a:ext>
            </a:extLst>
          </p:cNvPr>
          <p:cNvSpPr txBox="1"/>
          <p:nvPr/>
        </p:nvSpPr>
        <p:spPr>
          <a:xfrm>
            <a:off x="5935780" y="1936283"/>
            <a:ext cx="5714513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bought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option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gives the right (not the obligation) to buy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given stock in the future (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WILL NOT BUY THE UNDERLYING STOCK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IT HAS DECREASED IN VALUE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do not buy the stock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can not do that with future contracts)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F20A7A-5026-4F5A-9C1F-AA37F9CE0908}"/>
              </a:ext>
            </a:extLst>
          </p:cNvPr>
          <p:cNvCxnSpPr/>
          <p:nvPr/>
        </p:nvCxnSpPr>
        <p:spPr>
          <a:xfrm flipV="1">
            <a:off x="2162428" y="2517958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DB14C4-1780-4B48-950C-7257D76983EE}"/>
              </a:ext>
            </a:extLst>
          </p:cNvPr>
          <p:cNvCxnSpPr>
            <a:cxnSpLocks/>
          </p:cNvCxnSpPr>
          <p:nvPr/>
        </p:nvCxnSpPr>
        <p:spPr>
          <a:xfrm>
            <a:off x="1972958" y="4453849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6D4F6E-ACA9-4DA5-9D3F-EDA5B0E7822F}"/>
              </a:ext>
            </a:extLst>
          </p:cNvPr>
          <p:cNvSpPr txBox="1"/>
          <p:nvPr/>
        </p:nvSpPr>
        <p:spPr>
          <a:xfrm>
            <a:off x="1912260" y="211087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77D4C-A3CD-4056-B390-4A69107AAEFF}"/>
              </a:ext>
            </a:extLst>
          </p:cNvPr>
          <p:cNvSpPr txBox="1"/>
          <p:nvPr/>
        </p:nvSpPr>
        <p:spPr>
          <a:xfrm>
            <a:off x="5532961" y="426934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923CA-24B1-418D-871D-170D7A937961}"/>
              </a:ext>
            </a:extLst>
          </p:cNvPr>
          <p:cNvSpPr txBox="1"/>
          <p:nvPr/>
        </p:nvSpPr>
        <p:spPr>
          <a:xfrm>
            <a:off x="2222567" y="458883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4CE0AD-29C8-4537-A82A-8F0F9D4E1FC1}"/>
              </a:ext>
            </a:extLst>
          </p:cNvPr>
          <p:cNvCxnSpPr>
            <a:cxnSpLocks/>
          </p:cNvCxnSpPr>
          <p:nvPr/>
        </p:nvCxnSpPr>
        <p:spPr>
          <a:xfrm flipV="1">
            <a:off x="2472641" y="4377649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7F52F5-ABC6-4883-9149-7CD25E3D9E71}"/>
              </a:ext>
            </a:extLst>
          </p:cNvPr>
          <p:cNvCxnSpPr>
            <a:cxnSpLocks/>
          </p:cNvCxnSpPr>
          <p:nvPr/>
        </p:nvCxnSpPr>
        <p:spPr>
          <a:xfrm flipV="1">
            <a:off x="4840811" y="436894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5A5075-85FC-4C10-91FD-4F5E8B7BF1EF}"/>
              </a:ext>
            </a:extLst>
          </p:cNvPr>
          <p:cNvSpPr txBox="1"/>
          <p:nvPr/>
        </p:nvSpPr>
        <p:spPr>
          <a:xfrm>
            <a:off x="4598017" y="45888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7B622A-E200-4C84-9073-69C2BA415E3A}"/>
              </a:ext>
            </a:extLst>
          </p:cNvPr>
          <p:cNvCxnSpPr>
            <a:cxnSpLocks/>
          </p:cNvCxnSpPr>
          <p:nvPr/>
        </p:nvCxnSpPr>
        <p:spPr>
          <a:xfrm flipV="1">
            <a:off x="2400542" y="3636454"/>
            <a:ext cx="2506766" cy="2062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A36C29-D153-41AB-8A58-F27D675B648C}"/>
              </a:ext>
            </a:extLst>
          </p:cNvPr>
          <p:cNvCxnSpPr>
            <a:cxnSpLocks/>
          </p:cNvCxnSpPr>
          <p:nvPr/>
        </p:nvCxnSpPr>
        <p:spPr>
          <a:xfrm flipV="1">
            <a:off x="4851708" y="3729358"/>
            <a:ext cx="0" cy="320218"/>
          </a:xfrm>
          <a:prstGeom prst="straightConnector1">
            <a:avLst/>
          </a:prstGeom>
          <a:ln w="38100">
            <a:solidFill>
              <a:srgbClr val="F0BD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307FFC-D4CA-4764-AC30-B477A2A5C169}"/>
              </a:ext>
            </a:extLst>
          </p:cNvPr>
          <p:cNvSpPr txBox="1"/>
          <p:nvPr/>
        </p:nvSpPr>
        <p:spPr>
          <a:xfrm>
            <a:off x="4939971" y="368697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0BDA8"/>
                </a:solidFill>
              </a:rPr>
              <a:t>-$x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A9C4DC-AEA8-460F-A257-CB4960AE4AFF}"/>
              </a:ext>
            </a:extLst>
          </p:cNvPr>
          <p:cNvSpPr/>
          <p:nvPr/>
        </p:nvSpPr>
        <p:spPr>
          <a:xfrm>
            <a:off x="4797796" y="358084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0E0422-D565-4809-9756-27EB6AF324D3}"/>
              </a:ext>
            </a:extLst>
          </p:cNvPr>
          <p:cNvSpPr/>
          <p:nvPr/>
        </p:nvSpPr>
        <p:spPr>
          <a:xfrm>
            <a:off x="2362628" y="359705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143617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41">
            <a:extLst>
              <a:ext uri="{FF2B5EF4-FFF2-40B4-BE49-F238E27FC236}">
                <a16:creationId xmlns:a16="http://schemas.microsoft.com/office/drawing/2014/main" id="{00FB6939-675E-4FFE-BC5D-A186D1C2A6F6}"/>
              </a:ext>
            </a:extLst>
          </p:cNvPr>
          <p:cNvSpPr/>
          <p:nvPr/>
        </p:nvSpPr>
        <p:spPr>
          <a:xfrm>
            <a:off x="2394344" y="2566629"/>
            <a:ext cx="2506763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9642B-F5AD-4E3A-BFD1-EE991BB77ADA}"/>
              </a:ext>
            </a:extLst>
          </p:cNvPr>
          <p:cNvSpPr txBox="1"/>
          <p:nvPr/>
        </p:nvSpPr>
        <p:spPr>
          <a:xfrm>
            <a:off x="6600327" y="2556043"/>
            <a:ext cx="4385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 PAY 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A GIVEN OPTION?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famous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Black-Scholes model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calculate the value of a given option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F20A7A-5026-4F5A-9C1F-AA37F9CE0908}"/>
              </a:ext>
            </a:extLst>
          </p:cNvPr>
          <p:cNvCxnSpPr/>
          <p:nvPr/>
        </p:nvCxnSpPr>
        <p:spPr>
          <a:xfrm flipV="1">
            <a:off x="2162428" y="2517958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DB14C4-1780-4B48-950C-7257D76983EE}"/>
              </a:ext>
            </a:extLst>
          </p:cNvPr>
          <p:cNvCxnSpPr>
            <a:cxnSpLocks/>
          </p:cNvCxnSpPr>
          <p:nvPr/>
        </p:nvCxnSpPr>
        <p:spPr>
          <a:xfrm>
            <a:off x="1972958" y="4453849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6D4F6E-ACA9-4DA5-9D3F-EDA5B0E7822F}"/>
              </a:ext>
            </a:extLst>
          </p:cNvPr>
          <p:cNvSpPr txBox="1"/>
          <p:nvPr/>
        </p:nvSpPr>
        <p:spPr>
          <a:xfrm>
            <a:off x="1912260" y="211087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77D4C-A3CD-4056-B390-4A69107AAEFF}"/>
              </a:ext>
            </a:extLst>
          </p:cNvPr>
          <p:cNvSpPr txBox="1"/>
          <p:nvPr/>
        </p:nvSpPr>
        <p:spPr>
          <a:xfrm>
            <a:off x="5532961" y="426934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923CA-24B1-418D-871D-170D7A937961}"/>
              </a:ext>
            </a:extLst>
          </p:cNvPr>
          <p:cNvSpPr txBox="1"/>
          <p:nvPr/>
        </p:nvSpPr>
        <p:spPr>
          <a:xfrm>
            <a:off x="2222567" y="458883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4CE0AD-29C8-4537-A82A-8F0F9D4E1FC1}"/>
              </a:ext>
            </a:extLst>
          </p:cNvPr>
          <p:cNvCxnSpPr>
            <a:cxnSpLocks/>
          </p:cNvCxnSpPr>
          <p:nvPr/>
        </p:nvCxnSpPr>
        <p:spPr>
          <a:xfrm flipV="1">
            <a:off x="2472641" y="4377649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7F52F5-ABC6-4883-9149-7CD25E3D9E71}"/>
              </a:ext>
            </a:extLst>
          </p:cNvPr>
          <p:cNvCxnSpPr>
            <a:cxnSpLocks/>
          </p:cNvCxnSpPr>
          <p:nvPr/>
        </p:nvCxnSpPr>
        <p:spPr>
          <a:xfrm flipV="1">
            <a:off x="4840811" y="436894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5A5075-85FC-4C10-91FD-4F5E8B7BF1EF}"/>
              </a:ext>
            </a:extLst>
          </p:cNvPr>
          <p:cNvSpPr txBox="1"/>
          <p:nvPr/>
        </p:nvSpPr>
        <p:spPr>
          <a:xfrm>
            <a:off x="4598017" y="45888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7B622A-E200-4C84-9073-69C2BA415E3A}"/>
              </a:ext>
            </a:extLst>
          </p:cNvPr>
          <p:cNvCxnSpPr>
            <a:cxnSpLocks/>
          </p:cNvCxnSpPr>
          <p:nvPr/>
        </p:nvCxnSpPr>
        <p:spPr>
          <a:xfrm flipV="1">
            <a:off x="2400542" y="3636454"/>
            <a:ext cx="2506766" cy="2062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A36C29-D153-41AB-8A58-F27D675B648C}"/>
              </a:ext>
            </a:extLst>
          </p:cNvPr>
          <p:cNvCxnSpPr>
            <a:cxnSpLocks/>
          </p:cNvCxnSpPr>
          <p:nvPr/>
        </p:nvCxnSpPr>
        <p:spPr>
          <a:xfrm flipV="1">
            <a:off x="4851708" y="3729358"/>
            <a:ext cx="0" cy="320218"/>
          </a:xfrm>
          <a:prstGeom prst="straightConnector1">
            <a:avLst/>
          </a:prstGeom>
          <a:ln w="38100">
            <a:solidFill>
              <a:srgbClr val="F0BD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307FFC-D4CA-4764-AC30-B477A2A5C169}"/>
              </a:ext>
            </a:extLst>
          </p:cNvPr>
          <p:cNvSpPr txBox="1"/>
          <p:nvPr/>
        </p:nvSpPr>
        <p:spPr>
          <a:xfrm>
            <a:off x="4939971" y="368697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0BDA8"/>
                </a:solidFill>
              </a:rPr>
              <a:t>-$x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A9C4DC-AEA8-460F-A257-CB4960AE4AFF}"/>
              </a:ext>
            </a:extLst>
          </p:cNvPr>
          <p:cNvSpPr/>
          <p:nvPr/>
        </p:nvSpPr>
        <p:spPr>
          <a:xfrm>
            <a:off x="4797796" y="358084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0E0422-D565-4809-9756-27EB6AF324D3}"/>
              </a:ext>
            </a:extLst>
          </p:cNvPr>
          <p:cNvSpPr/>
          <p:nvPr/>
        </p:nvSpPr>
        <p:spPr>
          <a:xfrm>
            <a:off x="2362628" y="359705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473959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Call Options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21558297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B69329-62CF-4538-8F4D-85150DF96926}"/>
              </a:ext>
            </a:extLst>
          </p:cNvPr>
          <p:cNvSpPr/>
          <p:nvPr/>
        </p:nvSpPr>
        <p:spPr>
          <a:xfrm>
            <a:off x="1492836" y="2208178"/>
            <a:ext cx="9206327" cy="1857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 option is the right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buy a particular asset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(stock) for 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agreed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a specific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 in the futur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421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722196-0F81-4BC5-A7A7-8DA2F377A355}"/>
              </a:ext>
            </a:extLst>
          </p:cNvPr>
          <p:cNvCxnSpPr/>
          <p:nvPr/>
        </p:nvCxnSpPr>
        <p:spPr>
          <a:xfrm flipV="1">
            <a:off x="2344946" y="3208799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42D0E7-C220-4312-8AEC-B37104D4298F}"/>
              </a:ext>
            </a:extLst>
          </p:cNvPr>
          <p:cNvCxnSpPr>
            <a:cxnSpLocks/>
          </p:cNvCxnSpPr>
          <p:nvPr/>
        </p:nvCxnSpPr>
        <p:spPr>
          <a:xfrm>
            <a:off x="2155476" y="5144690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4DCBCE-DB8C-4201-A483-6D5916AA804D}"/>
              </a:ext>
            </a:extLst>
          </p:cNvPr>
          <p:cNvSpPr txBox="1"/>
          <p:nvPr/>
        </p:nvSpPr>
        <p:spPr>
          <a:xfrm>
            <a:off x="2094778" y="28017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85C7F-02E3-45B3-A07E-85E8D489FDA0}"/>
              </a:ext>
            </a:extLst>
          </p:cNvPr>
          <p:cNvSpPr txBox="1"/>
          <p:nvPr/>
        </p:nvSpPr>
        <p:spPr>
          <a:xfrm>
            <a:off x="5715479" y="49601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4954FBFF-2B18-440C-B621-6414F0B7C3A7}"/>
              </a:ext>
            </a:extLst>
          </p:cNvPr>
          <p:cNvSpPr/>
          <p:nvPr/>
        </p:nvSpPr>
        <p:spPr>
          <a:xfrm>
            <a:off x="2641427" y="3666684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B40F3-699D-4538-8F42-BCB7AA256105}"/>
              </a:ext>
            </a:extLst>
          </p:cNvPr>
          <p:cNvSpPr txBox="1"/>
          <p:nvPr/>
        </p:nvSpPr>
        <p:spPr>
          <a:xfrm>
            <a:off x="2405085" y="52796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A02CD3-2466-47B7-B1DA-76BB9500C4C8}"/>
              </a:ext>
            </a:extLst>
          </p:cNvPr>
          <p:cNvCxnSpPr>
            <a:cxnSpLocks/>
          </p:cNvCxnSpPr>
          <p:nvPr/>
        </p:nvCxnSpPr>
        <p:spPr>
          <a:xfrm flipV="1">
            <a:off x="2655159" y="506849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A8CF98-7F16-4A2E-8A62-662697348CC7}"/>
              </a:ext>
            </a:extLst>
          </p:cNvPr>
          <p:cNvCxnSpPr>
            <a:cxnSpLocks/>
          </p:cNvCxnSpPr>
          <p:nvPr/>
        </p:nvCxnSpPr>
        <p:spPr>
          <a:xfrm flipV="1">
            <a:off x="4985588" y="506341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9C01309-57D2-4EF1-B678-E37A1DBBEA04}"/>
              </a:ext>
            </a:extLst>
          </p:cNvPr>
          <p:cNvSpPr txBox="1"/>
          <p:nvPr/>
        </p:nvSpPr>
        <p:spPr>
          <a:xfrm>
            <a:off x="4742794" y="528330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F0D9AC-9A72-44EE-9FA4-7A53BEF0D271}"/>
              </a:ext>
            </a:extLst>
          </p:cNvPr>
          <p:cNvCxnSpPr/>
          <p:nvPr/>
        </p:nvCxnSpPr>
        <p:spPr>
          <a:xfrm flipV="1">
            <a:off x="2641427" y="4951614"/>
            <a:ext cx="2294394" cy="1887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7D61D3-5B55-4E47-A9A6-20F9FDDE0D7F}"/>
              </a:ext>
            </a:extLst>
          </p:cNvPr>
          <p:cNvCxnSpPr/>
          <p:nvPr/>
        </p:nvCxnSpPr>
        <p:spPr>
          <a:xfrm flipV="1">
            <a:off x="5005042" y="3953675"/>
            <a:ext cx="0" cy="802532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EDA3D9-B5CB-45FD-8D71-96C8D253EF76}"/>
              </a:ext>
            </a:extLst>
          </p:cNvPr>
          <p:cNvSpPr txBox="1"/>
          <p:nvPr/>
        </p:nvSpPr>
        <p:spPr>
          <a:xfrm>
            <a:off x="5140104" y="4167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$x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80731A-5EC6-4E48-A98C-559DF5D9DF08}"/>
              </a:ext>
            </a:extLst>
          </p:cNvPr>
          <p:cNvSpPr/>
          <p:nvPr/>
        </p:nvSpPr>
        <p:spPr>
          <a:xfrm>
            <a:off x="4931675" y="4894256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784615-E831-44C1-BFB9-1CDC69F9E18F}"/>
              </a:ext>
            </a:extLst>
          </p:cNvPr>
          <p:cNvSpPr/>
          <p:nvPr/>
        </p:nvSpPr>
        <p:spPr>
          <a:xfrm>
            <a:off x="2603513" y="4910466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call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buy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$30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BC0692-CF33-4D8E-9994-BAAC2FCF1A32}"/>
              </a:ext>
            </a:extLst>
          </p:cNvPr>
          <p:cNvSpPr/>
          <p:nvPr/>
        </p:nvSpPr>
        <p:spPr>
          <a:xfrm>
            <a:off x="6935215" y="2519970"/>
            <a:ext cx="1046333" cy="806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E=$30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88B982-E1BA-4879-80DB-AD6735A7B4A3}"/>
              </a:ext>
            </a:extLst>
          </p:cNvPr>
          <p:cNvSpPr txBox="1"/>
          <p:nvPr/>
        </p:nvSpPr>
        <p:spPr>
          <a:xfrm>
            <a:off x="9023499" y="2569090"/>
            <a:ext cx="1606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 price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(strike price)</a:t>
            </a:r>
          </a:p>
        </p:txBody>
      </p:sp>
    </p:spTree>
    <p:extLst>
      <p:ext uri="{BB962C8B-B14F-4D97-AF65-F5344CB8AC3E}">
        <p14:creationId xmlns:p14="http://schemas.microsoft.com/office/powerpoint/2010/main" val="29097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722196-0F81-4BC5-A7A7-8DA2F377A355}"/>
              </a:ext>
            </a:extLst>
          </p:cNvPr>
          <p:cNvCxnSpPr/>
          <p:nvPr/>
        </p:nvCxnSpPr>
        <p:spPr>
          <a:xfrm flipV="1">
            <a:off x="2344946" y="3208799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42D0E7-C220-4312-8AEC-B37104D4298F}"/>
              </a:ext>
            </a:extLst>
          </p:cNvPr>
          <p:cNvCxnSpPr>
            <a:cxnSpLocks/>
          </p:cNvCxnSpPr>
          <p:nvPr/>
        </p:nvCxnSpPr>
        <p:spPr>
          <a:xfrm>
            <a:off x="2155476" y="5144690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4DCBCE-DB8C-4201-A483-6D5916AA804D}"/>
              </a:ext>
            </a:extLst>
          </p:cNvPr>
          <p:cNvSpPr txBox="1"/>
          <p:nvPr/>
        </p:nvSpPr>
        <p:spPr>
          <a:xfrm>
            <a:off x="2094778" y="28017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85C7F-02E3-45B3-A07E-85E8D489FDA0}"/>
              </a:ext>
            </a:extLst>
          </p:cNvPr>
          <p:cNvSpPr txBox="1"/>
          <p:nvPr/>
        </p:nvSpPr>
        <p:spPr>
          <a:xfrm>
            <a:off x="5715479" y="49601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4954FBFF-2B18-440C-B621-6414F0B7C3A7}"/>
              </a:ext>
            </a:extLst>
          </p:cNvPr>
          <p:cNvSpPr/>
          <p:nvPr/>
        </p:nvSpPr>
        <p:spPr>
          <a:xfrm>
            <a:off x="2641427" y="3666684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B40F3-699D-4538-8F42-BCB7AA256105}"/>
              </a:ext>
            </a:extLst>
          </p:cNvPr>
          <p:cNvSpPr txBox="1"/>
          <p:nvPr/>
        </p:nvSpPr>
        <p:spPr>
          <a:xfrm>
            <a:off x="2405085" y="52796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A02CD3-2466-47B7-B1DA-76BB9500C4C8}"/>
              </a:ext>
            </a:extLst>
          </p:cNvPr>
          <p:cNvCxnSpPr>
            <a:cxnSpLocks/>
          </p:cNvCxnSpPr>
          <p:nvPr/>
        </p:nvCxnSpPr>
        <p:spPr>
          <a:xfrm flipV="1">
            <a:off x="2655159" y="506849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A8CF98-7F16-4A2E-8A62-662697348CC7}"/>
              </a:ext>
            </a:extLst>
          </p:cNvPr>
          <p:cNvCxnSpPr>
            <a:cxnSpLocks/>
          </p:cNvCxnSpPr>
          <p:nvPr/>
        </p:nvCxnSpPr>
        <p:spPr>
          <a:xfrm flipV="1">
            <a:off x="4985588" y="506341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9C01309-57D2-4EF1-B678-E37A1DBBEA04}"/>
              </a:ext>
            </a:extLst>
          </p:cNvPr>
          <p:cNvSpPr txBox="1"/>
          <p:nvPr/>
        </p:nvSpPr>
        <p:spPr>
          <a:xfrm>
            <a:off x="4742794" y="528330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F0D9AC-9A72-44EE-9FA4-7A53BEF0D271}"/>
              </a:ext>
            </a:extLst>
          </p:cNvPr>
          <p:cNvCxnSpPr/>
          <p:nvPr/>
        </p:nvCxnSpPr>
        <p:spPr>
          <a:xfrm flipV="1">
            <a:off x="2641427" y="4951614"/>
            <a:ext cx="2294394" cy="1887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7D61D3-5B55-4E47-A9A6-20F9FDDE0D7F}"/>
              </a:ext>
            </a:extLst>
          </p:cNvPr>
          <p:cNvCxnSpPr/>
          <p:nvPr/>
        </p:nvCxnSpPr>
        <p:spPr>
          <a:xfrm flipV="1">
            <a:off x="5005042" y="3953675"/>
            <a:ext cx="0" cy="802532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EDA3D9-B5CB-45FD-8D71-96C8D253EF76}"/>
              </a:ext>
            </a:extLst>
          </p:cNvPr>
          <p:cNvSpPr txBox="1"/>
          <p:nvPr/>
        </p:nvSpPr>
        <p:spPr>
          <a:xfrm>
            <a:off x="5140104" y="4167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$x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80731A-5EC6-4E48-A98C-559DF5D9DF08}"/>
              </a:ext>
            </a:extLst>
          </p:cNvPr>
          <p:cNvSpPr/>
          <p:nvPr/>
        </p:nvSpPr>
        <p:spPr>
          <a:xfrm>
            <a:off x="4931675" y="4894256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784615-E831-44C1-BFB9-1CDC69F9E18F}"/>
              </a:ext>
            </a:extLst>
          </p:cNvPr>
          <p:cNvSpPr/>
          <p:nvPr/>
        </p:nvSpPr>
        <p:spPr>
          <a:xfrm>
            <a:off x="2603513" y="4910466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call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buy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$30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BC0692-CF33-4D8E-9994-BAAC2FCF1A32}"/>
              </a:ext>
            </a:extLst>
          </p:cNvPr>
          <p:cNvSpPr/>
          <p:nvPr/>
        </p:nvSpPr>
        <p:spPr>
          <a:xfrm>
            <a:off x="6935215" y="2519970"/>
            <a:ext cx="1046333" cy="806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E=$30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C8F4C5-272C-4126-BA9E-CF5201404526}"/>
              </a:ext>
            </a:extLst>
          </p:cNvPr>
          <p:cNvSpPr/>
          <p:nvPr/>
        </p:nvSpPr>
        <p:spPr>
          <a:xfrm>
            <a:off x="6935208" y="3575965"/>
            <a:ext cx="1046334" cy="806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T=1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88B982-E1BA-4879-80DB-AD6735A7B4A3}"/>
              </a:ext>
            </a:extLst>
          </p:cNvPr>
          <p:cNvSpPr txBox="1"/>
          <p:nvPr/>
        </p:nvSpPr>
        <p:spPr>
          <a:xfrm>
            <a:off x="9023499" y="2569090"/>
            <a:ext cx="1606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 price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(strike price)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4174F5-959E-4C63-8D51-784C41A2D293}"/>
              </a:ext>
            </a:extLst>
          </p:cNvPr>
          <p:cNvSpPr txBox="1"/>
          <p:nvPr/>
        </p:nvSpPr>
        <p:spPr>
          <a:xfrm>
            <a:off x="8445200" y="3804420"/>
            <a:ext cx="276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expiration date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expiry</a:t>
            </a:r>
          </a:p>
        </p:txBody>
      </p:sp>
    </p:spTree>
    <p:extLst>
      <p:ext uri="{BB962C8B-B14F-4D97-AF65-F5344CB8AC3E}">
        <p14:creationId xmlns:p14="http://schemas.microsoft.com/office/powerpoint/2010/main" val="63697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722196-0F81-4BC5-A7A7-8DA2F377A355}"/>
              </a:ext>
            </a:extLst>
          </p:cNvPr>
          <p:cNvCxnSpPr/>
          <p:nvPr/>
        </p:nvCxnSpPr>
        <p:spPr>
          <a:xfrm flipV="1">
            <a:off x="2344946" y="3208799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42D0E7-C220-4312-8AEC-B37104D4298F}"/>
              </a:ext>
            </a:extLst>
          </p:cNvPr>
          <p:cNvCxnSpPr>
            <a:cxnSpLocks/>
          </p:cNvCxnSpPr>
          <p:nvPr/>
        </p:nvCxnSpPr>
        <p:spPr>
          <a:xfrm>
            <a:off x="2155476" y="5144690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4DCBCE-DB8C-4201-A483-6D5916AA804D}"/>
              </a:ext>
            </a:extLst>
          </p:cNvPr>
          <p:cNvSpPr txBox="1"/>
          <p:nvPr/>
        </p:nvSpPr>
        <p:spPr>
          <a:xfrm>
            <a:off x="2094778" y="28017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85C7F-02E3-45B3-A07E-85E8D489FDA0}"/>
              </a:ext>
            </a:extLst>
          </p:cNvPr>
          <p:cNvSpPr txBox="1"/>
          <p:nvPr/>
        </p:nvSpPr>
        <p:spPr>
          <a:xfrm>
            <a:off x="5715479" y="49601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4954FBFF-2B18-440C-B621-6414F0B7C3A7}"/>
              </a:ext>
            </a:extLst>
          </p:cNvPr>
          <p:cNvSpPr/>
          <p:nvPr/>
        </p:nvSpPr>
        <p:spPr>
          <a:xfrm>
            <a:off x="2641427" y="3666684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B40F3-699D-4538-8F42-BCB7AA256105}"/>
              </a:ext>
            </a:extLst>
          </p:cNvPr>
          <p:cNvSpPr txBox="1"/>
          <p:nvPr/>
        </p:nvSpPr>
        <p:spPr>
          <a:xfrm>
            <a:off x="2405085" y="52796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A02CD3-2466-47B7-B1DA-76BB9500C4C8}"/>
              </a:ext>
            </a:extLst>
          </p:cNvPr>
          <p:cNvCxnSpPr>
            <a:cxnSpLocks/>
          </p:cNvCxnSpPr>
          <p:nvPr/>
        </p:nvCxnSpPr>
        <p:spPr>
          <a:xfrm flipV="1">
            <a:off x="2655159" y="506849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A8CF98-7F16-4A2E-8A62-662697348CC7}"/>
              </a:ext>
            </a:extLst>
          </p:cNvPr>
          <p:cNvCxnSpPr>
            <a:cxnSpLocks/>
          </p:cNvCxnSpPr>
          <p:nvPr/>
        </p:nvCxnSpPr>
        <p:spPr>
          <a:xfrm flipV="1">
            <a:off x="4985588" y="506341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9C01309-57D2-4EF1-B678-E37A1DBBEA04}"/>
              </a:ext>
            </a:extLst>
          </p:cNvPr>
          <p:cNvSpPr txBox="1"/>
          <p:nvPr/>
        </p:nvSpPr>
        <p:spPr>
          <a:xfrm>
            <a:off x="4742794" y="528330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F0D9AC-9A72-44EE-9FA4-7A53BEF0D271}"/>
              </a:ext>
            </a:extLst>
          </p:cNvPr>
          <p:cNvCxnSpPr/>
          <p:nvPr/>
        </p:nvCxnSpPr>
        <p:spPr>
          <a:xfrm flipV="1">
            <a:off x="2641427" y="4951614"/>
            <a:ext cx="2294394" cy="1887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7D61D3-5B55-4E47-A9A6-20F9FDDE0D7F}"/>
              </a:ext>
            </a:extLst>
          </p:cNvPr>
          <p:cNvCxnSpPr/>
          <p:nvPr/>
        </p:nvCxnSpPr>
        <p:spPr>
          <a:xfrm flipV="1">
            <a:off x="5005042" y="3953675"/>
            <a:ext cx="0" cy="802532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EDA3D9-B5CB-45FD-8D71-96C8D253EF76}"/>
              </a:ext>
            </a:extLst>
          </p:cNvPr>
          <p:cNvSpPr txBox="1"/>
          <p:nvPr/>
        </p:nvSpPr>
        <p:spPr>
          <a:xfrm>
            <a:off x="5140104" y="4167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$x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80731A-5EC6-4E48-A98C-559DF5D9DF08}"/>
              </a:ext>
            </a:extLst>
          </p:cNvPr>
          <p:cNvSpPr/>
          <p:nvPr/>
        </p:nvSpPr>
        <p:spPr>
          <a:xfrm>
            <a:off x="4931675" y="4894256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784615-E831-44C1-BFB9-1CDC69F9E18F}"/>
              </a:ext>
            </a:extLst>
          </p:cNvPr>
          <p:cNvSpPr/>
          <p:nvPr/>
        </p:nvSpPr>
        <p:spPr>
          <a:xfrm>
            <a:off x="2603513" y="4910466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call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buy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$30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BC0692-CF33-4D8E-9994-BAAC2FCF1A32}"/>
              </a:ext>
            </a:extLst>
          </p:cNvPr>
          <p:cNvSpPr/>
          <p:nvPr/>
        </p:nvSpPr>
        <p:spPr>
          <a:xfrm>
            <a:off x="6935215" y="2519970"/>
            <a:ext cx="1046333" cy="806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E=$30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C8F4C5-272C-4126-BA9E-CF5201404526}"/>
              </a:ext>
            </a:extLst>
          </p:cNvPr>
          <p:cNvSpPr/>
          <p:nvPr/>
        </p:nvSpPr>
        <p:spPr>
          <a:xfrm>
            <a:off x="6935208" y="3575965"/>
            <a:ext cx="1046334" cy="806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T=1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8BB92B3-2CBB-4662-BBDB-506066658918}"/>
              </a:ext>
            </a:extLst>
          </p:cNvPr>
          <p:cNvSpPr/>
          <p:nvPr/>
        </p:nvSpPr>
        <p:spPr>
          <a:xfrm>
            <a:off x="6935207" y="4631958"/>
            <a:ext cx="1041311" cy="8061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88B982-E1BA-4879-80DB-AD6735A7B4A3}"/>
              </a:ext>
            </a:extLst>
          </p:cNvPr>
          <p:cNvSpPr txBox="1"/>
          <p:nvPr/>
        </p:nvSpPr>
        <p:spPr>
          <a:xfrm>
            <a:off x="9023499" y="2569090"/>
            <a:ext cx="1606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 price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(strike price)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F0D5A-4D64-4627-B10C-F93424B3724A}"/>
              </a:ext>
            </a:extLst>
          </p:cNvPr>
          <p:cNvSpPr txBox="1"/>
          <p:nvPr/>
        </p:nvSpPr>
        <p:spPr>
          <a:xfrm>
            <a:off x="8811871" y="4693952"/>
            <a:ext cx="2029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is fluctuating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03F0B-4E20-4CE4-94C2-F46676BD575D}"/>
              </a:ext>
            </a:extLst>
          </p:cNvPr>
          <p:cNvSpPr txBox="1"/>
          <p:nvPr/>
        </p:nvSpPr>
        <p:spPr>
          <a:xfrm>
            <a:off x="8445200" y="3804420"/>
            <a:ext cx="276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expiration date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expiry</a:t>
            </a:r>
          </a:p>
        </p:txBody>
      </p:sp>
    </p:spTree>
    <p:extLst>
      <p:ext uri="{BB962C8B-B14F-4D97-AF65-F5344CB8AC3E}">
        <p14:creationId xmlns:p14="http://schemas.microsoft.com/office/powerpoint/2010/main" val="17204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28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722196-0F81-4BC5-A7A7-8DA2F377A355}"/>
              </a:ext>
            </a:extLst>
          </p:cNvPr>
          <p:cNvCxnSpPr/>
          <p:nvPr/>
        </p:nvCxnSpPr>
        <p:spPr>
          <a:xfrm flipV="1">
            <a:off x="2344946" y="3208799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42D0E7-C220-4312-8AEC-B37104D4298F}"/>
              </a:ext>
            </a:extLst>
          </p:cNvPr>
          <p:cNvCxnSpPr>
            <a:cxnSpLocks/>
          </p:cNvCxnSpPr>
          <p:nvPr/>
        </p:nvCxnSpPr>
        <p:spPr>
          <a:xfrm>
            <a:off x="2155476" y="5144690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4DCBCE-DB8C-4201-A483-6D5916AA804D}"/>
              </a:ext>
            </a:extLst>
          </p:cNvPr>
          <p:cNvSpPr txBox="1"/>
          <p:nvPr/>
        </p:nvSpPr>
        <p:spPr>
          <a:xfrm>
            <a:off x="2094778" y="28017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85C7F-02E3-45B3-A07E-85E8D489FDA0}"/>
              </a:ext>
            </a:extLst>
          </p:cNvPr>
          <p:cNvSpPr txBox="1"/>
          <p:nvPr/>
        </p:nvSpPr>
        <p:spPr>
          <a:xfrm>
            <a:off x="5715479" y="49601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4954FBFF-2B18-440C-B621-6414F0B7C3A7}"/>
              </a:ext>
            </a:extLst>
          </p:cNvPr>
          <p:cNvSpPr/>
          <p:nvPr/>
        </p:nvSpPr>
        <p:spPr>
          <a:xfrm>
            <a:off x="2641427" y="3666684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B40F3-699D-4538-8F42-BCB7AA256105}"/>
              </a:ext>
            </a:extLst>
          </p:cNvPr>
          <p:cNvSpPr txBox="1"/>
          <p:nvPr/>
        </p:nvSpPr>
        <p:spPr>
          <a:xfrm>
            <a:off x="2405085" y="52796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A02CD3-2466-47B7-B1DA-76BB9500C4C8}"/>
              </a:ext>
            </a:extLst>
          </p:cNvPr>
          <p:cNvCxnSpPr>
            <a:cxnSpLocks/>
          </p:cNvCxnSpPr>
          <p:nvPr/>
        </p:nvCxnSpPr>
        <p:spPr>
          <a:xfrm flipV="1">
            <a:off x="2655159" y="506849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A8CF98-7F16-4A2E-8A62-662697348CC7}"/>
              </a:ext>
            </a:extLst>
          </p:cNvPr>
          <p:cNvCxnSpPr>
            <a:cxnSpLocks/>
          </p:cNvCxnSpPr>
          <p:nvPr/>
        </p:nvCxnSpPr>
        <p:spPr>
          <a:xfrm flipV="1">
            <a:off x="4985588" y="506341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9C01309-57D2-4EF1-B678-E37A1DBBEA04}"/>
              </a:ext>
            </a:extLst>
          </p:cNvPr>
          <p:cNvSpPr txBox="1"/>
          <p:nvPr/>
        </p:nvSpPr>
        <p:spPr>
          <a:xfrm>
            <a:off x="4742794" y="528330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F0D9AC-9A72-44EE-9FA4-7A53BEF0D271}"/>
              </a:ext>
            </a:extLst>
          </p:cNvPr>
          <p:cNvCxnSpPr/>
          <p:nvPr/>
        </p:nvCxnSpPr>
        <p:spPr>
          <a:xfrm flipV="1">
            <a:off x="2641427" y="4951614"/>
            <a:ext cx="2294394" cy="1887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7D61D3-5B55-4E47-A9A6-20F9FDDE0D7F}"/>
              </a:ext>
            </a:extLst>
          </p:cNvPr>
          <p:cNvCxnSpPr/>
          <p:nvPr/>
        </p:nvCxnSpPr>
        <p:spPr>
          <a:xfrm flipV="1">
            <a:off x="5005042" y="3953675"/>
            <a:ext cx="0" cy="802532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EDA3D9-B5CB-45FD-8D71-96C8D253EF76}"/>
              </a:ext>
            </a:extLst>
          </p:cNvPr>
          <p:cNvSpPr txBox="1"/>
          <p:nvPr/>
        </p:nvSpPr>
        <p:spPr>
          <a:xfrm>
            <a:off x="5140104" y="4167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$x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80731A-5EC6-4E48-A98C-559DF5D9DF08}"/>
              </a:ext>
            </a:extLst>
          </p:cNvPr>
          <p:cNvSpPr/>
          <p:nvPr/>
        </p:nvSpPr>
        <p:spPr>
          <a:xfrm>
            <a:off x="4931675" y="4894256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784615-E831-44C1-BFB9-1CDC69F9E18F}"/>
              </a:ext>
            </a:extLst>
          </p:cNvPr>
          <p:cNvSpPr/>
          <p:nvPr/>
        </p:nvSpPr>
        <p:spPr>
          <a:xfrm>
            <a:off x="2603513" y="4910466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call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buy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$30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BC0692-CF33-4D8E-9994-BAAC2FCF1A32}"/>
              </a:ext>
            </a:extLst>
          </p:cNvPr>
          <p:cNvSpPr/>
          <p:nvPr/>
        </p:nvSpPr>
        <p:spPr>
          <a:xfrm>
            <a:off x="6935215" y="2519970"/>
            <a:ext cx="1046333" cy="806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E=$30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C8F4C5-272C-4126-BA9E-CF5201404526}"/>
              </a:ext>
            </a:extLst>
          </p:cNvPr>
          <p:cNvSpPr/>
          <p:nvPr/>
        </p:nvSpPr>
        <p:spPr>
          <a:xfrm>
            <a:off x="6935208" y="3575965"/>
            <a:ext cx="1046334" cy="806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T=1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8BB92B3-2CBB-4662-BBDB-506066658918}"/>
              </a:ext>
            </a:extLst>
          </p:cNvPr>
          <p:cNvSpPr/>
          <p:nvPr/>
        </p:nvSpPr>
        <p:spPr>
          <a:xfrm>
            <a:off x="6935207" y="4631958"/>
            <a:ext cx="1041311" cy="8061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88B982-E1BA-4879-80DB-AD6735A7B4A3}"/>
              </a:ext>
            </a:extLst>
          </p:cNvPr>
          <p:cNvSpPr txBox="1"/>
          <p:nvPr/>
        </p:nvSpPr>
        <p:spPr>
          <a:xfrm>
            <a:off x="9023499" y="2569090"/>
            <a:ext cx="1606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 price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(strike price)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98AA0E-40E7-404C-A574-3D26DBBF04EE}"/>
              </a:ext>
            </a:extLst>
          </p:cNvPr>
          <p:cNvSpPr/>
          <p:nvPr/>
        </p:nvSpPr>
        <p:spPr>
          <a:xfrm>
            <a:off x="6935207" y="5686745"/>
            <a:ext cx="1041311" cy="8061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V(S,t)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122C8-D34D-4F9A-8EBC-72DEF8F5710C}"/>
              </a:ext>
            </a:extLst>
          </p:cNvPr>
          <p:cNvSpPr txBox="1"/>
          <p:nvPr/>
        </p:nvSpPr>
        <p:spPr>
          <a:xfrm>
            <a:off x="8559430" y="5889754"/>
            <a:ext cx="2534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call option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9A6872-1766-4512-95EB-99337BEF4B29}"/>
              </a:ext>
            </a:extLst>
          </p:cNvPr>
          <p:cNvSpPr txBox="1"/>
          <p:nvPr/>
        </p:nvSpPr>
        <p:spPr>
          <a:xfrm>
            <a:off x="8811871" y="4693952"/>
            <a:ext cx="2029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is fluctuating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1C74D-7999-4AEA-9DD0-A4B95889B1E3}"/>
              </a:ext>
            </a:extLst>
          </p:cNvPr>
          <p:cNvSpPr txBox="1"/>
          <p:nvPr/>
        </p:nvSpPr>
        <p:spPr>
          <a:xfrm>
            <a:off x="8445200" y="3804420"/>
            <a:ext cx="276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expiration date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expiry</a:t>
            </a:r>
          </a:p>
        </p:txBody>
      </p:sp>
    </p:spTree>
    <p:extLst>
      <p:ext uri="{BB962C8B-B14F-4D97-AF65-F5344CB8AC3E}">
        <p14:creationId xmlns:p14="http://schemas.microsoft.com/office/powerpoint/2010/main" val="13392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call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buy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$30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BCA814-6F63-46BB-B99B-0C74CBC69376}"/>
              </a:ext>
            </a:extLst>
          </p:cNvPr>
          <p:cNvCxnSpPr/>
          <p:nvPr/>
        </p:nvCxnSpPr>
        <p:spPr>
          <a:xfrm flipV="1">
            <a:off x="2353003" y="2869240"/>
            <a:ext cx="0" cy="30727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9EC9B6-4622-49C7-88D6-5EEE2C1D24E9}"/>
              </a:ext>
            </a:extLst>
          </p:cNvPr>
          <p:cNvCxnSpPr/>
          <p:nvPr/>
        </p:nvCxnSpPr>
        <p:spPr>
          <a:xfrm>
            <a:off x="2163533" y="5439443"/>
            <a:ext cx="326218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AE3E22-DF76-46F9-807F-18ADE8C5338C}"/>
              </a:ext>
            </a:extLst>
          </p:cNvPr>
          <p:cNvSpPr txBox="1"/>
          <p:nvPr/>
        </p:nvSpPr>
        <p:spPr>
          <a:xfrm>
            <a:off x="1995684" y="2474647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V(S,T)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ACC8B2-4D32-4166-9D2E-E7B41F086718}"/>
              </a:ext>
            </a:extLst>
          </p:cNvPr>
          <p:cNvSpPr txBox="1"/>
          <p:nvPr/>
        </p:nvSpPr>
        <p:spPr>
          <a:xfrm>
            <a:off x="5430227" y="52446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A2D09E-2807-49BE-8F86-A15A1413DD0F}"/>
              </a:ext>
            </a:extLst>
          </p:cNvPr>
          <p:cNvCxnSpPr/>
          <p:nvPr/>
        </p:nvCxnSpPr>
        <p:spPr>
          <a:xfrm>
            <a:off x="2353003" y="5717099"/>
            <a:ext cx="1441622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ADECF8-7801-48E9-B812-00802143BB3D}"/>
              </a:ext>
            </a:extLst>
          </p:cNvPr>
          <p:cNvCxnSpPr/>
          <p:nvPr/>
        </p:nvCxnSpPr>
        <p:spPr>
          <a:xfrm flipV="1">
            <a:off x="3794625" y="4236290"/>
            <a:ext cx="1480809" cy="1480809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1F5159-F1D0-4975-9DF5-97E1FEE10C8D}"/>
              </a:ext>
            </a:extLst>
          </p:cNvPr>
          <p:cNvCxnSpPr/>
          <p:nvPr/>
        </p:nvCxnSpPr>
        <p:spPr>
          <a:xfrm flipV="1">
            <a:off x="3794625" y="5361872"/>
            <a:ext cx="0" cy="1599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541C083-B6D2-4C3B-A419-2780EB69E13E}"/>
              </a:ext>
            </a:extLst>
          </p:cNvPr>
          <p:cNvSpPr txBox="1"/>
          <p:nvPr/>
        </p:nvSpPr>
        <p:spPr>
          <a:xfrm>
            <a:off x="3380475" y="4966535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 = 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99733D-AA39-4068-BF59-4E3B0DE94BED}"/>
              </a:ext>
            </a:extLst>
          </p:cNvPr>
          <p:cNvSpPr txBox="1"/>
          <p:nvPr/>
        </p:nvSpPr>
        <p:spPr>
          <a:xfrm>
            <a:off x="3073814" y="3398336"/>
            <a:ext cx="27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payoff-diagram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call option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286A9B-A862-497E-850E-559115B219DD}"/>
              </a:ext>
            </a:extLst>
          </p:cNvPr>
          <p:cNvSpPr/>
          <p:nvPr/>
        </p:nvSpPr>
        <p:spPr>
          <a:xfrm>
            <a:off x="6853031" y="2524626"/>
            <a:ext cx="2448560" cy="1040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max(S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-E, 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846D5-D572-42A2-AC7D-393F3A620CED}"/>
              </a:ext>
            </a:extLst>
          </p:cNvPr>
          <p:cNvSpPr txBox="1"/>
          <p:nvPr/>
        </p:nvSpPr>
        <p:spPr>
          <a:xfrm>
            <a:off x="9705643" y="2583180"/>
            <a:ext cx="1823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what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option worth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expiry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EF1C31-008C-4CAB-9F0C-4E3B48BD51F9}"/>
              </a:ext>
            </a:extLst>
          </p:cNvPr>
          <p:cNvSpPr txBox="1"/>
          <p:nvPr/>
        </p:nvSpPr>
        <p:spPr>
          <a:xfrm>
            <a:off x="284107" y="5521823"/>
            <a:ext cx="1859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V(S,0)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negative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we pay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option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351EB1-D5C5-45EF-9F9D-27160D98ACB6}"/>
              </a:ext>
            </a:extLst>
          </p:cNvPr>
          <p:cNvSpPr txBox="1"/>
          <p:nvPr/>
        </p:nvSpPr>
        <p:spPr>
          <a:xfrm>
            <a:off x="6096000" y="3942099"/>
            <a:ext cx="5433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A CALL OPTION WE SPECULATE THAT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STOCK WILL RISE !!!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893844-32E3-40E0-8FE7-19BA30C4707F}"/>
              </a:ext>
            </a:extLst>
          </p:cNvPr>
          <p:cNvSpPr txBox="1"/>
          <p:nvPr/>
        </p:nvSpPr>
        <p:spPr>
          <a:xfrm>
            <a:off x="6200997" y="4985543"/>
            <a:ext cx="52232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stock price has decreased in value then we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buy the underlying stock, otherwise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make a profit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S-E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7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9CCB11-BD47-4648-ADD6-8B24E79A5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37" y="4199138"/>
            <a:ext cx="6088725" cy="2107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85885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IS IT GOOD TO OWN A STOCK?</a:t>
            </a:r>
          </a:p>
          <a:p>
            <a:endParaRPr lang="hu-HU" sz="2400" b="1" dirty="0">
              <a:solidFill>
                <a:srgbClr val="FFC000"/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there may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growth in the value of the stock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that can be realized if you sell the given stock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BUT STOCKS ARE CONSIDERED TO BE</a:t>
            </a:r>
          </a:p>
          <a:p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					 A RISKY INVESTMENT !!!</a:t>
            </a:r>
            <a:endParaRPr lang="hu-HU" sz="2400" b="1" dirty="0">
              <a:solidFill>
                <a:srgbClr val="FF9999"/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0519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Options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86734718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B69329-62CF-4538-8F4D-85150DF96926}"/>
              </a:ext>
            </a:extLst>
          </p:cNvPr>
          <p:cNvSpPr/>
          <p:nvPr/>
        </p:nvSpPr>
        <p:spPr>
          <a:xfrm>
            <a:off x="1492836" y="2208178"/>
            <a:ext cx="9206327" cy="1857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 option is the right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sell a particular asset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(stock) for 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agreed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a specific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 in the futur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78673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put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sell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BC0692-CF33-4D8E-9994-BAAC2FCF1A32}"/>
              </a:ext>
            </a:extLst>
          </p:cNvPr>
          <p:cNvSpPr/>
          <p:nvPr/>
        </p:nvSpPr>
        <p:spPr>
          <a:xfrm>
            <a:off x="6935215" y="2519970"/>
            <a:ext cx="1046333" cy="806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E=$25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88B982-E1BA-4879-80DB-AD6735A7B4A3}"/>
              </a:ext>
            </a:extLst>
          </p:cNvPr>
          <p:cNvSpPr txBox="1"/>
          <p:nvPr/>
        </p:nvSpPr>
        <p:spPr>
          <a:xfrm>
            <a:off x="9023499" y="2569090"/>
            <a:ext cx="1606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 price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(strike price)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B55ADF-FC74-43E3-89D2-B11CF3A587C1}"/>
              </a:ext>
            </a:extLst>
          </p:cNvPr>
          <p:cNvCxnSpPr/>
          <p:nvPr/>
        </p:nvCxnSpPr>
        <p:spPr>
          <a:xfrm flipV="1">
            <a:off x="2344946" y="3208799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784DEE-73CC-4BD6-8CB6-B1B07DD25295}"/>
              </a:ext>
            </a:extLst>
          </p:cNvPr>
          <p:cNvCxnSpPr>
            <a:cxnSpLocks/>
          </p:cNvCxnSpPr>
          <p:nvPr/>
        </p:nvCxnSpPr>
        <p:spPr>
          <a:xfrm>
            <a:off x="2155476" y="5144690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15DD02-66BF-495F-96EC-BC0290696FF8}"/>
              </a:ext>
            </a:extLst>
          </p:cNvPr>
          <p:cNvSpPr txBox="1"/>
          <p:nvPr/>
        </p:nvSpPr>
        <p:spPr>
          <a:xfrm>
            <a:off x="2094778" y="28017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CF239-6006-4B7B-A6E0-645A964F108E}"/>
              </a:ext>
            </a:extLst>
          </p:cNvPr>
          <p:cNvSpPr txBox="1"/>
          <p:nvPr/>
        </p:nvSpPr>
        <p:spPr>
          <a:xfrm>
            <a:off x="5715479" y="49601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3FCB7-0CA3-40C0-8790-F02B296D11A9}"/>
              </a:ext>
            </a:extLst>
          </p:cNvPr>
          <p:cNvSpPr txBox="1"/>
          <p:nvPr/>
        </p:nvSpPr>
        <p:spPr>
          <a:xfrm>
            <a:off x="2405085" y="52796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14635B-4E16-4166-B379-F94AA675920D}"/>
              </a:ext>
            </a:extLst>
          </p:cNvPr>
          <p:cNvCxnSpPr>
            <a:cxnSpLocks/>
          </p:cNvCxnSpPr>
          <p:nvPr/>
        </p:nvCxnSpPr>
        <p:spPr>
          <a:xfrm flipV="1">
            <a:off x="2655159" y="506849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02C501-00C3-4991-8F39-1DF547C62D49}"/>
              </a:ext>
            </a:extLst>
          </p:cNvPr>
          <p:cNvCxnSpPr>
            <a:cxnSpLocks/>
          </p:cNvCxnSpPr>
          <p:nvPr/>
        </p:nvCxnSpPr>
        <p:spPr>
          <a:xfrm flipV="1">
            <a:off x="5087188" y="506341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CD1A1E-C8FB-41EB-83D6-9BFAD1B426D9}"/>
              </a:ext>
            </a:extLst>
          </p:cNvPr>
          <p:cNvSpPr txBox="1"/>
          <p:nvPr/>
        </p:nvSpPr>
        <p:spPr>
          <a:xfrm>
            <a:off x="4844394" y="528330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sp>
        <p:nvSpPr>
          <p:cNvPr id="31" name="Freeform 41">
            <a:extLst>
              <a:ext uri="{FF2B5EF4-FFF2-40B4-BE49-F238E27FC236}">
                <a16:creationId xmlns:a16="http://schemas.microsoft.com/office/drawing/2014/main" id="{B7679B1C-E85A-4486-879D-090BE1CB8108}"/>
              </a:ext>
            </a:extLst>
          </p:cNvPr>
          <p:cNvSpPr/>
          <p:nvPr/>
        </p:nvSpPr>
        <p:spPr>
          <a:xfrm>
            <a:off x="2617864" y="3440389"/>
            <a:ext cx="2506763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4D7E43-3A33-42A1-899A-9697700FF43B}"/>
              </a:ext>
            </a:extLst>
          </p:cNvPr>
          <p:cNvCxnSpPr>
            <a:cxnSpLocks/>
          </p:cNvCxnSpPr>
          <p:nvPr/>
        </p:nvCxnSpPr>
        <p:spPr>
          <a:xfrm flipV="1">
            <a:off x="2624062" y="4510214"/>
            <a:ext cx="2506766" cy="2062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D3F47E-35EF-470C-B380-D4B22BBEBAFB}"/>
              </a:ext>
            </a:extLst>
          </p:cNvPr>
          <p:cNvCxnSpPr>
            <a:cxnSpLocks/>
          </p:cNvCxnSpPr>
          <p:nvPr/>
        </p:nvCxnSpPr>
        <p:spPr>
          <a:xfrm flipV="1">
            <a:off x="5075228" y="4603118"/>
            <a:ext cx="0" cy="32021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8DC608-A2F9-4EF0-9663-41CB4F091857}"/>
              </a:ext>
            </a:extLst>
          </p:cNvPr>
          <p:cNvSpPr txBox="1"/>
          <p:nvPr/>
        </p:nvSpPr>
        <p:spPr>
          <a:xfrm>
            <a:off x="5163491" y="457089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$x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79EC6D-FF80-4168-AFA0-89FF785B4498}"/>
              </a:ext>
            </a:extLst>
          </p:cNvPr>
          <p:cNvSpPr/>
          <p:nvPr/>
        </p:nvSpPr>
        <p:spPr>
          <a:xfrm>
            <a:off x="5021316" y="445460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CAACE0-EA29-485D-83A2-A656C0C6F23C}"/>
              </a:ext>
            </a:extLst>
          </p:cNvPr>
          <p:cNvSpPr/>
          <p:nvPr/>
        </p:nvSpPr>
        <p:spPr>
          <a:xfrm>
            <a:off x="2586148" y="447081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7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put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sell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BC0692-CF33-4D8E-9994-BAAC2FCF1A32}"/>
              </a:ext>
            </a:extLst>
          </p:cNvPr>
          <p:cNvSpPr/>
          <p:nvPr/>
        </p:nvSpPr>
        <p:spPr>
          <a:xfrm>
            <a:off x="6935215" y="2519970"/>
            <a:ext cx="1046333" cy="806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E=$25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C8F4C5-272C-4126-BA9E-CF5201404526}"/>
              </a:ext>
            </a:extLst>
          </p:cNvPr>
          <p:cNvSpPr/>
          <p:nvPr/>
        </p:nvSpPr>
        <p:spPr>
          <a:xfrm>
            <a:off x="6935208" y="3575965"/>
            <a:ext cx="1046334" cy="806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T=1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88B982-E1BA-4879-80DB-AD6735A7B4A3}"/>
              </a:ext>
            </a:extLst>
          </p:cNvPr>
          <p:cNvSpPr txBox="1"/>
          <p:nvPr/>
        </p:nvSpPr>
        <p:spPr>
          <a:xfrm>
            <a:off x="9023499" y="2569090"/>
            <a:ext cx="1606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 price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(strike price)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4174F5-959E-4C63-8D51-784C41A2D293}"/>
              </a:ext>
            </a:extLst>
          </p:cNvPr>
          <p:cNvSpPr txBox="1"/>
          <p:nvPr/>
        </p:nvSpPr>
        <p:spPr>
          <a:xfrm>
            <a:off x="8445200" y="3804420"/>
            <a:ext cx="276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expiration date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expiry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DF474B-526D-44FA-9BAF-912E1C4E0949}"/>
              </a:ext>
            </a:extLst>
          </p:cNvPr>
          <p:cNvCxnSpPr/>
          <p:nvPr/>
        </p:nvCxnSpPr>
        <p:spPr>
          <a:xfrm flipV="1">
            <a:off x="2344946" y="3208799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9034F5-64BD-4CB0-9D6D-4E2E252B3075}"/>
              </a:ext>
            </a:extLst>
          </p:cNvPr>
          <p:cNvCxnSpPr>
            <a:cxnSpLocks/>
          </p:cNvCxnSpPr>
          <p:nvPr/>
        </p:nvCxnSpPr>
        <p:spPr>
          <a:xfrm>
            <a:off x="2155476" y="5144690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4BE3C8-2C72-44C3-86D6-8A8295AE9528}"/>
              </a:ext>
            </a:extLst>
          </p:cNvPr>
          <p:cNvSpPr txBox="1"/>
          <p:nvPr/>
        </p:nvSpPr>
        <p:spPr>
          <a:xfrm>
            <a:off x="2094778" y="28017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08472-7263-43EC-A8EC-BD4883E74CA6}"/>
              </a:ext>
            </a:extLst>
          </p:cNvPr>
          <p:cNvSpPr txBox="1"/>
          <p:nvPr/>
        </p:nvSpPr>
        <p:spPr>
          <a:xfrm>
            <a:off x="5715479" y="49601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D23DE-9BF5-4580-91FE-945117C08884}"/>
              </a:ext>
            </a:extLst>
          </p:cNvPr>
          <p:cNvSpPr txBox="1"/>
          <p:nvPr/>
        </p:nvSpPr>
        <p:spPr>
          <a:xfrm>
            <a:off x="2405085" y="52796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5222DB-40FD-4404-9104-4D451E843D2B}"/>
              </a:ext>
            </a:extLst>
          </p:cNvPr>
          <p:cNvCxnSpPr>
            <a:cxnSpLocks/>
          </p:cNvCxnSpPr>
          <p:nvPr/>
        </p:nvCxnSpPr>
        <p:spPr>
          <a:xfrm flipV="1">
            <a:off x="2655159" y="506849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1124DA-94C2-4612-99ED-2A005CB8B7A1}"/>
              </a:ext>
            </a:extLst>
          </p:cNvPr>
          <p:cNvCxnSpPr>
            <a:cxnSpLocks/>
          </p:cNvCxnSpPr>
          <p:nvPr/>
        </p:nvCxnSpPr>
        <p:spPr>
          <a:xfrm flipV="1">
            <a:off x="5087188" y="506341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22BB9A-7BF8-471E-A85D-9F1DD95001B5}"/>
              </a:ext>
            </a:extLst>
          </p:cNvPr>
          <p:cNvSpPr txBox="1"/>
          <p:nvPr/>
        </p:nvSpPr>
        <p:spPr>
          <a:xfrm>
            <a:off x="4844394" y="528330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sp>
        <p:nvSpPr>
          <p:cNvPr id="31" name="Freeform 41">
            <a:extLst>
              <a:ext uri="{FF2B5EF4-FFF2-40B4-BE49-F238E27FC236}">
                <a16:creationId xmlns:a16="http://schemas.microsoft.com/office/drawing/2014/main" id="{18C0275B-9D02-493B-A4A2-0780463AB720}"/>
              </a:ext>
            </a:extLst>
          </p:cNvPr>
          <p:cNvSpPr/>
          <p:nvPr/>
        </p:nvSpPr>
        <p:spPr>
          <a:xfrm>
            <a:off x="2617864" y="3440389"/>
            <a:ext cx="2506763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407566-C53E-4C92-B50D-D510D6462706}"/>
              </a:ext>
            </a:extLst>
          </p:cNvPr>
          <p:cNvCxnSpPr>
            <a:cxnSpLocks/>
          </p:cNvCxnSpPr>
          <p:nvPr/>
        </p:nvCxnSpPr>
        <p:spPr>
          <a:xfrm flipV="1">
            <a:off x="2624062" y="4510214"/>
            <a:ext cx="2506766" cy="2062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53D5D9-5B08-4EB5-A885-A92EA829A762}"/>
              </a:ext>
            </a:extLst>
          </p:cNvPr>
          <p:cNvCxnSpPr>
            <a:cxnSpLocks/>
          </p:cNvCxnSpPr>
          <p:nvPr/>
        </p:nvCxnSpPr>
        <p:spPr>
          <a:xfrm flipV="1">
            <a:off x="5075228" y="4603118"/>
            <a:ext cx="0" cy="32021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ACC1A8-6071-4EF0-998A-5F441954E883}"/>
              </a:ext>
            </a:extLst>
          </p:cNvPr>
          <p:cNvSpPr txBox="1"/>
          <p:nvPr/>
        </p:nvSpPr>
        <p:spPr>
          <a:xfrm>
            <a:off x="5163491" y="457089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$x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3DE857-138A-4E9E-8834-F99BAFC3948C}"/>
              </a:ext>
            </a:extLst>
          </p:cNvPr>
          <p:cNvSpPr/>
          <p:nvPr/>
        </p:nvSpPr>
        <p:spPr>
          <a:xfrm>
            <a:off x="5021316" y="445460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B35C2BB-EDE0-48D9-AC0E-0F9C78228271}"/>
              </a:ext>
            </a:extLst>
          </p:cNvPr>
          <p:cNvSpPr/>
          <p:nvPr/>
        </p:nvSpPr>
        <p:spPr>
          <a:xfrm>
            <a:off x="2586148" y="447081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3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put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sell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BC0692-CF33-4D8E-9994-BAAC2FCF1A32}"/>
              </a:ext>
            </a:extLst>
          </p:cNvPr>
          <p:cNvSpPr/>
          <p:nvPr/>
        </p:nvSpPr>
        <p:spPr>
          <a:xfrm>
            <a:off x="6935215" y="2519970"/>
            <a:ext cx="1046333" cy="806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E=$25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C8F4C5-272C-4126-BA9E-CF5201404526}"/>
              </a:ext>
            </a:extLst>
          </p:cNvPr>
          <p:cNvSpPr/>
          <p:nvPr/>
        </p:nvSpPr>
        <p:spPr>
          <a:xfrm>
            <a:off x="6935208" y="3575965"/>
            <a:ext cx="1046334" cy="806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T=1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8BB92B3-2CBB-4662-BBDB-506066658918}"/>
              </a:ext>
            </a:extLst>
          </p:cNvPr>
          <p:cNvSpPr/>
          <p:nvPr/>
        </p:nvSpPr>
        <p:spPr>
          <a:xfrm>
            <a:off x="6935207" y="4631958"/>
            <a:ext cx="1041311" cy="8061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88B982-E1BA-4879-80DB-AD6735A7B4A3}"/>
              </a:ext>
            </a:extLst>
          </p:cNvPr>
          <p:cNvSpPr txBox="1"/>
          <p:nvPr/>
        </p:nvSpPr>
        <p:spPr>
          <a:xfrm>
            <a:off x="9023499" y="2569090"/>
            <a:ext cx="1606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 price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(strike price)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F0D5A-4D64-4627-B10C-F93424B3724A}"/>
              </a:ext>
            </a:extLst>
          </p:cNvPr>
          <p:cNvSpPr txBox="1"/>
          <p:nvPr/>
        </p:nvSpPr>
        <p:spPr>
          <a:xfrm>
            <a:off x="8811871" y="4693952"/>
            <a:ext cx="2029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is fluctuating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03F0B-4E20-4CE4-94C2-F46676BD575D}"/>
              </a:ext>
            </a:extLst>
          </p:cNvPr>
          <p:cNvSpPr txBox="1"/>
          <p:nvPr/>
        </p:nvSpPr>
        <p:spPr>
          <a:xfrm>
            <a:off x="8445200" y="3804420"/>
            <a:ext cx="276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expiration date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expiry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257976-0341-4BAA-A458-F8C44432B2BF}"/>
              </a:ext>
            </a:extLst>
          </p:cNvPr>
          <p:cNvCxnSpPr/>
          <p:nvPr/>
        </p:nvCxnSpPr>
        <p:spPr>
          <a:xfrm flipV="1">
            <a:off x="2344946" y="3208799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B2BDBA-9D64-4795-AA92-98C1878F4223}"/>
              </a:ext>
            </a:extLst>
          </p:cNvPr>
          <p:cNvCxnSpPr>
            <a:cxnSpLocks/>
          </p:cNvCxnSpPr>
          <p:nvPr/>
        </p:nvCxnSpPr>
        <p:spPr>
          <a:xfrm>
            <a:off x="2155476" y="5144690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DE89BC-9A40-46DD-BD21-7834935C9EB2}"/>
              </a:ext>
            </a:extLst>
          </p:cNvPr>
          <p:cNvSpPr txBox="1"/>
          <p:nvPr/>
        </p:nvSpPr>
        <p:spPr>
          <a:xfrm>
            <a:off x="2094778" y="28017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950B1-39E6-460B-97FF-5CEDACF1978D}"/>
              </a:ext>
            </a:extLst>
          </p:cNvPr>
          <p:cNvSpPr txBox="1"/>
          <p:nvPr/>
        </p:nvSpPr>
        <p:spPr>
          <a:xfrm>
            <a:off x="5715479" y="49601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D7F773-C8CE-426B-8D46-ABDBF3ADE097}"/>
              </a:ext>
            </a:extLst>
          </p:cNvPr>
          <p:cNvSpPr txBox="1"/>
          <p:nvPr/>
        </p:nvSpPr>
        <p:spPr>
          <a:xfrm>
            <a:off x="2405085" y="52796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AA6A42-662C-4458-80E0-011789974345}"/>
              </a:ext>
            </a:extLst>
          </p:cNvPr>
          <p:cNvCxnSpPr>
            <a:cxnSpLocks/>
          </p:cNvCxnSpPr>
          <p:nvPr/>
        </p:nvCxnSpPr>
        <p:spPr>
          <a:xfrm flipV="1">
            <a:off x="2655159" y="506849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922AE4-5A57-4A10-8662-55A2A3E7E81F}"/>
              </a:ext>
            </a:extLst>
          </p:cNvPr>
          <p:cNvCxnSpPr>
            <a:cxnSpLocks/>
          </p:cNvCxnSpPr>
          <p:nvPr/>
        </p:nvCxnSpPr>
        <p:spPr>
          <a:xfrm flipV="1">
            <a:off x="5087188" y="506341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644416-4450-494D-9617-29E05FA81B11}"/>
              </a:ext>
            </a:extLst>
          </p:cNvPr>
          <p:cNvSpPr txBox="1"/>
          <p:nvPr/>
        </p:nvSpPr>
        <p:spPr>
          <a:xfrm>
            <a:off x="4844394" y="528330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4597E2FE-C077-4A17-84AB-FC886318E37D}"/>
              </a:ext>
            </a:extLst>
          </p:cNvPr>
          <p:cNvSpPr/>
          <p:nvPr/>
        </p:nvSpPr>
        <p:spPr>
          <a:xfrm>
            <a:off x="2617864" y="3440389"/>
            <a:ext cx="2506763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5CDCD9-FF7E-4E16-A2B9-06287F541447}"/>
              </a:ext>
            </a:extLst>
          </p:cNvPr>
          <p:cNvCxnSpPr>
            <a:cxnSpLocks/>
          </p:cNvCxnSpPr>
          <p:nvPr/>
        </p:nvCxnSpPr>
        <p:spPr>
          <a:xfrm flipV="1">
            <a:off x="2624062" y="4510214"/>
            <a:ext cx="2506766" cy="2062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E9F295-688D-4DE7-AED9-0F8C66A0386A}"/>
              </a:ext>
            </a:extLst>
          </p:cNvPr>
          <p:cNvCxnSpPr>
            <a:cxnSpLocks/>
          </p:cNvCxnSpPr>
          <p:nvPr/>
        </p:nvCxnSpPr>
        <p:spPr>
          <a:xfrm flipV="1">
            <a:off x="5075228" y="4603118"/>
            <a:ext cx="0" cy="32021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E155E7-EEAC-4B89-86C2-C90ED6FAFD3B}"/>
              </a:ext>
            </a:extLst>
          </p:cNvPr>
          <p:cNvSpPr txBox="1"/>
          <p:nvPr/>
        </p:nvSpPr>
        <p:spPr>
          <a:xfrm>
            <a:off x="5163491" y="457089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$x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D9D2DEB-AA7E-4ABA-A52E-F90A30E2DC24}"/>
              </a:ext>
            </a:extLst>
          </p:cNvPr>
          <p:cNvSpPr/>
          <p:nvPr/>
        </p:nvSpPr>
        <p:spPr>
          <a:xfrm>
            <a:off x="5021316" y="445460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18C6809-B451-4AAA-B2E1-CBDF6B1CCC2D}"/>
              </a:ext>
            </a:extLst>
          </p:cNvPr>
          <p:cNvSpPr/>
          <p:nvPr/>
        </p:nvSpPr>
        <p:spPr>
          <a:xfrm>
            <a:off x="2586148" y="447081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9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put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sell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BC0692-CF33-4D8E-9994-BAAC2FCF1A32}"/>
              </a:ext>
            </a:extLst>
          </p:cNvPr>
          <p:cNvSpPr/>
          <p:nvPr/>
        </p:nvSpPr>
        <p:spPr>
          <a:xfrm>
            <a:off x="6935215" y="2519970"/>
            <a:ext cx="1046333" cy="806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E=$25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C8F4C5-272C-4126-BA9E-CF5201404526}"/>
              </a:ext>
            </a:extLst>
          </p:cNvPr>
          <p:cNvSpPr/>
          <p:nvPr/>
        </p:nvSpPr>
        <p:spPr>
          <a:xfrm>
            <a:off x="6935208" y="3575965"/>
            <a:ext cx="1046334" cy="806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T=1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8BB92B3-2CBB-4662-BBDB-506066658918}"/>
              </a:ext>
            </a:extLst>
          </p:cNvPr>
          <p:cNvSpPr/>
          <p:nvPr/>
        </p:nvSpPr>
        <p:spPr>
          <a:xfrm>
            <a:off x="6935207" y="4631958"/>
            <a:ext cx="1041311" cy="8061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88B982-E1BA-4879-80DB-AD6735A7B4A3}"/>
              </a:ext>
            </a:extLst>
          </p:cNvPr>
          <p:cNvSpPr txBox="1"/>
          <p:nvPr/>
        </p:nvSpPr>
        <p:spPr>
          <a:xfrm>
            <a:off x="9023499" y="2569090"/>
            <a:ext cx="1606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exercise price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(strike price)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98AA0E-40E7-404C-A574-3D26DBBF04EE}"/>
              </a:ext>
            </a:extLst>
          </p:cNvPr>
          <p:cNvSpPr/>
          <p:nvPr/>
        </p:nvSpPr>
        <p:spPr>
          <a:xfrm>
            <a:off x="6935207" y="5686745"/>
            <a:ext cx="1041311" cy="8061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V(S,t)</a:t>
            </a:r>
            <a:endParaRPr lang="en-GB" sz="2000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122C8-D34D-4F9A-8EBC-72DEF8F5710C}"/>
              </a:ext>
            </a:extLst>
          </p:cNvPr>
          <p:cNvSpPr txBox="1"/>
          <p:nvPr/>
        </p:nvSpPr>
        <p:spPr>
          <a:xfrm>
            <a:off x="8559430" y="5889754"/>
            <a:ext cx="2534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the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call option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9A6872-1766-4512-95EB-99337BEF4B29}"/>
              </a:ext>
            </a:extLst>
          </p:cNvPr>
          <p:cNvSpPr txBox="1"/>
          <p:nvPr/>
        </p:nvSpPr>
        <p:spPr>
          <a:xfrm>
            <a:off x="8811871" y="4693952"/>
            <a:ext cx="2029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is fluctuating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1C74D-7999-4AEA-9DD0-A4B95889B1E3}"/>
              </a:ext>
            </a:extLst>
          </p:cNvPr>
          <p:cNvSpPr txBox="1"/>
          <p:nvPr/>
        </p:nvSpPr>
        <p:spPr>
          <a:xfrm>
            <a:off x="8445200" y="3804420"/>
            <a:ext cx="276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expiration date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expiry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D3161F-6B38-47F8-8C7F-9DEC0C99081E}"/>
              </a:ext>
            </a:extLst>
          </p:cNvPr>
          <p:cNvCxnSpPr/>
          <p:nvPr/>
        </p:nvCxnSpPr>
        <p:spPr>
          <a:xfrm flipV="1">
            <a:off x="2344946" y="3208799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D436AF-BCB2-47C2-AA00-B2E3D50072DF}"/>
              </a:ext>
            </a:extLst>
          </p:cNvPr>
          <p:cNvCxnSpPr>
            <a:cxnSpLocks/>
          </p:cNvCxnSpPr>
          <p:nvPr/>
        </p:nvCxnSpPr>
        <p:spPr>
          <a:xfrm>
            <a:off x="2155476" y="5144690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1AD618-F0E9-48B6-A89C-A0E9B4EB9765}"/>
              </a:ext>
            </a:extLst>
          </p:cNvPr>
          <p:cNvSpPr txBox="1"/>
          <p:nvPr/>
        </p:nvSpPr>
        <p:spPr>
          <a:xfrm>
            <a:off x="2094778" y="280171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EC4F9-B861-4CCC-8A64-70086C0D4A64}"/>
              </a:ext>
            </a:extLst>
          </p:cNvPr>
          <p:cNvSpPr txBox="1"/>
          <p:nvPr/>
        </p:nvSpPr>
        <p:spPr>
          <a:xfrm>
            <a:off x="5715479" y="49601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806668-EAA4-45EC-8EE6-91401D03F819}"/>
              </a:ext>
            </a:extLst>
          </p:cNvPr>
          <p:cNvSpPr txBox="1"/>
          <p:nvPr/>
        </p:nvSpPr>
        <p:spPr>
          <a:xfrm>
            <a:off x="2405085" y="527967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FA982F-D96B-4E43-BB4C-8440A22BB0E9}"/>
              </a:ext>
            </a:extLst>
          </p:cNvPr>
          <p:cNvCxnSpPr>
            <a:cxnSpLocks/>
          </p:cNvCxnSpPr>
          <p:nvPr/>
        </p:nvCxnSpPr>
        <p:spPr>
          <a:xfrm flipV="1">
            <a:off x="2655159" y="506849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C287C0-814F-4A73-85AB-6DF144387167}"/>
              </a:ext>
            </a:extLst>
          </p:cNvPr>
          <p:cNvCxnSpPr>
            <a:cxnSpLocks/>
          </p:cNvCxnSpPr>
          <p:nvPr/>
        </p:nvCxnSpPr>
        <p:spPr>
          <a:xfrm flipV="1">
            <a:off x="5087188" y="5063410"/>
            <a:ext cx="0" cy="1574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EFB76A-796C-4F48-BD13-00C9C6BE0C87}"/>
              </a:ext>
            </a:extLst>
          </p:cNvPr>
          <p:cNvSpPr txBox="1"/>
          <p:nvPr/>
        </p:nvSpPr>
        <p:spPr>
          <a:xfrm>
            <a:off x="4844394" y="528330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t=T</a:t>
            </a:r>
          </a:p>
        </p:txBody>
      </p:sp>
      <p:sp>
        <p:nvSpPr>
          <p:cNvPr id="53" name="Freeform 41">
            <a:extLst>
              <a:ext uri="{FF2B5EF4-FFF2-40B4-BE49-F238E27FC236}">
                <a16:creationId xmlns:a16="http://schemas.microsoft.com/office/drawing/2014/main" id="{19B62DDE-4F67-44F2-BEEC-938272729277}"/>
              </a:ext>
            </a:extLst>
          </p:cNvPr>
          <p:cNvSpPr/>
          <p:nvPr/>
        </p:nvSpPr>
        <p:spPr>
          <a:xfrm>
            <a:off x="2617864" y="3440389"/>
            <a:ext cx="2506763" cy="1598141"/>
          </a:xfrm>
          <a:custGeom>
            <a:avLst/>
            <a:gdLst>
              <a:gd name="connsiteX0" fmla="*/ 0 w 3138616"/>
              <a:gd name="connsiteY0" fmla="*/ 1079157 h 1598141"/>
              <a:gd name="connsiteX1" fmla="*/ 115329 w 3138616"/>
              <a:gd name="connsiteY1" fmla="*/ 963827 h 1598141"/>
              <a:gd name="connsiteX2" fmla="*/ 436605 w 3138616"/>
              <a:gd name="connsiteY2" fmla="*/ 724930 h 1598141"/>
              <a:gd name="connsiteX3" fmla="*/ 453081 w 3138616"/>
              <a:gd name="connsiteY3" fmla="*/ 897925 h 1598141"/>
              <a:gd name="connsiteX4" fmla="*/ 683740 w 3138616"/>
              <a:gd name="connsiteY4" fmla="*/ 823784 h 1598141"/>
              <a:gd name="connsiteX5" fmla="*/ 881448 w 3138616"/>
              <a:gd name="connsiteY5" fmla="*/ 461319 h 1598141"/>
              <a:gd name="connsiteX6" fmla="*/ 1054443 w 3138616"/>
              <a:gd name="connsiteY6" fmla="*/ 156519 h 1598141"/>
              <a:gd name="connsiteX7" fmla="*/ 1153297 w 3138616"/>
              <a:gd name="connsiteY7" fmla="*/ 304800 h 1598141"/>
              <a:gd name="connsiteX8" fmla="*/ 1235675 w 3138616"/>
              <a:gd name="connsiteY8" fmla="*/ 518984 h 1598141"/>
              <a:gd name="connsiteX9" fmla="*/ 1392194 w 3138616"/>
              <a:gd name="connsiteY9" fmla="*/ 230660 h 1598141"/>
              <a:gd name="connsiteX10" fmla="*/ 1474573 w 3138616"/>
              <a:gd name="connsiteY10" fmla="*/ 0 h 1598141"/>
              <a:gd name="connsiteX11" fmla="*/ 1713470 w 3138616"/>
              <a:gd name="connsiteY11" fmla="*/ 16476 h 1598141"/>
              <a:gd name="connsiteX12" fmla="*/ 1804086 w 3138616"/>
              <a:gd name="connsiteY12" fmla="*/ 238897 h 1598141"/>
              <a:gd name="connsiteX13" fmla="*/ 1878227 w 3138616"/>
              <a:gd name="connsiteY13" fmla="*/ 543697 h 1598141"/>
              <a:gd name="connsiteX14" fmla="*/ 1952367 w 3138616"/>
              <a:gd name="connsiteY14" fmla="*/ 436606 h 1598141"/>
              <a:gd name="connsiteX15" fmla="*/ 2001794 w 3138616"/>
              <a:gd name="connsiteY15" fmla="*/ 691979 h 1598141"/>
              <a:gd name="connsiteX16" fmla="*/ 2125362 w 3138616"/>
              <a:gd name="connsiteY16" fmla="*/ 848497 h 1598141"/>
              <a:gd name="connsiteX17" fmla="*/ 2273643 w 3138616"/>
              <a:gd name="connsiteY17" fmla="*/ 708454 h 1598141"/>
              <a:gd name="connsiteX18" fmla="*/ 2347783 w 3138616"/>
              <a:gd name="connsiteY18" fmla="*/ 477795 h 1598141"/>
              <a:gd name="connsiteX19" fmla="*/ 2446637 w 3138616"/>
              <a:gd name="connsiteY19" fmla="*/ 642552 h 1598141"/>
              <a:gd name="connsiteX20" fmla="*/ 2743200 w 3138616"/>
              <a:gd name="connsiteY20" fmla="*/ 963827 h 1598141"/>
              <a:gd name="connsiteX21" fmla="*/ 2743200 w 3138616"/>
              <a:gd name="connsiteY21" fmla="*/ 1070919 h 1598141"/>
              <a:gd name="connsiteX22" fmla="*/ 2850292 w 3138616"/>
              <a:gd name="connsiteY22" fmla="*/ 1449860 h 1598141"/>
              <a:gd name="connsiteX23" fmla="*/ 2932670 w 3138616"/>
              <a:gd name="connsiteY23" fmla="*/ 1548714 h 1598141"/>
              <a:gd name="connsiteX24" fmla="*/ 3105665 w 3138616"/>
              <a:gd name="connsiteY24" fmla="*/ 1565189 h 1598141"/>
              <a:gd name="connsiteX25" fmla="*/ 3138616 w 3138616"/>
              <a:gd name="connsiteY25" fmla="*/ 1598141 h 15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8616" h="1598141">
                <a:moveTo>
                  <a:pt x="0" y="1079157"/>
                </a:moveTo>
                <a:lnTo>
                  <a:pt x="115329" y="963827"/>
                </a:lnTo>
                <a:lnTo>
                  <a:pt x="436605" y="724930"/>
                </a:lnTo>
                <a:lnTo>
                  <a:pt x="453081" y="897925"/>
                </a:lnTo>
                <a:lnTo>
                  <a:pt x="683740" y="823784"/>
                </a:lnTo>
                <a:lnTo>
                  <a:pt x="881448" y="461319"/>
                </a:lnTo>
                <a:lnTo>
                  <a:pt x="1054443" y="156519"/>
                </a:lnTo>
                <a:lnTo>
                  <a:pt x="1153297" y="304800"/>
                </a:lnTo>
                <a:lnTo>
                  <a:pt x="1235675" y="518984"/>
                </a:lnTo>
                <a:lnTo>
                  <a:pt x="1392194" y="230660"/>
                </a:lnTo>
                <a:lnTo>
                  <a:pt x="1474573" y="0"/>
                </a:lnTo>
                <a:lnTo>
                  <a:pt x="1713470" y="16476"/>
                </a:lnTo>
                <a:lnTo>
                  <a:pt x="1804086" y="238897"/>
                </a:lnTo>
                <a:lnTo>
                  <a:pt x="1878227" y="543697"/>
                </a:lnTo>
                <a:lnTo>
                  <a:pt x="1952367" y="436606"/>
                </a:lnTo>
                <a:lnTo>
                  <a:pt x="2001794" y="691979"/>
                </a:lnTo>
                <a:lnTo>
                  <a:pt x="2125362" y="848497"/>
                </a:lnTo>
                <a:lnTo>
                  <a:pt x="2273643" y="708454"/>
                </a:lnTo>
                <a:lnTo>
                  <a:pt x="2347783" y="477795"/>
                </a:lnTo>
                <a:lnTo>
                  <a:pt x="2446637" y="642552"/>
                </a:lnTo>
                <a:lnTo>
                  <a:pt x="2743200" y="963827"/>
                </a:lnTo>
                <a:lnTo>
                  <a:pt x="2743200" y="1070919"/>
                </a:lnTo>
                <a:lnTo>
                  <a:pt x="2850292" y="1449860"/>
                </a:lnTo>
                <a:lnTo>
                  <a:pt x="2932670" y="1548714"/>
                </a:lnTo>
                <a:lnTo>
                  <a:pt x="3105665" y="1565189"/>
                </a:lnTo>
                <a:lnTo>
                  <a:pt x="3138616" y="1598141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E305D8-7C5F-44AD-BE8B-202FA89E45F3}"/>
              </a:ext>
            </a:extLst>
          </p:cNvPr>
          <p:cNvCxnSpPr>
            <a:cxnSpLocks/>
          </p:cNvCxnSpPr>
          <p:nvPr/>
        </p:nvCxnSpPr>
        <p:spPr>
          <a:xfrm flipV="1">
            <a:off x="2624062" y="4510214"/>
            <a:ext cx="2506766" cy="2062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BFA56E-F6C2-4E6A-8528-BB164E6CC8A7}"/>
              </a:ext>
            </a:extLst>
          </p:cNvPr>
          <p:cNvCxnSpPr>
            <a:cxnSpLocks/>
          </p:cNvCxnSpPr>
          <p:nvPr/>
        </p:nvCxnSpPr>
        <p:spPr>
          <a:xfrm flipV="1">
            <a:off x="5075228" y="4603118"/>
            <a:ext cx="0" cy="32021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791689-EBD6-4866-AAEC-D509A2F5E899}"/>
              </a:ext>
            </a:extLst>
          </p:cNvPr>
          <p:cNvSpPr txBox="1"/>
          <p:nvPr/>
        </p:nvSpPr>
        <p:spPr>
          <a:xfrm>
            <a:off x="5163491" y="457089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$x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C09751-21C2-4A6F-867C-355D478FE14C}"/>
              </a:ext>
            </a:extLst>
          </p:cNvPr>
          <p:cNvSpPr/>
          <p:nvPr/>
        </p:nvSpPr>
        <p:spPr>
          <a:xfrm>
            <a:off x="5021316" y="445460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0EF2708-E910-4478-9A47-3D2666E242EC}"/>
              </a:ext>
            </a:extLst>
          </p:cNvPr>
          <p:cNvSpPr/>
          <p:nvPr/>
        </p:nvSpPr>
        <p:spPr>
          <a:xfrm>
            <a:off x="2586148" y="4470813"/>
            <a:ext cx="116707" cy="116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4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Put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C8B3C-5C15-4E00-BFFC-9ABD9D93417D}"/>
              </a:ext>
            </a:extLst>
          </p:cNvPr>
          <p:cNvSpPr txBox="1"/>
          <p:nvPr/>
        </p:nvSpPr>
        <p:spPr>
          <a:xfrm>
            <a:off x="838200" y="1433019"/>
            <a:ext cx="7500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you can buy a put option on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gives the right to sell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month’s time. Today’s price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$25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BCA814-6F63-46BB-B99B-0C74CBC69376}"/>
              </a:ext>
            </a:extLst>
          </p:cNvPr>
          <p:cNvCxnSpPr/>
          <p:nvPr/>
        </p:nvCxnSpPr>
        <p:spPr>
          <a:xfrm flipV="1">
            <a:off x="2353003" y="2869240"/>
            <a:ext cx="0" cy="30727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9EC9B6-4622-49C7-88D6-5EEE2C1D24E9}"/>
              </a:ext>
            </a:extLst>
          </p:cNvPr>
          <p:cNvCxnSpPr/>
          <p:nvPr/>
        </p:nvCxnSpPr>
        <p:spPr>
          <a:xfrm>
            <a:off x="2163533" y="5439443"/>
            <a:ext cx="326218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AE3E22-DF76-46F9-807F-18ADE8C5338C}"/>
              </a:ext>
            </a:extLst>
          </p:cNvPr>
          <p:cNvSpPr txBox="1"/>
          <p:nvPr/>
        </p:nvSpPr>
        <p:spPr>
          <a:xfrm>
            <a:off x="1995684" y="2474647"/>
            <a:ext cx="73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V(S,T)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ACC8B2-4D32-4166-9D2E-E7B41F086718}"/>
              </a:ext>
            </a:extLst>
          </p:cNvPr>
          <p:cNvSpPr txBox="1"/>
          <p:nvPr/>
        </p:nvSpPr>
        <p:spPr>
          <a:xfrm>
            <a:off x="5430227" y="524461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1F5159-F1D0-4975-9DF5-97E1FEE10C8D}"/>
              </a:ext>
            </a:extLst>
          </p:cNvPr>
          <p:cNvCxnSpPr/>
          <p:nvPr/>
        </p:nvCxnSpPr>
        <p:spPr>
          <a:xfrm flipV="1">
            <a:off x="3794625" y="5361872"/>
            <a:ext cx="0" cy="1599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541C083-B6D2-4C3B-A419-2780EB69E13E}"/>
              </a:ext>
            </a:extLst>
          </p:cNvPr>
          <p:cNvSpPr txBox="1"/>
          <p:nvPr/>
        </p:nvSpPr>
        <p:spPr>
          <a:xfrm>
            <a:off x="3380475" y="4966535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 = 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99733D-AA39-4068-BF59-4E3B0DE94BED}"/>
              </a:ext>
            </a:extLst>
          </p:cNvPr>
          <p:cNvSpPr txBox="1"/>
          <p:nvPr/>
        </p:nvSpPr>
        <p:spPr>
          <a:xfrm>
            <a:off x="3073814" y="3398336"/>
            <a:ext cx="27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payoff-diagram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put option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286A9B-A862-497E-850E-559115B219DD}"/>
              </a:ext>
            </a:extLst>
          </p:cNvPr>
          <p:cNvSpPr/>
          <p:nvPr/>
        </p:nvSpPr>
        <p:spPr>
          <a:xfrm>
            <a:off x="6853031" y="2524626"/>
            <a:ext cx="2448560" cy="10404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max(E-S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846D5-D572-42A2-AC7D-393F3A620CED}"/>
              </a:ext>
            </a:extLst>
          </p:cNvPr>
          <p:cNvSpPr txBox="1"/>
          <p:nvPr/>
        </p:nvSpPr>
        <p:spPr>
          <a:xfrm>
            <a:off x="9705643" y="2583180"/>
            <a:ext cx="1823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what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option worth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expiry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EF1C31-008C-4CAB-9F0C-4E3B48BD51F9}"/>
              </a:ext>
            </a:extLst>
          </p:cNvPr>
          <p:cNvSpPr txBox="1"/>
          <p:nvPr/>
        </p:nvSpPr>
        <p:spPr>
          <a:xfrm>
            <a:off x="43527" y="5552303"/>
            <a:ext cx="2361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V(S,t)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may be negative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we pay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option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351EB1-D5C5-45EF-9F9D-27160D98ACB6}"/>
              </a:ext>
            </a:extLst>
          </p:cNvPr>
          <p:cNvSpPr txBox="1"/>
          <p:nvPr/>
        </p:nvSpPr>
        <p:spPr>
          <a:xfrm>
            <a:off x="6151272" y="3942099"/>
            <a:ext cx="532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A PUT OPTION WE SPECULATE THAT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STOCK WILL FALL !!!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893844-32E3-40E0-8FE7-19BA30C4707F}"/>
              </a:ext>
            </a:extLst>
          </p:cNvPr>
          <p:cNvSpPr txBox="1"/>
          <p:nvPr/>
        </p:nvSpPr>
        <p:spPr>
          <a:xfrm>
            <a:off x="6232256" y="4985543"/>
            <a:ext cx="5160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stock price has increased in value then we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buy the underlying stock, otherwise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make a profit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E-S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GB" sz="2000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FC499C-072F-4F1A-A51E-7CA72666A817}"/>
              </a:ext>
            </a:extLst>
          </p:cNvPr>
          <p:cNvCxnSpPr/>
          <p:nvPr/>
        </p:nvCxnSpPr>
        <p:spPr>
          <a:xfrm>
            <a:off x="3794625" y="5706818"/>
            <a:ext cx="1441622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A2D044-A96A-4C01-BCF7-A4CB26C94C4E}"/>
              </a:ext>
            </a:extLst>
          </p:cNvPr>
          <p:cNvCxnSpPr/>
          <p:nvPr/>
        </p:nvCxnSpPr>
        <p:spPr>
          <a:xfrm flipH="1" flipV="1">
            <a:off x="2363245" y="4275438"/>
            <a:ext cx="1431381" cy="1431381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1124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American and European Options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92070812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American and European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B69329-62CF-4538-8F4D-85150DF96926}"/>
              </a:ext>
            </a:extLst>
          </p:cNvPr>
          <p:cNvSpPr/>
          <p:nvPr/>
        </p:nvSpPr>
        <p:spPr>
          <a:xfrm>
            <a:off x="1492836" y="2065938"/>
            <a:ext cx="9206327" cy="1857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AMERICAN OPTIONS –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American option may be exercised at any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t&lt;T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before the expiration date</a:t>
            </a:r>
          </a:p>
        </p:txBody>
      </p:sp>
    </p:spTree>
    <p:extLst>
      <p:ext uri="{BB962C8B-B14F-4D97-AF65-F5344CB8AC3E}">
        <p14:creationId xmlns:p14="http://schemas.microsoft.com/office/powerpoint/2010/main" val="33968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American and European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B69329-62CF-4538-8F4D-85150DF96926}"/>
              </a:ext>
            </a:extLst>
          </p:cNvPr>
          <p:cNvSpPr/>
          <p:nvPr/>
        </p:nvSpPr>
        <p:spPr>
          <a:xfrm>
            <a:off x="1492836" y="2065938"/>
            <a:ext cx="9206327" cy="1857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AMERICAN OPTIONS –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American option may be exercised at any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t&lt;T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before the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expiration date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E491BE-AE89-498A-A391-53AF1AFBE6C9}"/>
              </a:ext>
            </a:extLst>
          </p:cNvPr>
          <p:cNvSpPr/>
          <p:nvPr/>
        </p:nvSpPr>
        <p:spPr>
          <a:xfrm>
            <a:off x="1492835" y="4179218"/>
            <a:ext cx="9206327" cy="18579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EUROPEAN OPTIONS –</a:t>
            </a:r>
          </a:p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European option may be exercised only at a single pre-defined point in time which is the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expiration date</a:t>
            </a:r>
          </a:p>
        </p:txBody>
      </p:sp>
    </p:spTree>
    <p:extLst>
      <p:ext uri="{BB962C8B-B14F-4D97-AF65-F5344CB8AC3E}">
        <p14:creationId xmlns:p14="http://schemas.microsoft.com/office/powerpoint/2010/main" val="9224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101660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IS IT GOOD TO OWN A STOCK?</a:t>
            </a:r>
          </a:p>
          <a:p>
            <a:endParaRPr lang="hu-HU" sz="2400" b="1" dirty="0">
              <a:solidFill>
                <a:srgbClr val="FFC000"/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there may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growth in the value of the stock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that can be realized if you sell the given stock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BUT STOCKS ARE CONSIDERED TO BE</a:t>
            </a:r>
          </a:p>
          <a:p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					 A RISKY INVESTMENT !!!</a:t>
            </a:r>
            <a:endParaRPr lang="hu-HU" sz="2400" b="1" dirty="0">
              <a:solidFill>
                <a:srgbClr val="FF9999"/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there are so-called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dividends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 These are payments paid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out every quarter or every six months to the shareholders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 the amount of dividend usually depends on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profitability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given company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50034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Credit Default Swaps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890815772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Credit Default Swap (CDS)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95" y="3903704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6201840" y="1797784"/>
            <a:ext cx="50825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company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needs capital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expand it’s business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ISSUES BONDS THAT PAYS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INTERESTS FOR A CERTAIN PERIOD OF TIME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Credit Default Swap (CDS)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95" y="3903704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6201840" y="1797784"/>
            <a:ext cx="50825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company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needs capital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expand it’s business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ISSUES BONDS THAT PAYS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INTERESTS FOR A CERTAIN PERIOD OF TIME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68" y="2613392"/>
            <a:ext cx="769618" cy="1453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01802-20C8-411A-8821-7A723E327494}"/>
              </a:ext>
            </a:extLst>
          </p:cNvPr>
          <p:cNvSpPr txBox="1"/>
          <p:nvPr/>
        </p:nvSpPr>
        <p:spPr>
          <a:xfrm>
            <a:off x="18305" y="4317733"/>
            <a:ext cx="6077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pension funds, corporations or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investors who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buy these bonds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Credit Default Swap (CDS)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95" y="3903704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6201840" y="1797784"/>
            <a:ext cx="50825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company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needs capital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expand it’s business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ISSUES BONDS THAT PAYS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INTERESTS FOR A CERTAIN PERIOD OF TIME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68" y="2613392"/>
            <a:ext cx="769618" cy="1453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01802-20C8-411A-8821-7A723E327494}"/>
              </a:ext>
            </a:extLst>
          </p:cNvPr>
          <p:cNvSpPr txBox="1"/>
          <p:nvPr/>
        </p:nvSpPr>
        <p:spPr>
          <a:xfrm>
            <a:off x="18305" y="4317733"/>
            <a:ext cx="6077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pension funds, corporations or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investors who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buy these bonds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olyamatábra: Másik feldolgozás 13">
            <a:extLst>
              <a:ext uri="{FF2B5EF4-FFF2-40B4-BE49-F238E27FC236}">
                <a16:creationId xmlns:a16="http://schemas.microsoft.com/office/drawing/2014/main" id="{2875BBA5-3E41-4C4A-B310-439F96F0A315}"/>
              </a:ext>
            </a:extLst>
          </p:cNvPr>
          <p:cNvSpPr/>
          <p:nvPr/>
        </p:nvSpPr>
        <p:spPr>
          <a:xfrm rot="18469039">
            <a:off x="7891621" y="4888208"/>
            <a:ext cx="1702982" cy="689575"/>
          </a:xfrm>
          <a:prstGeom prst="flowChartAlternateProcess">
            <a:avLst/>
          </a:prstGeom>
          <a:solidFill>
            <a:srgbClr val="FF99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3468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D04197-7EC0-4DF1-B447-BC2600926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125" y="3908014"/>
            <a:ext cx="1180837" cy="2239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Credit Default Swap (CDS)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6201840" y="1797784"/>
            <a:ext cx="50825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a given company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needs capital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to expand it’s business</a:t>
            </a:r>
          </a:p>
          <a:p>
            <a:pPr algn="ctr"/>
            <a:endParaRPr lang="hu-HU" sz="2000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IT ISSUES BONDS THAT PAYS</a:t>
            </a:r>
            <a:b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INTERESTS FOR A CERTAIN PERIOD OF TIME !!!</a:t>
            </a:r>
            <a:endParaRPr lang="en-GB" sz="20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01802-20C8-411A-8821-7A723E327494}"/>
              </a:ext>
            </a:extLst>
          </p:cNvPr>
          <p:cNvSpPr txBox="1"/>
          <p:nvPr/>
        </p:nvSpPr>
        <p:spPr>
          <a:xfrm>
            <a:off x="18305" y="4317733"/>
            <a:ext cx="6077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there are pension funds, corporations or</a:t>
            </a: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other investors who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buy these bonds</a:t>
            </a:r>
            <a:endParaRPr lang="en-GB" sz="20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lyamatábra: Másik feldolgozás 13">
            <a:extLst>
              <a:ext uri="{FF2B5EF4-FFF2-40B4-BE49-F238E27FC236}">
                <a16:creationId xmlns:a16="http://schemas.microsoft.com/office/drawing/2014/main" id="{2875BBA5-3E41-4C4A-B310-439F96F0A315}"/>
              </a:ext>
            </a:extLst>
          </p:cNvPr>
          <p:cNvSpPr/>
          <p:nvPr/>
        </p:nvSpPr>
        <p:spPr>
          <a:xfrm rot="18469039">
            <a:off x="7891621" y="4888208"/>
            <a:ext cx="1702982" cy="68957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4C042-444C-445B-A7F3-CE8FA8961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3" y="2613571"/>
            <a:ext cx="769618" cy="145372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1F645-8016-490D-85D0-606E86B15D3D}"/>
              </a:ext>
            </a:extLst>
          </p:cNvPr>
          <p:cNvSpPr/>
          <p:nvPr/>
        </p:nvSpPr>
        <p:spPr>
          <a:xfrm>
            <a:off x="1492836" y="2813693"/>
            <a:ext cx="9206327" cy="1857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en-GB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 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credit default swap </a:t>
            </a:r>
            <a:r>
              <a:rPr lang="en-GB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is a </a:t>
            </a:r>
            <a:r>
              <a:rPr lang="hu-HU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derivative (swap contract) </a:t>
            </a:r>
            <a:r>
              <a:rPr lang="en-GB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that the seller of the 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CDS</a:t>
            </a:r>
            <a:r>
              <a:rPr lang="en-GB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will compensate the buyer in the event of a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debt</a:t>
            </a:r>
            <a:r>
              <a:rPr lang="en-GB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default</a:t>
            </a:r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3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Credit Default Swap (CDS)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3213B1-B5CA-4F58-B3B5-FFFAE825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credit derivative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enables investors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swap credit risk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buyer of the CDS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pays installments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(fixed payments) to the seller until date of maturity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seller of the CDS agrees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 the interest payments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bond issuer may default</a:t>
            </a: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95028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Credit Default Swap (CDS)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798F2D-9901-43F0-8C1A-F5EC61CA0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33" y="3778235"/>
            <a:ext cx="1180837" cy="2243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6978828" y="2195946"/>
            <a:ext cx="397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company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needs capital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expand it’s business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pays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interests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the investor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28" y="1749070"/>
            <a:ext cx="769618" cy="1453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01802-20C8-411A-8821-7A723E327494}"/>
              </a:ext>
            </a:extLst>
          </p:cNvPr>
          <p:cNvSpPr txBox="1"/>
          <p:nvPr/>
        </p:nvSpPr>
        <p:spPr>
          <a:xfrm>
            <a:off x="1111349" y="1858098"/>
            <a:ext cx="3539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pension funds,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corporations or other 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buy these bonds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CDS buyer !!!</a:t>
            </a:r>
            <a:endParaRPr lang="en-GB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C1520-5301-4C6B-A197-A775DF6FE3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80" y="4417261"/>
            <a:ext cx="1092275" cy="1604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BCD848-9ECB-4CCD-9985-A09912ACF134}"/>
              </a:ext>
            </a:extLst>
          </p:cNvPr>
          <p:cNvSpPr txBox="1"/>
          <p:nvPr/>
        </p:nvSpPr>
        <p:spPr>
          <a:xfrm>
            <a:off x="1614428" y="4417261"/>
            <a:ext cx="25337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bank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(CDS seller) pays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interests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case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company defaults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2000" i="1" dirty="0">
              <a:solidFill>
                <a:srgbClr val="FF9999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80FCA2-068A-4B44-9A94-09114675C81D}"/>
              </a:ext>
            </a:extLst>
          </p:cNvPr>
          <p:cNvCxnSpPr>
            <a:cxnSpLocks/>
          </p:cNvCxnSpPr>
          <p:nvPr/>
        </p:nvCxnSpPr>
        <p:spPr>
          <a:xfrm flipV="1">
            <a:off x="5029718" y="3446201"/>
            <a:ext cx="0" cy="74922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E0FDD-B13C-4806-AE8C-800E7D159C31}"/>
              </a:ext>
            </a:extLst>
          </p:cNvPr>
          <p:cNvCxnSpPr>
            <a:cxnSpLocks/>
          </p:cNvCxnSpPr>
          <p:nvPr/>
        </p:nvCxnSpPr>
        <p:spPr>
          <a:xfrm>
            <a:off x="5321840" y="3476681"/>
            <a:ext cx="1" cy="74922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4F6C5C-8797-4412-B302-911E4001C5F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1" y="3202972"/>
            <a:ext cx="1690932" cy="87118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1537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Types of Analysis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43496979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Analysis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A52F7-020D-4AD8-B255-41CE54FAC089}"/>
              </a:ext>
            </a:extLst>
          </p:cNvPr>
          <p:cNvSpPr/>
          <p:nvPr/>
        </p:nvSpPr>
        <p:spPr>
          <a:xfrm>
            <a:off x="1805384" y="1851405"/>
            <a:ext cx="8581232" cy="1096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FUNDAMENTAL ANALYSIS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9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Analysis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A52F7-020D-4AD8-B255-41CE54FAC089}"/>
              </a:ext>
            </a:extLst>
          </p:cNvPr>
          <p:cNvSpPr/>
          <p:nvPr/>
        </p:nvSpPr>
        <p:spPr>
          <a:xfrm>
            <a:off x="1805384" y="1851405"/>
            <a:ext cx="8581232" cy="1096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FUNDAMENTAL ANALYSIS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CC0DBB-9614-4B3E-BF9E-29C097C5AF9A}"/>
              </a:ext>
            </a:extLst>
          </p:cNvPr>
          <p:cNvSpPr/>
          <p:nvPr/>
        </p:nvSpPr>
        <p:spPr>
          <a:xfrm>
            <a:off x="1805384" y="3317439"/>
            <a:ext cx="8581232" cy="10969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ANALYSIS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546EC-130D-4EE2-B048-4F6BB116BE2C}"/>
              </a:ext>
            </a:extLst>
          </p:cNvPr>
          <p:cNvSpPr txBox="1"/>
          <p:nvPr/>
        </p:nvSpPr>
        <p:spPr>
          <a:xfrm>
            <a:off x="-88777" y="1423439"/>
            <a:ext cx="1172006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	</a:t>
            </a:r>
            <a:r>
              <a:rPr lang="hu-HU" sz="2400" b="1" dirty="0">
                <a:solidFill>
                  <a:srgbClr val="FFC000"/>
                </a:solidFill>
              </a:rPr>
              <a:t>MEASURING THE RISK OF STOCK - VOLATILITY</a:t>
            </a:r>
          </a:p>
          <a:p>
            <a:r>
              <a:rPr lang="hu-HU" sz="2400" dirty="0"/>
              <a:t>		</a:t>
            </a:r>
          </a:p>
          <a:p>
            <a:r>
              <a:rPr lang="hu-HU" sz="2400" dirty="0">
                <a:sym typeface="Wingdings" panose="05000000000000000000" pitchFamily="2" charset="2"/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statistical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measure of the dispersion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returns for a given security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which is the amount of uncertainty (or risk) about the size of changes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in the value of a given security (stock, bond etc.)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 we can measure volatility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standard deviation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or variance between returns of the same security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	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HIGHER THE VOLATILITY THE RISKIER THE SECURITY !!!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we can use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Capital Asset Pricing Model (CAPM)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with the 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 to approximate volatiliy</a:t>
            </a:r>
            <a:endParaRPr lang="hu-HU" sz="2400" dirty="0">
              <a:sym typeface="Wingdings" panose="05000000000000000000" pitchFamily="2" charset="2"/>
            </a:endParaRPr>
          </a:p>
          <a:p>
            <a:endParaRPr lang="hu-HU" sz="2400" dirty="0"/>
          </a:p>
          <a:p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0944745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Analysis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A52F7-020D-4AD8-B255-41CE54FAC089}"/>
              </a:ext>
            </a:extLst>
          </p:cNvPr>
          <p:cNvSpPr/>
          <p:nvPr/>
        </p:nvSpPr>
        <p:spPr>
          <a:xfrm>
            <a:off x="1805384" y="1851405"/>
            <a:ext cx="8581232" cy="1096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FUNDAMENTAL ANALYSIS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CC0DBB-9614-4B3E-BF9E-29C097C5AF9A}"/>
              </a:ext>
            </a:extLst>
          </p:cNvPr>
          <p:cNvSpPr/>
          <p:nvPr/>
        </p:nvSpPr>
        <p:spPr>
          <a:xfrm>
            <a:off x="1805384" y="3317439"/>
            <a:ext cx="8581232" cy="10969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ANALYSIS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6CB71A-06B1-41D7-8D54-EC2B6943513D}"/>
              </a:ext>
            </a:extLst>
          </p:cNvPr>
          <p:cNvSpPr/>
          <p:nvPr/>
        </p:nvSpPr>
        <p:spPr>
          <a:xfrm>
            <a:off x="1805384" y="4783472"/>
            <a:ext cx="8581232" cy="1096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QUANTITATIVE ANALYSIS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Fundamental Analysis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A4432-7D21-46B5-BBBB-AF30FDD96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45" y="1771968"/>
            <a:ext cx="669504" cy="983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1E902-60F3-43BC-BD3D-4C1B57F88C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54" y="2906993"/>
            <a:ext cx="949526" cy="1546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C0B00E-7048-45C3-A39E-7F1377BA62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85" y="2685058"/>
            <a:ext cx="1180837" cy="2243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7A1EE-2FB4-4292-B548-66AD6D783CFE}"/>
              </a:ext>
            </a:extLst>
          </p:cNvPr>
          <p:cNvSpPr txBox="1"/>
          <p:nvPr/>
        </p:nvSpPr>
        <p:spPr>
          <a:xfrm>
            <a:off x="1165527" y="5269844"/>
            <a:ext cx="3146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companies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present on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 marker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F660D-3359-427D-BCF8-CA17538835A9}"/>
              </a:ext>
            </a:extLst>
          </p:cNvPr>
          <p:cNvSpPr txBox="1"/>
          <p:nvPr/>
        </p:nvSpPr>
        <p:spPr>
          <a:xfrm>
            <a:off x="4706110" y="1771968"/>
            <a:ext cx="66518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fundamental analysis is about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in-depth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company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consider – management teams,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products and services, balance sheets, income statements etc.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PREDICT WHETHER THE STOCK IS UNDERVALUD OR NOT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BASED ON THE INTRINSIC VALUE OF THE COMPANY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may have a good model for the value of a given company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rest of the world should see the mispricings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 well and this may never happen !!!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06145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Fundamental Analysis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9F474F-EBDC-44F1-A42A-878CFD22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check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assets of the company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(such as cash, properties and equipments)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check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liabilities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 (debts and loans)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look 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income statement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company to know how the company makes money (revenues and expenses)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NET INCOME = REVENUES – EXPENSES</a:t>
            </a:r>
          </a:p>
          <a:p>
            <a:pPr marL="0" indent="0" algn="ctr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company can share the net income with shareholders (dividens) or it can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reinvested into the company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91894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Fundamental Analysis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9F474F-EBDC-44F1-A42A-878CFD22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good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reinvest the net income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the company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company with good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cash position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quite a low probability of default (this why to consider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cash flow statement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P/E ratio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powerful tool in fundamental analysis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6BFE40-B357-4461-844A-90CF6BC1793D}"/>
              </a:ext>
            </a:extLst>
          </p:cNvPr>
          <p:cNvSpPr/>
          <p:nvPr/>
        </p:nvSpPr>
        <p:spPr>
          <a:xfrm>
            <a:off x="4490719" y="4511040"/>
            <a:ext cx="3210560" cy="1290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87442-8E35-4FAA-ABF1-B094A092DBD5}"/>
                  </a:ext>
                </a:extLst>
              </p:cNvPr>
              <p:cNvSpPr txBox="1"/>
              <p:nvPr/>
            </p:nvSpPr>
            <p:spPr>
              <a:xfrm>
                <a:off x="4912823" y="4843294"/>
                <a:ext cx="2366353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𝑵𝑬𝑻</m:t>
                        </m:r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𝑰𝑵𝑪𝑶𝑴𝑬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𝑺𝑯𝑨𝑹𝑬𝑺</m:t>
                        </m:r>
                      </m:den>
                    </m:f>
                  </m:oMath>
                </a14:m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EPS</a:t>
                </a:r>
                <a:endParaRPr lang="en-GB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87442-8E35-4FAA-ABF1-B094A092D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23" y="4843294"/>
                <a:ext cx="2366353" cy="625812"/>
              </a:xfrm>
              <a:prstGeom prst="rect">
                <a:avLst/>
              </a:prstGeom>
              <a:blipFill>
                <a:blip r:embed="rId2"/>
                <a:stretch>
                  <a:fillRect r="-2835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32734A-39C7-4922-8010-5CC04A2956C5}"/>
              </a:ext>
            </a:extLst>
          </p:cNvPr>
          <p:cNvSpPr txBox="1"/>
          <p:nvPr/>
        </p:nvSpPr>
        <p:spPr>
          <a:xfrm>
            <a:off x="8123383" y="4694535"/>
            <a:ext cx="3346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net income divided by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number of outstanding shares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earnings per share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Fundamental Analysis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9F474F-EBDC-44F1-A42A-878CFD22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good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reinvest the net income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the company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company with good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cash position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quite a low probability of default (this why to consider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cash flow statement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P/E ratio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powerful tool in fundamental analysis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6BFE40-B357-4461-844A-90CF6BC1793D}"/>
              </a:ext>
            </a:extLst>
          </p:cNvPr>
          <p:cNvSpPr/>
          <p:nvPr/>
        </p:nvSpPr>
        <p:spPr>
          <a:xfrm>
            <a:off x="4490720" y="4511040"/>
            <a:ext cx="3210560" cy="1290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87442-8E35-4FAA-ABF1-B094A092DBD5}"/>
                  </a:ext>
                </a:extLst>
              </p:cNvPr>
              <p:cNvSpPr txBox="1"/>
              <p:nvPr/>
            </p:nvSpPr>
            <p:spPr>
              <a:xfrm>
                <a:off x="4895446" y="4843294"/>
                <a:ext cx="2401107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𝑺𝑻𝑶𝑪𝑲</m:t>
                        </m:r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𝑷𝑹𝑰𝑪𝑬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𝑬𝑷𝑺</m:t>
                        </m:r>
                      </m:den>
                    </m:f>
                  </m:oMath>
                </a14:m>
                <a:r>
                  <a:rPr lang="hu-HU" sz="24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P/E</a:t>
                </a:r>
                <a:endParaRPr lang="en-GB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987442-8E35-4FAA-ABF1-B094A092D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446" y="4843294"/>
                <a:ext cx="2401107" cy="625812"/>
              </a:xfrm>
              <a:prstGeom prst="rect">
                <a:avLst/>
              </a:prstGeom>
              <a:blipFill>
                <a:blip r:embed="rId2"/>
                <a:stretch>
                  <a:fillRect r="-3046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0D459D-35CA-436E-93B5-96F2E6C953F1}"/>
              </a:ext>
            </a:extLst>
          </p:cNvPr>
          <p:cNvSpPr txBox="1"/>
          <p:nvPr/>
        </p:nvSpPr>
        <p:spPr>
          <a:xfrm>
            <a:off x="8133311" y="4844146"/>
            <a:ext cx="2788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to earning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ratio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the lower the better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Technical Analysis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F660D-3359-427D-BCF8-CA17538835A9}"/>
              </a:ext>
            </a:extLst>
          </p:cNvPr>
          <p:cNvSpPr txBox="1"/>
          <p:nvPr/>
        </p:nvSpPr>
        <p:spPr>
          <a:xfrm>
            <a:off x="4436340" y="1782128"/>
            <a:ext cx="711348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opposite of fundamental analysis – this approach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care about the company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 information 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contained within its stock 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TECHNICAL ANALYSIS IS ABOUT HISTORICAL DATA !!!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interpret historical data and look for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specific patterns in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S(t)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stock price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make predictions accordingly</a:t>
            </a:r>
          </a:p>
          <a:p>
            <a:pPr algn="ctr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(machine learning, time series model etc.)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4D9AAF-383F-4A20-AA3D-350C84C5C12D}"/>
              </a:ext>
            </a:extLst>
          </p:cNvPr>
          <p:cNvCxnSpPr/>
          <p:nvPr/>
        </p:nvCxnSpPr>
        <p:spPr>
          <a:xfrm flipV="1">
            <a:off x="1369586" y="2771919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A36995-28D1-44DA-B610-07496F812081}"/>
              </a:ext>
            </a:extLst>
          </p:cNvPr>
          <p:cNvCxnSpPr>
            <a:cxnSpLocks/>
          </p:cNvCxnSpPr>
          <p:nvPr/>
        </p:nvCxnSpPr>
        <p:spPr>
          <a:xfrm>
            <a:off x="1180116" y="4707810"/>
            <a:ext cx="280260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FCB313-5F83-4B24-A1E9-9941B6BDB9CB}"/>
              </a:ext>
            </a:extLst>
          </p:cNvPr>
          <p:cNvSpPr txBox="1"/>
          <p:nvPr/>
        </p:nvSpPr>
        <p:spPr>
          <a:xfrm>
            <a:off x="1119418" y="23648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50FF4-B916-40A5-840C-95A98727641E}"/>
              </a:ext>
            </a:extLst>
          </p:cNvPr>
          <p:cNvSpPr txBox="1"/>
          <p:nvPr/>
        </p:nvSpPr>
        <p:spPr>
          <a:xfrm>
            <a:off x="4008599" y="452330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54A0106-72A0-404B-A41B-259A33070080}"/>
              </a:ext>
            </a:extLst>
          </p:cNvPr>
          <p:cNvSpPr/>
          <p:nvPr/>
        </p:nvSpPr>
        <p:spPr>
          <a:xfrm>
            <a:off x="1676849" y="3229964"/>
            <a:ext cx="2041712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86147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Quantitative Analysis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F660D-3359-427D-BCF8-CA17538835A9}"/>
              </a:ext>
            </a:extLst>
          </p:cNvPr>
          <p:cNvSpPr txBox="1"/>
          <p:nvPr/>
        </p:nvSpPr>
        <p:spPr>
          <a:xfrm>
            <a:off x="5100400" y="1966793"/>
            <a:ext cx="60090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quantitative analysis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an assumption: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financial quantities such as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prices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rates have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behavior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QUANTITATIVE ANALYSIS TRY TO MODEL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BEHAVIOR OF FINANCIAL ASSETS !!! 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use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randomness in our models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calculus and stochastic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equations are needed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B0F3C-A201-4CB9-8721-673F24FFC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" y="2784353"/>
            <a:ext cx="3225800" cy="21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4578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Random Behavior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304332319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790241-45C1-43B2-8BE7-6FF192EA1169}"/>
              </a:ext>
            </a:extLst>
          </p:cNvPr>
          <p:cNvSpPr/>
          <p:nvPr/>
        </p:nvSpPr>
        <p:spPr>
          <a:xfrm>
            <a:off x="3535413" y="5551370"/>
            <a:ext cx="4389416" cy="10207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CB4AC7-3CB1-4568-9F04-ACCAA7BF5838}"/>
              </a:ext>
            </a:extLst>
          </p:cNvPr>
          <p:cNvSpPr/>
          <p:nvPr/>
        </p:nvSpPr>
        <p:spPr>
          <a:xfrm>
            <a:off x="4002260" y="1495284"/>
            <a:ext cx="2733040" cy="10207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Random Behavior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158C-09D2-4380-BA54-35E0228FFB19}"/>
              </a:ext>
            </a:extLst>
          </p:cNvPr>
          <p:cNvCxnSpPr/>
          <p:nvPr/>
        </p:nvCxnSpPr>
        <p:spPr>
          <a:xfrm>
            <a:off x="4186995" y="2014922"/>
            <a:ext cx="165580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A90E07-0789-463A-AFDF-59B23D5A3A1C}"/>
              </a:ext>
            </a:extLst>
          </p:cNvPr>
          <p:cNvSpPr txBox="1"/>
          <p:nvPr/>
        </p:nvSpPr>
        <p:spPr>
          <a:xfrm>
            <a:off x="4287097" y="161481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  -  S(t-1)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EDACE-58E1-4266-8100-E04F2C68D0FF}"/>
              </a:ext>
            </a:extLst>
          </p:cNvPr>
          <p:cNvSpPr txBox="1"/>
          <p:nvPr/>
        </p:nvSpPr>
        <p:spPr>
          <a:xfrm>
            <a:off x="4605429" y="2014922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S(t-1)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438E0-0F2B-4340-A5DA-515BDE50DCCE}"/>
              </a:ext>
            </a:extLst>
          </p:cNvPr>
          <p:cNvSpPr txBox="1"/>
          <p:nvPr/>
        </p:nvSpPr>
        <p:spPr>
          <a:xfrm>
            <a:off x="5842800" y="1805613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R(t)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8DDD-1CA5-4B60-8AE4-365C9486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3" y="2565330"/>
            <a:ext cx="3871792" cy="2889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70DBE-9F7E-4FE6-BBE2-D4C1FE0544AD}"/>
              </a:ext>
            </a:extLst>
          </p:cNvPr>
          <p:cNvSpPr txBox="1"/>
          <p:nvPr/>
        </p:nvSpPr>
        <p:spPr>
          <a:xfrm>
            <a:off x="4488797" y="2808171"/>
            <a:ext cx="5860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 have seen the daily returns (or monthly returns)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have approximately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 distributions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normal distributions can be defined by two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parameters –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μ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mean and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σ</a:t>
            </a:r>
            <a:r>
              <a:rPr lang="hu-HU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variance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maybe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daily returns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be defined with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these parameters (mean and variance) as well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A159B-7627-4C92-88F0-41AFC1AF2387}"/>
              </a:ext>
            </a:extLst>
          </p:cNvPr>
          <p:cNvSpPr txBox="1"/>
          <p:nvPr/>
        </p:nvSpPr>
        <p:spPr>
          <a:xfrm>
            <a:off x="3828146" y="5861699"/>
            <a:ext cx="4029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R(t) = mean + x * standard deviation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E80F5-0936-417C-A84D-C816F8ACB741}"/>
              </a:ext>
            </a:extLst>
          </p:cNvPr>
          <p:cNvSpPr txBox="1"/>
          <p:nvPr/>
        </p:nvSpPr>
        <p:spPr>
          <a:xfrm>
            <a:off x="7338469" y="1683510"/>
            <a:ext cx="1868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daily return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[t,t-1]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BE188-F107-457C-9825-276F22B3D457}"/>
              </a:ext>
            </a:extLst>
          </p:cNvPr>
          <p:cNvSpPr txBox="1"/>
          <p:nvPr/>
        </p:nvSpPr>
        <p:spPr>
          <a:xfrm>
            <a:off x="8368781" y="5600089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return as a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andom variable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drawn from a</a:t>
            </a:r>
          </a:p>
          <a:p>
            <a:pPr algn="ctr"/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 distribution  </a:t>
            </a:r>
          </a:p>
        </p:txBody>
      </p:sp>
    </p:spTree>
    <p:extLst>
      <p:ext uri="{BB962C8B-B14F-4D97-AF65-F5344CB8AC3E}">
        <p14:creationId xmlns:p14="http://schemas.microsoft.com/office/powerpoint/2010/main" val="1476481489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Random Behavior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1E74C-7982-4C99-B34B-DC2D2B9B0512}"/>
              </a:ext>
            </a:extLst>
          </p:cNvPr>
          <p:cNvSpPr txBox="1"/>
          <p:nvPr/>
        </p:nvSpPr>
        <p:spPr>
          <a:xfrm>
            <a:off x="3870411" y="2848405"/>
            <a:ext cx="5724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daily returns as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variables</a:t>
            </a:r>
          </a:p>
          <a:p>
            <a:pPr algn="ctr"/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drawn from a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 distribution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1EA2DB-B095-48F6-B2D6-FC7AE0D2A672}"/>
              </a:ext>
            </a:extLst>
          </p:cNvPr>
          <p:cNvCxnSpPr>
            <a:cxnSpLocks/>
          </p:cNvCxnSpPr>
          <p:nvPr/>
        </p:nvCxnSpPr>
        <p:spPr>
          <a:xfrm flipV="1">
            <a:off x="1260391" y="3230880"/>
            <a:ext cx="0" cy="27250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C04354-F5CD-4E2A-B692-2B31A2A81A82}"/>
              </a:ext>
            </a:extLst>
          </p:cNvPr>
          <p:cNvCxnSpPr>
            <a:cxnSpLocks/>
          </p:cNvCxnSpPr>
          <p:nvPr/>
        </p:nvCxnSpPr>
        <p:spPr>
          <a:xfrm>
            <a:off x="1070921" y="5766485"/>
            <a:ext cx="313531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6FD7915-7E21-4FDC-B1C0-1AFE738B3906}"/>
              </a:ext>
            </a:extLst>
          </p:cNvPr>
          <p:cNvSpPr/>
          <p:nvPr/>
        </p:nvSpPr>
        <p:spPr>
          <a:xfrm>
            <a:off x="2059460" y="4698311"/>
            <a:ext cx="115330" cy="1153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DE3B0-A053-4D3E-9C0A-E33A38153125}"/>
              </a:ext>
            </a:extLst>
          </p:cNvPr>
          <p:cNvSpPr/>
          <p:nvPr/>
        </p:nvSpPr>
        <p:spPr>
          <a:xfrm>
            <a:off x="2846174" y="4267200"/>
            <a:ext cx="115330" cy="1153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16DCC8-4CF7-4712-BACB-D701E2B359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12118" y="3988195"/>
            <a:ext cx="1895285" cy="7084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B513C7-5F41-4AAA-890C-C871FFB08DCE}"/>
              </a:ext>
            </a:extLst>
          </p:cNvPr>
          <p:cNvSpPr txBox="1"/>
          <p:nvPr/>
        </p:nvSpPr>
        <p:spPr>
          <a:xfrm>
            <a:off x="4212502" y="559197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B1FC8-AB7A-4BFB-BACB-262B48BE5709}"/>
              </a:ext>
            </a:extLst>
          </p:cNvPr>
          <p:cNvSpPr txBox="1"/>
          <p:nvPr/>
        </p:nvSpPr>
        <p:spPr>
          <a:xfrm>
            <a:off x="1001345" y="285138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4C6D29-6EAC-4624-A4A5-A6BC2C5747D6}"/>
              </a:ext>
            </a:extLst>
          </p:cNvPr>
          <p:cNvSpPr txBox="1"/>
          <p:nvPr/>
        </p:nvSpPr>
        <p:spPr>
          <a:xfrm>
            <a:off x="1558799" y="4860666"/>
            <a:ext cx="1116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asset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today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92E7A5-9956-4A72-A865-FA25C55D0A9E}"/>
              </a:ext>
            </a:extLst>
          </p:cNvPr>
          <p:cNvSpPr txBox="1"/>
          <p:nvPr/>
        </p:nvSpPr>
        <p:spPr>
          <a:xfrm>
            <a:off x="1470134" y="3613601"/>
            <a:ext cx="1491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S(t+1)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asset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tomorrow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0E320B-89B8-495E-A501-3DEB2B148DB2}"/>
              </a:ext>
            </a:extLst>
          </p:cNvPr>
          <p:cNvCxnSpPr/>
          <p:nvPr/>
        </p:nvCxnSpPr>
        <p:spPr>
          <a:xfrm flipV="1">
            <a:off x="2149662" y="4358898"/>
            <a:ext cx="696512" cy="3727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A747E1-5782-4055-B39D-C1DAF05501B6}"/>
              </a:ext>
            </a:extLst>
          </p:cNvPr>
          <p:cNvSpPr txBox="1"/>
          <p:nvPr/>
        </p:nvSpPr>
        <p:spPr>
          <a:xfrm>
            <a:off x="5310163" y="3808205"/>
            <a:ext cx="5484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described by a 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W(t)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walk (so-called Wiener process)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36159F-B0BD-4824-95A1-3C400380E388}"/>
              </a:ext>
            </a:extLst>
          </p:cNvPr>
          <p:cNvSpPr txBox="1"/>
          <p:nvPr/>
        </p:nvSpPr>
        <p:spPr>
          <a:xfrm>
            <a:off x="5981320" y="4860666"/>
            <a:ext cx="42695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W(t)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has continuous sample path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 has independent and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normally</a:t>
            </a:r>
          </a:p>
          <a:p>
            <a:pPr lvl="1"/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distributed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increments</a:t>
            </a:r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C02292-F228-44B9-AE26-76E8CF95339E}"/>
              </a:ext>
            </a:extLst>
          </p:cNvPr>
          <p:cNvSpPr/>
          <p:nvPr/>
        </p:nvSpPr>
        <p:spPr>
          <a:xfrm>
            <a:off x="3513988" y="1568542"/>
            <a:ext cx="4389416" cy="10207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C4B43D-3A64-4E32-93A6-9EDB84ED813F}"/>
              </a:ext>
            </a:extLst>
          </p:cNvPr>
          <p:cNvSpPr txBox="1"/>
          <p:nvPr/>
        </p:nvSpPr>
        <p:spPr>
          <a:xfrm>
            <a:off x="3806721" y="1878871"/>
            <a:ext cx="4029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R(t) = mean + x *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490608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711218943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Random Behavior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B06AD8-D55D-410E-B5CD-8FCCC8279CDB}"/>
              </a:ext>
            </a:extLst>
          </p:cNvPr>
          <p:cNvCxnSpPr/>
          <p:nvPr/>
        </p:nvCxnSpPr>
        <p:spPr>
          <a:xfrm flipV="1">
            <a:off x="3250378" y="2678123"/>
            <a:ext cx="0" cy="307271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9D2C15-42A6-4046-858E-472E97665542}"/>
              </a:ext>
            </a:extLst>
          </p:cNvPr>
          <p:cNvCxnSpPr/>
          <p:nvPr/>
        </p:nvCxnSpPr>
        <p:spPr>
          <a:xfrm>
            <a:off x="3060908" y="5561364"/>
            <a:ext cx="572339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E4BEE5-1769-4237-BB5D-358EC46734CA}"/>
              </a:ext>
            </a:extLst>
          </p:cNvPr>
          <p:cNvSpPr txBox="1"/>
          <p:nvPr/>
        </p:nvSpPr>
        <p:spPr>
          <a:xfrm>
            <a:off x="8811214" y="536653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D51BF68C-DF3F-4578-8591-FCA5903B6B45}"/>
              </a:ext>
            </a:extLst>
          </p:cNvPr>
          <p:cNvSpPr/>
          <p:nvPr/>
        </p:nvSpPr>
        <p:spPr>
          <a:xfrm>
            <a:off x="3439849" y="2840818"/>
            <a:ext cx="4440194" cy="2207740"/>
          </a:xfrm>
          <a:custGeom>
            <a:avLst/>
            <a:gdLst>
              <a:gd name="connsiteX0" fmla="*/ 0 w 4440194"/>
              <a:gd name="connsiteY0" fmla="*/ 2207740 h 2207740"/>
              <a:gd name="connsiteX1" fmla="*/ 131805 w 4440194"/>
              <a:gd name="connsiteY1" fmla="*/ 1902940 h 2207740"/>
              <a:gd name="connsiteX2" fmla="*/ 164756 w 4440194"/>
              <a:gd name="connsiteY2" fmla="*/ 1993556 h 2207740"/>
              <a:gd name="connsiteX3" fmla="*/ 230659 w 4440194"/>
              <a:gd name="connsiteY3" fmla="*/ 1878227 h 2207740"/>
              <a:gd name="connsiteX4" fmla="*/ 354227 w 4440194"/>
              <a:gd name="connsiteY4" fmla="*/ 1688756 h 2207740"/>
              <a:gd name="connsiteX5" fmla="*/ 370702 w 4440194"/>
              <a:gd name="connsiteY5" fmla="*/ 1589902 h 2207740"/>
              <a:gd name="connsiteX6" fmla="*/ 411891 w 4440194"/>
              <a:gd name="connsiteY6" fmla="*/ 1482811 h 2207740"/>
              <a:gd name="connsiteX7" fmla="*/ 420129 w 4440194"/>
              <a:gd name="connsiteY7" fmla="*/ 1565189 h 2207740"/>
              <a:gd name="connsiteX8" fmla="*/ 420129 w 4440194"/>
              <a:gd name="connsiteY8" fmla="*/ 1828800 h 2207740"/>
              <a:gd name="connsiteX9" fmla="*/ 486032 w 4440194"/>
              <a:gd name="connsiteY9" fmla="*/ 1952367 h 2207740"/>
              <a:gd name="connsiteX10" fmla="*/ 510745 w 4440194"/>
              <a:gd name="connsiteY10" fmla="*/ 1853513 h 2207740"/>
              <a:gd name="connsiteX11" fmla="*/ 609600 w 4440194"/>
              <a:gd name="connsiteY11" fmla="*/ 1614616 h 2207740"/>
              <a:gd name="connsiteX12" fmla="*/ 683740 w 4440194"/>
              <a:gd name="connsiteY12" fmla="*/ 1729946 h 2207740"/>
              <a:gd name="connsiteX13" fmla="*/ 815545 w 4440194"/>
              <a:gd name="connsiteY13" fmla="*/ 1565189 h 2207740"/>
              <a:gd name="connsiteX14" fmla="*/ 914400 w 4440194"/>
              <a:gd name="connsiteY14" fmla="*/ 1285102 h 2207740"/>
              <a:gd name="connsiteX15" fmla="*/ 1054443 w 4440194"/>
              <a:gd name="connsiteY15" fmla="*/ 1103870 h 2207740"/>
              <a:gd name="connsiteX16" fmla="*/ 1062681 w 4440194"/>
              <a:gd name="connsiteY16" fmla="*/ 1194486 h 2207740"/>
              <a:gd name="connsiteX17" fmla="*/ 1095632 w 4440194"/>
              <a:gd name="connsiteY17" fmla="*/ 1301578 h 2207740"/>
              <a:gd name="connsiteX18" fmla="*/ 1145059 w 4440194"/>
              <a:gd name="connsiteY18" fmla="*/ 1458097 h 2207740"/>
              <a:gd name="connsiteX19" fmla="*/ 1219200 w 4440194"/>
              <a:gd name="connsiteY19" fmla="*/ 1598140 h 2207740"/>
              <a:gd name="connsiteX20" fmla="*/ 1293340 w 4440194"/>
              <a:gd name="connsiteY20" fmla="*/ 1631092 h 2207740"/>
              <a:gd name="connsiteX21" fmla="*/ 1416908 w 4440194"/>
              <a:gd name="connsiteY21" fmla="*/ 1540475 h 2207740"/>
              <a:gd name="connsiteX22" fmla="*/ 1499286 w 4440194"/>
              <a:gd name="connsiteY22" fmla="*/ 1334529 h 2207740"/>
              <a:gd name="connsiteX23" fmla="*/ 1606378 w 4440194"/>
              <a:gd name="connsiteY23" fmla="*/ 1276865 h 2207740"/>
              <a:gd name="connsiteX24" fmla="*/ 1705232 w 4440194"/>
              <a:gd name="connsiteY24" fmla="*/ 1416908 h 2207740"/>
              <a:gd name="connsiteX25" fmla="*/ 1837037 w 4440194"/>
              <a:gd name="connsiteY25" fmla="*/ 1688756 h 2207740"/>
              <a:gd name="connsiteX26" fmla="*/ 1911178 w 4440194"/>
              <a:gd name="connsiteY26" fmla="*/ 1878227 h 2207740"/>
              <a:gd name="connsiteX27" fmla="*/ 1993556 w 4440194"/>
              <a:gd name="connsiteY27" fmla="*/ 1812324 h 2207740"/>
              <a:gd name="connsiteX28" fmla="*/ 2018270 w 4440194"/>
              <a:gd name="connsiteY28" fmla="*/ 1647567 h 2207740"/>
              <a:gd name="connsiteX29" fmla="*/ 2075935 w 4440194"/>
              <a:gd name="connsiteY29" fmla="*/ 1581665 h 2207740"/>
              <a:gd name="connsiteX30" fmla="*/ 2174789 w 4440194"/>
              <a:gd name="connsiteY30" fmla="*/ 1581665 h 2207740"/>
              <a:gd name="connsiteX31" fmla="*/ 2405448 w 4440194"/>
              <a:gd name="connsiteY31" fmla="*/ 1425146 h 2207740"/>
              <a:gd name="connsiteX32" fmla="*/ 2496064 w 4440194"/>
              <a:gd name="connsiteY32" fmla="*/ 1178011 h 2207740"/>
              <a:gd name="connsiteX33" fmla="*/ 2594918 w 4440194"/>
              <a:gd name="connsiteY33" fmla="*/ 972065 h 2207740"/>
              <a:gd name="connsiteX34" fmla="*/ 2660821 w 4440194"/>
              <a:gd name="connsiteY34" fmla="*/ 955589 h 2207740"/>
              <a:gd name="connsiteX35" fmla="*/ 2800864 w 4440194"/>
              <a:gd name="connsiteY35" fmla="*/ 1062681 h 2207740"/>
              <a:gd name="connsiteX36" fmla="*/ 2891481 w 4440194"/>
              <a:gd name="connsiteY36" fmla="*/ 1029729 h 2207740"/>
              <a:gd name="connsiteX37" fmla="*/ 3039762 w 4440194"/>
              <a:gd name="connsiteY37" fmla="*/ 716692 h 2207740"/>
              <a:gd name="connsiteX38" fmla="*/ 3105664 w 4440194"/>
              <a:gd name="connsiteY38" fmla="*/ 436605 h 2207740"/>
              <a:gd name="connsiteX39" fmla="*/ 3155091 w 4440194"/>
              <a:gd name="connsiteY39" fmla="*/ 197708 h 2207740"/>
              <a:gd name="connsiteX40" fmla="*/ 3212756 w 4440194"/>
              <a:gd name="connsiteY40" fmla="*/ 0 h 2207740"/>
              <a:gd name="connsiteX41" fmla="*/ 3245708 w 4440194"/>
              <a:gd name="connsiteY41" fmla="*/ 98854 h 2207740"/>
              <a:gd name="connsiteX42" fmla="*/ 3278659 w 4440194"/>
              <a:gd name="connsiteY42" fmla="*/ 321275 h 2207740"/>
              <a:gd name="connsiteX43" fmla="*/ 3344562 w 4440194"/>
              <a:gd name="connsiteY43" fmla="*/ 626075 h 2207740"/>
              <a:gd name="connsiteX44" fmla="*/ 3418702 w 4440194"/>
              <a:gd name="connsiteY44" fmla="*/ 856735 h 2207740"/>
              <a:gd name="connsiteX45" fmla="*/ 3509318 w 4440194"/>
              <a:gd name="connsiteY45" fmla="*/ 955589 h 2207740"/>
              <a:gd name="connsiteX46" fmla="*/ 3632886 w 4440194"/>
              <a:gd name="connsiteY46" fmla="*/ 848497 h 2207740"/>
              <a:gd name="connsiteX47" fmla="*/ 3723502 w 4440194"/>
              <a:gd name="connsiteY47" fmla="*/ 601362 h 2207740"/>
              <a:gd name="connsiteX48" fmla="*/ 3888259 w 4440194"/>
              <a:gd name="connsiteY48" fmla="*/ 568411 h 2207740"/>
              <a:gd name="connsiteX49" fmla="*/ 3970637 w 4440194"/>
              <a:gd name="connsiteY49" fmla="*/ 741405 h 2207740"/>
              <a:gd name="connsiteX50" fmla="*/ 4102443 w 4440194"/>
              <a:gd name="connsiteY50" fmla="*/ 757881 h 2207740"/>
              <a:gd name="connsiteX51" fmla="*/ 4349578 w 4440194"/>
              <a:gd name="connsiteY51" fmla="*/ 617838 h 2207740"/>
              <a:gd name="connsiteX52" fmla="*/ 4440194 w 4440194"/>
              <a:gd name="connsiteY52" fmla="*/ 461319 h 22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440194" h="2207740">
                <a:moveTo>
                  <a:pt x="0" y="2207740"/>
                </a:moveTo>
                <a:lnTo>
                  <a:pt x="131805" y="1902940"/>
                </a:lnTo>
                <a:lnTo>
                  <a:pt x="164756" y="1993556"/>
                </a:lnTo>
                <a:lnTo>
                  <a:pt x="230659" y="1878227"/>
                </a:lnTo>
                <a:lnTo>
                  <a:pt x="354227" y="1688756"/>
                </a:lnTo>
                <a:lnTo>
                  <a:pt x="370702" y="1589902"/>
                </a:lnTo>
                <a:lnTo>
                  <a:pt x="411891" y="1482811"/>
                </a:lnTo>
                <a:lnTo>
                  <a:pt x="420129" y="1565189"/>
                </a:lnTo>
                <a:lnTo>
                  <a:pt x="420129" y="1828800"/>
                </a:lnTo>
                <a:lnTo>
                  <a:pt x="486032" y="1952367"/>
                </a:lnTo>
                <a:lnTo>
                  <a:pt x="510745" y="1853513"/>
                </a:lnTo>
                <a:lnTo>
                  <a:pt x="609600" y="1614616"/>
                </a:lnTo>
                <a:lnTo>
                  <a:pt x="683740" y="1729946"/>
                </a:lnTo>
                <a:lnTo>
                  <a:pt x="815545" y="1565189"/>
                </a:lnTo>
                <a:lnTo>
                  <a:pt x="914400" y="1285102"/>
                </a:lnTo>
                <a:lnTo>
                  <a:pt x="1054443" y="1103870"/>
                </a:lnTo>
                <a:lnTo>
                  <a:pt x="1062681" y="1194486"/>
                </a:lnTo>
                <a:lnTo>
                  <a:pt x="1095632" y="1301578"/>
                </a:lnTo>
                <a:lnTo>
                  <a:pt x="1145059" y="1458097"/>
                </a:lnTo>
                <a:lnTo>
                  <a:pt x="1219200" y="1598140"/>
                </a:lnTo>
                <a:lnTo>
                  <a:pt x="1293340" y="1631092"/>
                </a:lnTo>
                <a:lnTo>
                  <a:pt x="1416908" y="1540475"/>
                </a:lnTo>
                <a:lnTo>
                  <a:pt x="1499286" y="1334529"/>
                </a:lnTo>
                <a:lnTo>
                  <a:pt x="1606378" y="1276865"/>
                </a:lnTo>
                <a:lnTo>
                  <a:pt x="1705232" y="1416908"/>
                </a:lnTo>
                <a:lnTo>
                  <a:pt x="1837037" y="1688756"/>
                </a:lnTo>
                <a:lnTo>
                  <a:pt x="1911178" y="1878227"/>
                </a:lnTo>
                <a:lnTo>
                  <a:pt x="1993556" y="1812324"/>
                </a:lnTo>
                <a:lnTo>
                  <a:pt x="2018270" y="1647567"/>
                </a:lnTo>
                <a:lnTo>
                  <a:pt x="2075935" y="1581665"/>
                </a:lnTo>
                <a:lnTo>
                  <a:pt x="2174789" y="1581665"/>
                </a:lnTo>
                <a:lnTo>
                  <a:pt x="2405448" y="1425146"/>
                </a:lnTo>
                <a:lnTo>
                  <a:pt x="2496064" y="1178011"/>
                </a:lnTo>
                <a:lnTo>
                  <a:pt x="2594918" y="972065"/>
                </a:lnTo>
                <a:lnTo>
                  <a:pt x="2660821" y="955589"/>
                </a:lnTo>
                <a:lnTo>
                  <a:pt x="2800864" y="1062681"/>
                </a:lnTo>
                <a:lnTo>
                  <a:pt x="2891481" y="1029729"/>
                </a:lnTo>
                <a:lnTo>
                  <a:pt x="3039762" y="716692"/>
                </a:lnTo>
                <a:lnTo>
                  <a:pt x="3105664" y="436605"/>
                </a:lnTo>
                <a:lnTo>
                  <a:pt x="3155091" y="197708"/>
                </a:lnTo>
                <a:lnTo>
                  <a:pt x="3212756" y="0"/>
                </a:lnTo>
                <a:lnTo>
                  <a:pt x="3245708" y="98854"/>
                </a:lnTo>
                <a:lnTo>
                  <a:pt x="3278659" y="321275"/>
                </a:lnTo>
                <a:lnTo>
                  <a:pt x="3344562" y="626075"/>
                </a:lnTo>
                <a:lnTo>
                  <a:pt x="3418702" y="856735"/>
                </a:lnTo>
                <a:lnTo>
                  <a:pt x="3509318" y="955589"/>
                </a:lnTo>
                <a:lnTo>
                  <a:pt x="3632886" y="848497"/>
                </a:lnTo>
                <a:lnTo>
                  <a:pt x="3723502" y="601362"/>
                </a:lnTo>
                <a:lnTo>
                  <a:pt x="3888259" y="568411"/>
                </a:lnTo>
                <a:lnTo>
                  <a:pt x="3970637" y="741405"/>
                </a:lnTo>
                <a:lnTo>
                  <a:pt x="4102443" y="757881"/>
                </a:lnTo>
                <a:lnTo>
                  <a:pt x="4349578" y="617838"/>
                </a:lnTo>
                <a:lnTo>
                  <a:pt x="4440194" y="4613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51662D-3663-459C-82A3-2291DCA11F7C}"/>
              </a:ext>
            </a:extLst>
          </p:cNvPr>
          <p:cNvCxnSpPr/>
          <p:nvPr/>
        </p:nvCxnSpPr>
        <p:spPr>
          <a:xfrm flipV="1">
            <a:off x="3439849" y="3312436"/>
            <a:ext cx="4621425" cy="1746421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8">
            <a:extLst>
              <a:ext uri="{FF2B5EF4-FFF2-40B4-BE49-F238E27FC236}">
                <a16:creationId xmlns:a16="http://schemas.microsoft.com/office/drawing/2014/main" id="{CF19F04B-E972-4955-ABBD-ECBCF4218F2E}"/>
              </a:ext>
            </a:extLst>
          </p:cNvPr>
          <p:cNvSpPr/>
          <p:nvPr/>
        </p:nvSpPr>
        <p:spPr>
          <a:xfrm>
            <a:off x="3403231" y="2356846"/>
            <a:ext cx="4929892" cy="2785445"/>
          </a:xfrm>
          <a:custGeom>
            <a:avLst/>
            <a:gdLst>
              <a:gd name="connsiteX0" fmla="*/ 4295578 w 4929892"/>
              <a:gd name="connsiteY0" fmla="*/ 0 h 2785445"/>
              <a:gd name="connsiteX1" fmla="*/ 3665 w 4929892"/>
              <a:gd name="connsiteY1" fmla="*/ 2693773 h 2785445"/>
              <a:gd name="connsiteX2" fmla="*/ 4929892 w 4929892"/>
              <a:gd name="connsiteY2" fmla="*/ 1894703 h 2785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892" h="2785445">
                <a:moveTo>
                  <a:pt x="4295578" y="0"/>
                </a:moveTo>
                <a:cubicBezTo>
                  <a:pt x="2096762" y="1188994"/>
                  <a:pt x="-102054" y="2377989"/>
                  <a:pt x="3665" y="2693773"/>
                </a:cubicBezTo>
                <a:cubicBezTo>
                  <a:pt x="109384" y="3009557"/>
                  <a:pt x="2519638" y="2452130"/>
                  <a:pt x="4929892" y="1894703"/>
                </a:cubicBezTo>
              </a:path>
            </a:pathLst>
          </a:cu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0EBD10-337D-4E2D-98C8-B5B62B67C254}"/>
              </a:ext>
            </a:extLst>
          </p:cNvPr>
          <p:cNvSpPr txBox="1"/>
          <p:nvPr/>
        </p:nvSpPr>
        <p:spPr>
          <a:xfrm>
            <a:off x="2988409" y="231188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9856A2-0BD7-41EF-9069-F5ADA383AE12}"/>
              </a:ext>
            </a:extLst>
          </p:cNvPr>
          <p:cNvSpPr txBox="1"/>
          <p:nvPr/>
        </p:nvSpPr>
        <p:spPr>
          <a:xfrm>
            <a:off x="8120626" y="3066637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6A754-5D11-4394-B5BB-7AFFA673BE84}"/>
              </a:ext>
            </a:extLst>
          </p:cNvPr>
          <p:cNvSpPr txBox="1"/>
          <p:nvPr/>
        </p:nvSpPr>
        <p:spPr>
          <a:xfrm>
            <a:off x="5416490" y="1670776"/>
            <a:ext cx="2329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standard deviation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above the </a:t>
            </a:r>
            <a:r>
              <a:rPr lang="el-G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A68955-C4CA-4E5B-AEE1-B6991CB37962}"/>
              </a:ext>
            </a:extLst>
          </p:cNvPr>
          <p:cNvSpPr txBox="1"/>
          <p:nvPr/>
        </p:nvSpPr>
        <p:spPr>
          <a:xfrm>
            <a:off x="7697015" y="4374031"/>
            <a:ext cx="2329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standard deviation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below the </a:t>
            </a:r>
            <a:r>
              <a:rPr lang="el-GR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mean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EF2B835-74BE-4E34-80DE-74D923D98F41}"/>
              </a:ext>
            </a:extLst>
          </p:cNvPr>
          <p:cNvSpPr/>
          <p:nvPr/>
        </p:nvSpPr>
        <p:spPr>
          <a:xfrm>
            <a:off x="3339857" y="4981014"/>
            <a:ext cx="155407" cy="1554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36675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Wiener Process and Random walk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45810748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Wiener Process and Random Walk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9F474F-EBDC-44F1-A42A-878CFD22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returns of a given stock price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N(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normally distributed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distribution of the stock prices?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 distribution is not working fine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prices can not have negative values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(+ stock values keep increasing)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STOCK PRICES FOLLOW LOG-NORMAL DISTRIBUTION 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probability theory a log-normal distribution is a continuous probability distribution of a random variable whose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logarithm is normally distributed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if the random variable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X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is log-normally distributed then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Y = ln(X)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has a normal distribution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471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Wiener Process and Random Walk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1EA2DB-B095-48F6-B2D6-FC7AE0D2A672}"/>
              </a:ext>
            </a:extLst>
          </p:cNvPr>
          <p:cNvCxnSpPr>
            <a:cxnSpLocks/>
          </p:cNvCxnSpPr>
          <p:nvPr/>
        </p:nvCxnSpPr>
        <p:spPr>
          <a:xfrm flipV="1">
            <a:off x="1260391" y="3230880"/>
            <a:ext cx="0" cy="27250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C04354-F5CD-4E2A-B692-2B31A2A81A82}"/>
              </a:ext>
            </a:extLst>
          </p:cNvPr>
          <p:cNvCxnSpPr>
            <a:cxnSpLocks/>
          </p:cNvCxnSpPr>
          <p:nvPr/>
        </p:nvCxnSpPr>
        <p:spPr>
          <a:xfrm>
            <a:off x="1070921" y="5766485"/>
            <a:ext cx="313531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6FD7915-7E21-4FDC-B1C0-1AFE738B3906}"/>
              </a:ext>
            </a:extLst>
          </p:cNvPr>
          <p:cNvSpPr/>
          <p:nvPr/>
        </p:nvSpPr>
        <p:spPr>
          <a:xfrm>
            <a:off x="2059460" y="4698311"/>
            <a:ext cx="115330" cy="11533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DE3B0-A053-4D3E-9C0A-E33A38153125}"/>
              </a:ext>
            </a:extLst>
          </p:cNvPr>
          <p:cNvSpPr/>
          <p:nvPr/>
        </p:nvSpPr>
        <p:spPr>
          <a:xfrm>
            <a:off x="2846174" y="4267200"/>
            <a:ext cx="115330" cy="1153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16DCC8-4CF7-4712-BACB-D701E2B359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12118" y="3988195"/>
            <a:ext cx="1895285" cy="7084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B513C7-5F41-4AAA-890C-C871FFB08DCE}"/>
              </a:ext>
            </a:extLst>
          </p:cNvPr>
          <p:cNvSpPr txBox="1"/>
          <p:nvPr/>
        </p:nvSpPr>
        <p:spPr>
          <a:xfrm>
            <a:off x="4212502" y="559197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B1FC8-AB7A-4BFB-BACB-262B48BE5709}"/>
              </a:ext>
            </a:extLst>
          </p:cNvPr>
          <p:cNvSpPr txBox="1"/>
          <p:nvPr/>
        </p:nvSpPr>
        <p:spPr>
          <a:xfrm>
            <a:off x="1001345" y="285138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4C6D29-6EAC-4624-A4A5-A6BC2C5747D6}"/>
              </a:ext>
            </a:extLst>
          </p:cNvPr>
          <p:cNvSpPr txBox="1"/>
          <p:nvPr/>
        </p:nvSpPr>
        <p:spPr>
          <a:xfrm>
            <a:off x="1558799" y="4860666"/>
            <a:ext cx="1116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asset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today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92E7A5-9956-4A72-A865-FA25C55D0A9E}"/>
              </a:ext>
            </a:extLst>
          </p:cNvPr>
          <p:cNvSpPr txBox="1"/>
          <p:nvPr/>
        </p:nvSpPr>
        <p:spPr>
          <a:xfrm>
            <a:off x="1470134" y="3613601"/>
            <a:ext cx="1491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S(t+1)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asset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tomorrow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0E320B-89B8-495E-A501-3DEB2B148DB2}"/>
              </a:ext>
            </a:extLst>
          </p:cNvPr>
          <p:cNvCxnSpPr/>
          <p:nvPr/>
        </p:nvCxnSpPr>
        <p:spPr>
          <a:xfrm flipV="1">
            <a:off x="2149662" y="4358898"/>
            <a:ext cx="696512" cy="3727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BB739A-8DB6-4214-BA56-CF33B9CB1A2F}"/>
              </a:ext>
            </a:extLst>
          </p:cNvPr>
          <p:cNvSpPr txBox="1"/>
          <p:nvPr/>
        </p:nvSpPr>
        <p:spPr>
          <a:xfrm>
            <a:off x="3354483" y="1655890"/>
            <a:ext cx="80399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pricess is called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Wiener-process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has independent increments: future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W(t+dt) – W(t)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  increments are independent of past values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has Gaussian increments: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W(t+dt)-W(t)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normally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 distributed with mean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variance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W(t+dt) – W(t) ~ N(0,dt)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59322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CB4AC7-3CB1-4568-9F04-ACCAA7BF5838}"/>
              </a:ext>
            </a:extLst>
          </p:cNvPr>
          <p:cNvSpPr/>
          <p:nvPr/>
        </p:nvSpPr>
        <p:spPr>
          <a:xfrm>
            <a:off x="3713301" y="1589765"/>
            <a:ext cx="4644799" cy="10207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Wiener Process and Random Walk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E80F5-0936-417C-A84D-C816F8ACB741}"/>
              </a:ext>
            </a:extLst>
          </p:cNvPr>
          <p:cNvSpPr txBox="1"/>
          <p:nvPr/>
        </p:nvSpPr>
        <p:spPr>
          <a:xfrm>
            <a:off x="8748146" y="1774142"/>
            <a:ext cx="2215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formula of 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geometric</a:t>
            </a:r>
          </a:p>
          <a:p>
            <a:pPr algn="ctr"/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walk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65094-52CC-4A3E-B0D4-143C3DF24119}"/>
              </a:ext>
            </a:extLst>
          </p:cNvPr>
          <p:cNvSpPr txBox="1"/>
          <p:nvPr/>
        </p:nvSpPr>
        <p:spPr>
          <a:xfrm>
            <a:off x="4127154" y="1868717"/>
            <a:ext cx="397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   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dt    +   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S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d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W</a:t>
            </a:r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52BAB8-8875-4F2D-A557-DAA59754365D}"/>
              </a:ext>
            </a:extLst>
          </p:cNvPr>
          <p:cNvSpPr txBox="1"/>
          <p:nvPr/>
        </p:nvSpPr>
        <p:spPr>
          <a:xfrm>
            <a:off x="3269807" y="3055255"/>
            <a:ext cx="2005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S(t+dt)-S(t)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in the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  <a:endParaRPr lang="hu-HU" sz="1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1B3B9-49AF-4529-8C84-43CFA1083FBE}"/>
              </a:ext>
            </a:extLst>
          </p:cNvPr>
          <p:cNvSpPr txBox="1"/>
          <p:nvPr/>
        </p:nvSpPr>
        <p:spPr>
          <a:xfrm>
            <a:off x="2550312" y="3971378"/>
            <a:ext cx="7126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dW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random variable drawn from a normal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distribution with mean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variance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27660-972C-4032-9D0B-80EC575EEB30}"/>
              </a:ext>
            </a:extLst>
          </p:cNvPr>
          <p:cNvSpPr txBox="1"/>
          <p:nvPr/>
        </p:nvSpPr>
        <p:spPr>
          <a:xfrm>
            <a:off x="5062350" y="3049464"/>
            <a:ext cx="160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deterministic part – the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drift</a:t>
            </a:r>
            <a:endParaRPr lang="hu-H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254D8-3E69-4FB3-AA7F-F5667BC8FF46}"/>
              </a:ext>
            </a:extLst>
          </p:cNvPr>
          <p:cNvSpPr txBox="1"/>
          <p:nvPr/>
        </p:nvSpPr>
        <p:spPr>
          <a:xfrm>
            <a:off x="6604470" y="3051533"/>
            <a:ext cx="1884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 with </a:t>
            </a:r>
          </a:p>
          <a:p>
            <a:pPr algn="ctr"/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Wiener-process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BF5A6-8321-428D-A386-B7D83240737C}"/>
              </a:ext>
            </a:extLst>
          </p:cNvPr>
          <p:cNvSpPr txBox="1"/>
          <p:nvPr/>
        </p:nvSpPr>
        <p:spPr>
          <a:xfrm>
            <a:off x="2934055" y="4857964"/>
            <a:ext cx="6607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A STOCHASTIC DIFFERENTIAL EQUATION !!!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ABD04-A4AD-4BFB-B82B-F778F1238497}"/>
              </a:ext>
            </a:extLst>
          </p:cNvPr>
          <p:cNvSpPr txBox="1"/>
          <p:nvPr/>
        </p:nvSpPr>
        <p:spPr>
          <a:xfrm>
            <a:off x="3883032" y="5427476"/>
            <a:ext cx="6222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continuous model of asset prices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this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fundamental assumption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most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of the modern financial models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1D2A2F9-07D0-45CF-9B01-6FE7CBE3E210}"/>
              </a:ext>
            </a:extLst>
          </p:cNvPr>
          <p:cNvSpPr/>
          <p:nvPr/>
        </p:nvSpPr>
        <p:spPr>
          <a:xfrm rot="5400000">
            <a:off x="4246865" y="2442998"/>
            <a:ext cx="193609" cy="75850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C514F93-5FE7-4BF4-92A3-FCBC3E29039D}"/>
              </a:ext>
            </a:extLst>
          </p:cNvPr>
          <p:cNvSpPr/>
          <p:nvPr/>
        </p:nvSpPr>
        <p:spPr>
          <a:xfrm rot="5400000">
            <a:off x="5761661" y="2453212"/>
            <a:ext cx="193609" cy="75850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043FD95-4BC8-4E0A-BFAD-2EC8A23813F8}"/>
              </a:ext>
            </a:extLst>
          </p:cNvPr>
          <p:cNvSpPr/>
          <p:nvPr/>
        </p:nvSpPr>
        <p:spPr>
          <a:xfrm rot="5400000">
            <a:off x="7415174" y="2453212"/>
            <a:ext cx="193609" cy="75850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3445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45304515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E94B59-FA4A-4FEF-83B1-BEFA504AA2C8}"/>
              </a:ext>
            </a:extLst>
          </p:cNvPr>
          <p:cNvSpPr/>
          <p:nvPr/>
        </p:nvSpPr>
        <p:spPr>
          <a:xfrm>
            <a:off x="5314764" y="2072339"/>
            <a:ext cx="1562470" cy="7303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x</a:t>
            </a:r>
            <a:r>
              <a:rPr lang="hu-HU" sz="24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i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FEF3F-D4AF-4FDE-A198-664A00A746B1}"/>
              </a:ext>
            </a:extLst>
          </p:cNvPr>
          <p:cNvSpPr txBox="1"/>
          <p:nvPr/>
        </p:nvSpPr>
        <p:spPr>
          <a:xfrm>
            <a:off x="838200" y="1334184"/>
            <a:ext cx="683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ORDINARY FUNCTIONS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(with deterministic variables)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D897C-3D08-45FE-B654-4738C4981913}"/>
              </a:ext>
            </a:extLst>
          </p:cNvPr>
          <p:cNvSpPr txBox="1"/>
          <p:nvPr/>
        </p:nvSpPr>
        <p:spPr>
          <a:xfrm>
            <a:off x="2600587" y="5650979"/>
            <a:ext cx="6990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are dealing with stochastic random variables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operation	is not going to be true 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76DCC-C2EE-4041-B86A-703131BB3291}"/>
              </a:ext>
            </a:extLst>
          </p:cNvPr>
          <p:cNvSpPr txBox="1"/>
          <p:nvPr/>
        </p:nvSpPr>
        <p:spPr>
          <a:xfrm>
            <a:off x="7397168" y="2114332"/>
            <a:ext cx="270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derivative of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 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ordinary function?</a:t>
            </a:r>
            <a:endParaRPr lang="en-GB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C30A4-A7C2-4B86-9D54-572C942F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56" y="3109760"/>
            <a:ext cx="4805885" cy="22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7362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E94B59-FA4A-4FEF-83B1-BEFA504AA2C8}"/>
              </a:ext>
            </a:extLst>
          </p:cNvPr>
          <p:cNvSpPr/>
          <p:nvPr/>
        </p:nvSpPr>
        <p:spPr>
          <a:xfrm>
            <a:off x="5314764" y="2072339"/>
            <a:ext cx="1562470" cy="7303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X</a:t>
            </a:r>
            <a:r>
              <a:rPr lang="hu-HU" sz="24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i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FEF3F-D4AF-4FDE-A198-664A00A746B1}"/>
              </a:ext>
            </a:extLst>
          </p:cNvPr>
          <p:cNvSpPr txBox="1"/>
          <p:nvPr/>
        </p:nvSpPr>
        <p:spPr>
          <a:xfrm>
            <a:off x="838200" y="13341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STOCHASTIC RANDOM VARIABLES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76DCC-C2EE-4041-B86A-703131BB3291}"/>
              </a:ext>
            </a:extLst>
          </p:cNvPr>
          <p:cNvSpPr txBox="1"/>
          <p:nvPr/>
        </p:nvSpPr>
        <p:spPr>
          <a:xfrm>
            <a:off x="7132277" y="2084179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ere we are dealing with an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for example a Wiener-process</a:t>
            </a:r>
            <a:endParaRPr lang="en-GB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4B6D2-A9BF-449F-801D-CF3A87BAAD8B}"/>
              </a:ext>
            </a:extLst>
          </p:cNvPr>
          <p:cNvSpPr txBox="1"/>
          <p:nvPr/>
        </p:nvSpPr>
        <p:spPr>
          <a:xfrm>
            <a:off x="498249" y="3413182"/>
            <a:ext cx="2862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use 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Ito’s lemma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deal with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variables</a:t>
            </a:r>
            <a:endParaRPr lang="en-GB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553B9-2776-4175-B7E5-F32672493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47" y="3172083"/>
            <a:ext cx="5181405" cy="13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5250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E94B59-FA4A-4FEF-83B1-BEFA504AA2C8}"/>
              </a:ext>
            </a:extLst>
          </p:cNvPr>
          <p:cNvSpPr/>
          <p:nvPr/>
        </p:nvSpPr>
        <p:spPr>
          <a:xfrm>
            <a:off x="5314764" y="2072339"/>
            <a:ext cx="1562470" cy="7303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X</a:t>
            </a:r>
            <a:r>
              <a:rPr lang="hu-HU" sz="24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i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FEF3F-D4AF-4FDE-A198-664A00A746B1}"/>
              </a:ext>
            </a:extLst>
          </p:cNvPr>
          <p:cNvSpPr txBox="1"/>
          <p:nvPr/>
        </p:nvSpPr>
        <p:spPr>
          <a:xfrm>
            <a:off x="838200" y="13341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STOCHASTIC RANDOM VARIABLES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76DCC-C2EE-4041-B86A-703131BB3291}"/>
              </a:ext>
            </a:extLst>
          </p:cNvPr>
          <p:cNvSpPr txBox="1"/>
          <p:nvPr/>
        </p:nvSpPr>
        <p:spPr>
          <a:xfrm>
            <a:off x="7132277" y="2084179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ere we are dealing with an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for example a Wiener-process</a:t>
            </a:r>
            <a:endParaRPr lang="en-GB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4B6D2-A9BF-449F-801D-CF3A87BAAD8B}"/>
              </a:ext>
            </a:extLst>
          </p:cNvPr>
          <p:cNvSpPr txBox="1"/>
          <p:nvPr/>
        </p:nvSpPr>
        <p:spPr>
          <a:xfrm>
            <a:off x="3174720" y="4894364"/>
            <a:ext cx="5842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do not assume any stochastic behavior – so we are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ordinary calculus and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Taylor expansion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assume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E[dX]=0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E[dX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]=dt</a:t>
            </a:r>
            <a:endParaRPr lang="en-GB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64D6C-51A0-45DD-9230-38C03336D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62" y="3126895"/>
            <a:ext cx="6451475" cy="14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038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E94B59-FA4A-4FEF-83B1-BEFA504AA2C8}"/>
              </a:ext>
            </a:extLst>
          </p:cNvPr>
          <p:cNvSpPr/>
          <p:nvPr/>
        </p:nvSpPr>
        <p:spPr>
          <a:xfrm>
            <a:off x="5314764" y="2072339"/>
            <a:ext cx="1562470" cy="7303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X</a:t>
            </a:r>
            <a:r>
              <a:rPr lang="hu-HU" sz="24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i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FEF3F-D4AF-4FDE-A198-664A00A746B1}"/>
              </a:ext>
            </a:extLst>
          </p:cNvPr>
          <p:cNvSpPr txBox="1"/>
          <p:nvPr/>
        </p:nvSpPr>
        <p:spPr>
          <a:xfrm>
            <a:off x="838200" y="13341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STOCHASTIC RANDOM VARIABLES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76DCC-C2EE-4041-B86A-703131BB3291}"/>
              </a:ext>
            </a:extLst>
          </p:cNvPr>
          <p:cNvSpPr txBox="1"/>
          <p:nvPr/>
        </p:nvSpPr>
        <p:spPr>
          <a:xfrm>
            <a:off x="7132277" y="2084179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ere we are dealing with an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for example a Wiener-process</a:t>
            </a:r>
            <a:endParaRPr lang="en-GB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4B6D2-A9BF-449F-801D-CF3A87BAAD8B}"/>
              </a:ext>
            </a:extLst>
          </p:cNvPr>
          <p:cNvSpPr txBox="1"/>
          <p:nvPr/>
        </p:nvSpPr>
        <p:spPr>
          <a:xfrm>
            <a:off x="3174720" y="4894364"/>
            <a:ext cx="5842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do not assume any stochastic behavior – so we are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ordinary calculus and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Taylor expansion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assume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E[dX]=0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E[dX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]=dt</a:t>
            </a:r>
            <a:endParaRPr lang="en-GB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AB714-2C90-4572-AD0D-A5F5BD23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67" y="3136654"/>
            <a:ext cx="6424465" cy="15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2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commodities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are raw products such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gold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oil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natural gas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investin into commodities is not that simple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how to actually own a barrel of oil?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USUALLY COMMODITIES (SUCH AS OIL) ARE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EXTREMELY VOLATILE !!!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why 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future contracts 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062FD-C466-4E3E-BAB3-4C6B9FCE7C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34" y="5093633"/>
            <a:ext cx="1687296" cy="1177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407C0-F4E7-4740-BC0A-D34752F943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312" y="3644414"/>
            <a:ext cx="1220183" cy="1725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BDF0E-4418-4CD0-B4B6-CD4F18C0F5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97" y="5417864"/>
            <a:ext cx="1208795" cy="11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4061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E94B59-FA4A-4FEF-83B1-BEFA504AA2C8}"/>
              </a:ext>
            </a:extLst>
          </p:cNvPr>
          <p:cNvSpPr/>
          <p:nvPr/>
        </p:nvSpPr>
        <p:spPr>
          <a:xfrm>
            <a:off x="5314764" y="2072339"/>
            <a:ext cx="1562470" cy="7303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X</a:t>
            </a:r>
            <a:r>
              <a:rPr lang="hu-HU" sz="24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i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FEF3F-D4AF-4FDE-A198-664A00A746B1}"/>
              </a:ext>
            </a:extLst>
          </p:cNvPr>
          <p:cNvSpPr txBox="1"/>
          <p:nvPr/>
        </p:nvSpPr>
        <p:spPr>
          <a:xfrm>
            <a:off x="838200" y="13341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STOCHASTIC RANDOM VARIABLES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76DCC-C2EE-4041-B86A-703131BB3291}"/>
              </a:ext>
            </a:extLst>
          </p:cNvPr>
          <p:cNvSpPr txBox="1"/>
          <p:nvPr/>
        </p:nvSpPr>
        <p:spPr>
          <a:xfrm>
            <a:off x="7132277" y="2084179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ere we are dealing with an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for example a Wiener-process</a:t>
            </a:r>
            <a:endParaRPr lang="en-GB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4B6D2-A9BF-449F-801D-CF3A87BAAD8B}"/>
              </a:ext>
            </a:extLst>
          </p:cNvPr>
          <p:cNvSpPr txBox="1"/>
          <p:nvPr/>
        </p:nvSpPr>
        <p:spPr>
          <a:xfrm>
            <a:off x="498249" y="3413182"/>
            <a:ext cx="2862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use 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Ito’s lemma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deal with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variables</a:t>
            </a:r>
            <a:endParaRPr lang="en-GB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553B9-2776-4175-B7E5-F32672493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47" y="3172083"/>
            <a:ext cx="5181405" cy="1374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2FA0BF-E1D4-4241-9858-F5520F7CDBEC}"/>
              </a:ext>
            </a:extLst>
          </p:cNvPr>
          <p:cNvSpPr txBox="1"/>
          <p:nvPr/>
        </p:nvSpPr>
        <p:spPr>
          <a:xfrm>
            <a:off x="4919395" y="5125611"/>
            <a:ext cx="2353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u="sng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hu-HU" sz="24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dF(X) = 2XdX + dt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05856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26841320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CE3B0-966F-4DE6-9D53-D968EEC2D069}"/>
              </a:ext>
            </a:extLst>
          </p:cNvPr>
          <p:cNvSpPr txBox="1"/>
          <p:nvPr/>
        </p:nvSpPr>
        <p:spPr>
          <a:xfrm>
            <a:off x="4130558" y="2630717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dS(t) =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S(t) dt +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S(t) d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W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(t)</a:t>
            </a:r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CE3B0-966F-4DE6-9D53-D968EEC2D069}"/>
              </a:ext>
            </a:extLst>
          </p:cNvPr>
          <p:cNvSpPr txBox="1"/>
          <p:nvPr/>
        </p:nvSpPr>
        <p:spPr>
          <a:xfrm>
            <a:off x="4130558" y="2630717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dS(t) =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S(t) dt +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S(t) d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W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(t)</a:t>
            </a:r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99E26-5707-4BE7-BB67-8312C492CBC8}"/>
                  </a:ext>
                </a:extLst>
              </p:cNvPr>
              <p:cNvSpPr txBox="1"/>
              <p:nvPr/>
            </p:nvSpPr>
            <p:spPr>
              <a:xfrm>
                <a:off x="4636305" y="3264004"/>
                <a:ext cx="2919389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𝝻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dt +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𝞂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d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W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(t)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99E26-5707-4BE7-BB67-8312C492C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05" y="3264004"/>
                <a:ext cx="2919389" cy="778675"/>
              </a:xfrm>
              <a:prstGeom prst="rect">
                <a:avLst/>
              </a:prstGeom>
              <a:blipFill>
                <a:blip r:embed="rId2"/>
                <a:stretch>
                  <a:fillRect r="-2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7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CE3B0-966F-4DE6-9D53-D968EEC2D069}"/>
              </a:ext>
            </a:extLst>
          </p:cNvPr>
          <p:cNvSpPr txBox="1"/>
          <p:nvPr/>
        </p:nvSpPr>
        <p:spPr>
          <a:xfrm>
            <a:off x="4130558" y="2630717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dS(t) =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S(t) dt +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S(t) d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W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(t)</a:t>
            </a:r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99E26-5707-4BE7-BB67-8312C492CBC8}"/>
                  </a:ext>
                </a:extLst>
              </p:cNvPr>
              <p:cNvSpPr txBox="1"/>
              <p:nvPr/>
            </p:nvSpPr>
            <p:spPr>
              <a:xfrm>
                <a:off x="4636305" y="3264004"/>
                <a:ext cx="2919389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𝝻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dt +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𝞂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d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W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(t)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99E26-5707-4BE7-BB67-8312C492C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05" y="3264004"/>
                <a:ext cx="2919389" cy="778675"/>
              </a:xfrm>
              <a:prstGeom prst="rect">
                <a:avLst/>
              </a:prstGeom>
              <a:blipFill>
                <a:blip r:embed="rId2"/>
                <a:stretch>
                  <a:fillRect r="-2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AA31AC-A41C-46E0-AB81-383AC7D41293}"/>
              </a:ext>
            </a:extLst>
          </p:cNvPr>
          <p:cNvSpPr txBox="1"/>
          <p:nvPr/>
        </p:nvSpPr>
        <p:spPr>
          <a:xfrm>
            <a:off x="4390245" y="4214301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d(logS(t)) =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dt +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d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W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(t)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971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CE3B0-966F-4DE6-9D53-D968EEC2D069}"/>
              </a:ext>
            </a:extLst>
          </p:cNvPr>
          <p:cNvSpPr txBox="1"/>
          <p:nvPr/>
        </p:nvSpPr>
        <p:spPr>
          <a:xfrm>
            <a:off x="4130558" y="2630717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dS(t) =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S(t) dt +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S(t) d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W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(t)</a:t>
            </a:r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99E26-5707-4BE7-BB67-8312C492CBC8}"/>
                  </a:ext>
                </a:extLst>
              </p:cNvPr>
              <p:cNvSpPr txBox="1"/>
              <p:nvPr/>
            </p:nvSpPr>
            <p:spPr>
              <a:xfrm>
                <a:off x="4636305" y="3264004"/>
                <a:ext cx="2919389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𝝻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dt +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𝞂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d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W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(t)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99E26-5707-4BE7-BB67-8312C492C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05" y="3264004"/>
                <a:ext cx="2919389" cy="778675"/>
              </a:xfrm>
              <a:prstGeom prst="rect">
                <a:avLst/>
              </a:prstGeom>
              <a:blipFill>
                <a:blip r:embed="rId2"/>
                <a:stretch>
                  <a:fillRect r="-2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AA31AC-A41C-46E0-AB81-383AC7D41293}"/>
              </a:ext>
            </a:extLst>
          </p:cNvPr>
          <p:cNvSpPr txBox="1"/>
          <p:nvPr/>
        </p:nvSpPr>
        <p:spPr>
          <a:xfrm>
            <a:off x="4390245" y="4214301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d(logS(t)) =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𝝻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dt +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𝞂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 d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W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(t)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6A86E-08D9-434C-8972-159118C1267E}"/>
              </a:ext>
            </a:extLst>
          </p:cNvPr>
          <p:cNvSpPr txBox="1"/>
          <p:nvPr/>
        </p:nvSpPr>
        <p:spPr>
          <a:xfrm>
            <a:off x="5167700" y="4933765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F(S) = log S(t)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786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6A86E-08D9-434C-8972-159118C1267E}"/>
              </a:ext>
            </a:extLst>
          </p:cNvPr>
          <p:cNvSpPr txBox="1"/>
          <p:nvPr/>
        </p:nvSpPr>
        <p:spPr>
          <a:xfrm>
            <a:off x="5167700" y="202720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F(S) = log S(t)</a:t>
            </a:r>
          </a:p>
        </p:txBody>
      </p:sp>
    </p:spTree>
    <p:extLst>
      <p:ext uri="{BB962C8B-B14F-4D97-AF65-F5344CB8AC3E}">
        <p14:creationId xmlns:p14="http://schemas.microsoft.com/office/powerpoint/2010/main" val="14055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6A86E-08D9-434C-8972-159118C1267E}"/>
              </a:ext>
            </a:extLst>
          </p:cNvPr>
          <p:cNvSpPr txBox="1"/>
          <p:nvPr/>
        </p:nvSpPr>
        <p:spPr>
          <a:xfrm>
            <a:off x="5167700" y="202720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F(S) = log S(t)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C7F569-11B5-49E9-B74D-466FAEA56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20430" r="4173" b="15991"/>
          <a:stretch/>
        </p:blipFill>
        <p:spPr>
          <a:xfrm>
            <a:off x="3175000" y="2783474"/>
            <a:ext cx="5842000" cy="940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E0497-D6CF-4027-B99D-1A5C37626418}"/>
              </a:ext>
            </a:extLst>
          </p:cNvPr>
          <p:cNvSpPr txBox="1"/>
          <p:nvPr/>
        </p:nvSpPr>
        <p:spPr>
          <a:xfrm>
            <a:off x="8794821" y="2882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13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6A86E-08D9-434C-8972-159118C1267E}"/>
              </a:ext>
            </a:extLst>
          </p:cNvPr>
          <p:cNvSpPr txBox="1"/>
          <p:nvPr/>
        </p:nvSpPr>
        <p:spPr>
          <a:xfrm>
            <a:off x="5167700" y="202720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F(S) = log S(t)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3D4DD-3775-4B7C-BBD9-7DD84A888F64}"/>
                  </a:ext>
                </a:extLst>
              </p:cNvPr>
              <p:cNvSpPr txBox="1"/>
              <p:nvPr/>
            </p:nvSpPr>
            <p:spPr>
              <a:xfrm>
                <a:off x="4688401" y="3850348"/>
                <a:ext cx="2815194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dS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hu-HU" sz="2400" b="1" i="0" baseline="300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d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GB" sz="24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2</a:t>
                </a:r>
                <a:endParaRPr lang="hu-HU" sz="24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3D4DD-3775-4B7C-BBD9-7DD84A888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01" y="3850348"/>
                <a:ext cx="2815194" cy="625812"/>
              </a:xfrm>
              <a:prstGeom prst="rect">
                <a:avLst/>
              </a:prstGeom>
              <a:blipFill>
                <a:blip r:embed="rId2"/>
                <a:stretch>
                  <a:fillRect l="-3247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902E486-EBDC-4D03-8680-45BE3C0C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20430" r="4173" b="15991"/>
          <a:stretch/>
        </p:blipFill>
        <p:spPr>
          <a:xfrm>
            <a:off x="3175000" y="2783474"/>
            <a:ext cx="5842000" cy="940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AE0273-704F-476B-ABE0-324894616353}"/>
              </a:ext>
            </a:extLst>
          </p:cNvPr>
          <p:cNvSpPr txBox="1"/>
          <p:nvPr/>
        </p:nvSpPr>
        <p:spPr>
          <a:xfrm>
            <a:off x="8794821" y="2882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94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6A86E-08D9-434C-8972-159118C1267E}"/>
              </a:ext>
            </a:extLst>
          </p:cNvPr>
          <p:cNvSpPr txBox="1"/>
          <p:nvPr/>
        </p:nvSpPr>
        <p:spPr>
          <a:xfrm>
            <a:off x="5167700" y="202720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F(S) = log S(t)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3D4DD-3775-4B7C-BBD9-7DD84A888F64}"/>
                  </a:ext>
                </a:extLst>
              </p:cNvPr>
              <p:cNvSpPr txBox="1"/>
              <p:nvPr/>
            </p:nvSpPr>
            <p:spPr>
              <a:xfrm>
                <a:off x="4688401" y="3850348"/>
                <a:ext cx="2815194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dS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hu-HU" sz="2400" b="1" i="0" baseline="300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d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GB" sz="24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2</a:t>
                </a:r>
                <a:endParaRPr lang="hu-HU" sz="24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3D4DD-3775-4B7C-BBD9-7DD84A888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01" y="3850348"/>
                <a:ext cx="2815194" cy="625812"/>
              </a:xfrm>
              <a:prstGeom prst="rect">
                <a:avLst/>
              </a:prstGeom>
              <a:blipFill>
                <a:blip r:embed="rId2"/>
                <a:stretch>
                  <a:fillRect l="-3247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D0DC11-E0C3-4270-8CA2-E02656C9EC9E}"/>
                  </a:ext>
                </a:extLst>
              </p:cNvPr>
              <p:cNvSpPr txBox="1"/>
              <p:nvPr/>
            </p:nvSpPr>
            <p:spPr>
              <a:xfrm>
                <a:off x="3516605" y="4668206"/>
                <a:ext cx="5158785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𝝻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S dt +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𝞂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S d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W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hu-HU" sz="2400" b="1" i="0" baseline="300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𝞂</a:t>
                </a:r>
                <a:r>
                  <a:rPr lang="en-GB" sz="24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S</a:t>
                </a:r>
                <a:r>
                  <a:rPr lang="en-GB" sz="24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2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dt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D0DC11-E0C3-4270-8CA2-E02656C9E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05" y="4668206"/>
                <a:ext cx="5158785" cy="625812"/>
              </a:xfrm>
              <a:prstGeom prst="rect">
                <a:avLst/>
              </a:prstGeom>
              <a:blipFill>
                <a:blip r:embed="rId3"/>
                <a:stretch>
                  <a:fillRect l="-1891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D8864D3-B666-47E0-A3A6-937F692DF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20430" r="4173" b="15991"/>
          <a:stretch/>
        </p:blipFill>
        <p:spPr>
          <a:xfrm>
            <a:off x="3175000" y="2783474"/>
            <a:ext cx="5842000" cy="940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7BB28-0E5C-49E7-B679-F6C01A374934}"/>
              </a:ext>
            </a:extLst>
          </p:cNvPr>
          <p:cNvSpPr txBox="1"/>
          <p:nvPr/>
        </p:nvSpPr>
        <p:spPr>
          <a:xfrm>
            <a:off x="8794821" y="2882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86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88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658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DO COMMODITY PRICES FLUCTUATE?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8B6287-15CF-4FBE-AFF2-E680B4ECC874}"/>
              </a:ext>
            </a:extLst>
          </p:cNvPr>
          <p:cNvCxnSpPr/>
          <p:nvPr/>
        </p:nvCxnSpPr>
        <p:spPr>
          <a:xfrm flipV="1">
            <a:off x="2155474" y="29748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AB732-60DA-47B0-AD5B-9776CC9F21FD}"/>
              </a:ext>
            </a:extLst>
          </p:cNvPr>
          <p:cNvCxnSpPr>
            <a:cxnSpLocks/>
          </p:cNvCxnSpPr>
          <p:nvPr/>
        </p:nvCxnSpPr>
        <p:spPr>
          <a:xfrm>
            <a:off x="1966004" y="49107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4442F-2846-4487-B447-3BE3E7D4DEF7}"/>
              </a:ext>
            </a:extLst>
          </p:cNvPr>
          <p:cNvSpPr txBox="1"/>
          <p:nvPr/>
        </p:nvSpPr>
        <p:spPr>
          <a:xfrm>
            <a:off x="1905306" y="25678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D0DF8-1C40-4E15-BCD8-44AEB72F1FEA}"/>
              </a:ext>
            </a:extLst>
          </p:cNvPr>
          <p:cNvSpPr txBox="1"/>
          <p:nvPr/>
        </p:nvSpPr>
        <p:spPr>
          <a:xfrm>
            <a:off x="5526007" y="47262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781753-B08C-45D3-A886-7A2C9BBA36E5}"/>
              </a:ext>
            </a:extLst>
          </p:cNvPr>
          <p:cNvSpPr/>
          <p:nvPr/>
        </p:nvSpPr>
        <p:spPr>
          <a:xfrm>
            <a:off x="2451955" y="3432776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AB6E6-8B4F-4641-A90C-787A8410C4BC}"/>
              </a:ext>
            </a:extLst>
          </p:cNvPr>
          <p:cNvSpPr txBox="1"/>
          <p:nvPr/>
        </p:nvSpPr>
        <p:spPr>
          <a:xfrm>
            <a:off x="6078880" y="2272129"/>
            <a:ext cx="51235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that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commodity prices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usually very similar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random walk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COMMODITY PRICES RISE AND FALL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DUE TO THE FLUCTUATION OF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SUPPLY AND DEMAND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more people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 given commodity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its market price will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increase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1387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6A86E-08D9-434C-8972-159118C1267E}"/>
              </a:ext>
            </a:extLst>
          </p:cNvPr>
          <p:cNvSpPr txBox="1"/>
          <p:nvPr/>
        </p:nvSpPr>
        <p:spPr>
          <a:xfrm>
            <a:off x="5167700" y="2027203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F(S) = log S(t)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3D4DD-3775-4B7C-BBD9-7DD84A888F64}"/>
                  </a:ext>
                </a:extLst>
              </p:cNvPr>
              <p:cNvSpPr txBox="1"/>
              <p:nvPr/>
            </p:nvSpPr>
            <p:spPr>
              <a:xfrm>
                <a:off x="4688401" y="3850348"/>
                <a:ext cx="2815194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dS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hu-HU" sz="2400" b="1" i="0" baseline="300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d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GB" sz="24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2</a:t>
                </a:r>
                <a:endParaRPr lang="hu-HU" sz="24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3D4DD-3775-4B7C-BBD9-7DD84A888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01" y="3850348"/>
                <a:ext cx="2815194" cy="625812"/>
              </a:xfrm>
              <a:prstGeom prst="rect">
                <a:avLst/>
              </a:prstGeom>
              <a:blipFill>
                <a:blip r:embed="rId2"/>
                <a:stretch>
                  <a:fillRect l="-3247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D0DC11-E0C3-4270-8CA2-E02656C9EC9E}"/>
                  </a:ext>
                </a:extLst>
              </p:cNvPr>
              <p:cNvSpPr txBox="1"/>
              <p:nvPr/>
            </p:nvSpPr>
            <p:spPr>
              <a:xfrm>
                <a:off x="3516605" y="4668206"/>
                <a:ext cx="5158785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𝝻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S dt +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𝞂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S d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W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hu-HU" sz="2400" b="1" i="0" baseline="300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𝞂</a:t>
                </a:r>
                <a:r>
                  <a:rPr lang="en-GB" sz="24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S</a:t>
                </a:r>
                <a:r>
                  <a:rPr lang="en-GB" sz="24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2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dt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D0DC11-E0C3-4270-8CA2-E02656C9E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05" y="4668206"/>
                <a:ext cx="5158785" cy="625812"/>
              </a:xfrm>
              <a:prstGeom prst="rect">
                <a:avLst/>
              </a:prstGeom>
              <a:blipFill>
                <a:blip r:embed="rId3"/>
                <a:stretch>
                  <a:fillRect l="-1891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067BF1-0EA3-49C5-A95A-6FAD903309F4}"/>
                  </a:ext>
                </a:extLst>
              </p:cNvPr>
              <p:cNvSpPr txBox="1"/>
              <p:nvPr/>
            </p:nvSpPr>
            <p:spPr>
              <a:xfrm>
                <a:off x="4363792" y="5426796"/>
                <a:ext cx="3464410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dF(S) = (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𝝻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hu-HU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Cambria Math" panose="02040503050406030204" pitchFamily="18" charset="0"/>
                      </a:rPr>
                      <m:t>𝞂</m:t>
                    </m:r>
                  </m:oMath>
                </a14:m>
                <a:r>
                  <a:rPr lang="en-GB" sz="24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)dt + 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𝞂 </a:t>
                </a:r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dW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067BF1-0EA3-49C5-A95A-6FAD9033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92" y="5426796"/>
                <a:ext cx="3464410" cy="624082"/>
              </a:xfrm>
              <a:prstGeom prst="rect">
                <a:avLst/>
              </a:prstGeom>
              <a:blipFill>
                <a:blip r:embed="rId4"/>
                <a:stretch>
                  <a:fillRect l="-2817" r="-1937"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25945AA-3D91-4C13-8A69-838B6694AE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20430" r="4173" b="15991"/>
          <a:stretch/>
        </p:blipFill>
        <p:spPr>
          <a:xfrm>
            <a:off x="3175000" y="2783474"/>
            <a:ext cx="5842000" cy="940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576D22-FF06-4F93-B1E0-A3336E145BAF}"/>
              </a:ext>
            </a:extLst>
          </p:cNvPr>
          <p:cNvSpPr txBox="1"/>
          <p:nvPr/>
        </p:nvSpPr>
        <p:spPr>
          <a:xfrm>
            <a:off x="8794821" y="2882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ea typeface="Cambria Math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83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Stochastic Calculus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2EA1D3-BE90-4EA3-98B6-4109E6D137E0}"/>
              </a:ext>
            </a:extLst>
          </p:cNvPr>
          <p:cNvSpPr/>
          <p:nvPr/>
        </p:nvSpPr>
        <p:spPr>
          <a:xfrm>
            <a:off x="1945640" y="1690688"/>
            <a:ext cx="8300720" cy="46897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67BF1-0EA3-49C5-A95A-6FAD903309F4}"/>
              </a:ext>
            </a:extLst>
          </p:cNvPr>
          <p:cNvSpPr txBox="1"/>
          <p:nvPr/>
        </p:nvSpPr>
        <p:spPr>
          <a:xfrm>
            <a:off x="4089475" y="3896715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solidFill>
                  <a:srgbClr val="00B050"/>
                </a:solidFill>
                <a:ea typeface="Cambria Math" panose="02040503050406030204" pitchFamily="18" charset="0"/>
              </a:rPr>
              <a:t>S(t) = S(0)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C17622-1440-41FE-A368-D59707D2C041}"/>
                  </a:ext>
                </a:extLst>
              </p:cNvPr>
              <p:cNvSpPr txBox="1"/>
              <p:nvPr/>
            </p:nvSpPr>
            <p:spPr>
              <a:xfrm>
                <a:off x="6014720" y="3538877"/>
                <a:ext cx="2345514" cy="993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hu-HU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𝝻</a:t>
                </a:r>
                <a:r>
                  <a:rPr lang="hu-HU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m:rPr>
                        <m:nor/>
                      </m:rPr>
                      <a:rPr lang="hu-HU" sz="2400" dirty="0">
                        <a:solidFill>
                          <a:srgbClr val="00B050"/>
                        </a:solidFill>
                        <a:ea typeface="Cambria Math" panose="02040503050406030204" pitchFamily="18" charset="0"/>
                      </a:rPr>
                      <m:t>𝞂</m:t>
                    </m:r>
                  </m:oMath>
                </a14:m>
                <a:r>
                  <a:rPr lang="en-GB" sz="2400" b="1" baseline="300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hu-HU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) t + </a:t>
                </a:r>
                <a:r>
                  <a:rPr lang="hu-HU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𝞂 </a:t>
                </a:r>
                <a:r>
                  <a:rPr lang="hu-HU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W</a:t>
                </a:r>
                <a:r>
                  <a:rPr lang="hu-HU" sz="2400" b="1" baseline="-250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t</a:t>
                </a:r>
              </a:p>
              <a:p>
                <a:endParaRPr lang="en-GB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C17622-1440-41FE-A368-D59707D2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20" y="3538877"/>
                <a:ext cx="2345514" cy="993413"/>
              </a:xfrm>
              <a:prstGeom prst="rect">
                <a:avLst/>
              </a:prstGeom>
              <a:blipFill>
                <a:blip r:embed="rId2"/>
                <a:stretch>
                  <a:fillRect l="-4167" r="-2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49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Interest Rate Modeling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91077543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Interest Rate Modeling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792855-750E-4F42-843B-7F4FDC8766A2}"/>
              </a:ext>
            </a:extLst>
          </p:cNvPr>
          <p:cNvCxnSpPr>
            <a:cxnSpLocks/>
          </p:cNvCxnSpPr>
          <p:nvPr/>
        </p:nvCxnSpPr>
        <p:spPr>
          <a:xfrm flipV="1">
            <a:off x="1533802" y="2675106"/>
            <a:ext cx="0" cy="2954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715874-F941-4B6B-915F-D8565920D440}"/>
              </a:ext>
            </a:extLst>
          </p:cNvPr>
          <p:cNvCxnSpPr>
            <a:cxnSpLocks/>
          </p:cNvCxnSpPr>
          <p:nvPr/>
        </p:nvCxnSpPr>
        <p:spPr>
          <a:xfrm flipV="1">
            <a:off x="1344332" y="5440467"/>
            <a:ext cx="3928059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AD1E4-0D5A-4C97-AAC7-A33B753F2E03}"/>
              </a:ext>
            </a:extLst>
          </p:cNvPr>
          <p:cNvSpPr txBox="1"/>
          <p:nvPr/>
        </p:nvSpPr>
        <p:spPr>
          <a:xfrm>
            <a:off x="1286554" y="222379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3DA92F8C-512F-456F-8D51-FA4569D925A7}"/>
              </a:ext>
            </a:extLst>
          </p:cNvPr>
          <p:cNvSpPr/>
          <p:nvPr/>
        </p:nvSpPr>
        <p:spPr>
          <a:xfrm>
            <a:off x="1722822" y="3089779"/>
            <a:ext cx="3295135" cy="2085426"/>
          </a:xfrm>
          <a:custGeom>
            <a:avLst/>
            <a:gdLst>
              <a:gd name="connsiteX0" fmla="*/ 0 w 3295135"/>
              <a:gd name="connsiteY0" fmla="*/ 1153298 h 1680519"/>
              <a:gd name="connsiteX1" fmla="*/ 172995 w 3295135"/>
              <a:gd name="connsiteY1" fmla="*/ 782595 h 1680519"/>
              <a:gd name="connsiteX2" fmla="*/ 214184 w 3295135"/>
              <a:gd name="connsiteY2" fmla="*/ 856736 h 1680519"/>
              <a:gd name="connsiteX3" fmla="*/ 288324 w 3295135"/>
              <a:gd name="connsiteY3" fmla="*/ 601363 h 1680519"/>
              <a:gd name="connsiteX4" fmla="*/ 296562 w 3295135"/>
              <a:gd name="connsiteY4" fmla="*/ 650790 h 1680519"/>
              <a:gd name="connsiteX5" fmla="*/ 403654 w 3295135"/>
              <a:gd name="connsiteY5" fmla="*/ 370703 h 1680519"/>
              <a:gd name="connsiteX6" fmla="*/ 411892 w 3295135"/>
              <a:gd name="connsiteY6" fmla="*/ 444844 h 1680519"/>
              <a:gd name="connsiteX7" fmla="*/ 502508 w 3295135"/>
              <a:gd name="connsiteY7" fmla="*/ 543698 h 1680519"/>
              <a:gd name="connsiteX8" fmla="*/ 543697 w 3295135"/>
              <a:gd name="connsiteY8" fmla="*/ 428368 h 1680519"/>
              <a:gd name="connsiteX9" fmla="*/ 683740 w 3295135"/>
              <a:gd name="connsiteY9" fmla="*/ 222422 h 1680519"/>
              <a:gd name="connsiteX10" fmla="*/ 724930 w 3295135"/>
              <a:gd name="connsiteY10" fmla="*/ 82379 h 1680519"/>
              <a:gd name="connsiteX11" fmla="*/ 766119 w 3295135"/>
              <a:gd name="connsiteY11" fmla="*/ 172995 h 1680519"/>
              <a:gd name="connsiteX12" fmla="*/ 782595 w 3295135"/>
              <a:gd name="connsiteY12" fmla="*/ 263611 h 1680519"/>
              <a:gd name="connsiteX13" fmla="*/ 856735 w 3295135"/>
              <a:gd name="connsiteY13" fmla="*/ 222422 h 1680519"/>
              <a:gd name="connsiteX14" fmla="*/ 996778 w 3295135"/>
              <a:gd name="connsiteY14" fmla="*/ 0 h 1680519"/>
              <a:gd name="connsiteX15" fmla="*/ 1095632 w 3295135"/>
              <a:gd name="connsiteY15" fmla="*/ 172995 h 1680519"/>
              <a:gd name="connsiteX16" fmla="*/ 1136822 w 3295135"/>
              <a:gd name="connsiteY16" fmla="*/ 395417 h 1680519"/>
              <a:gd name="connsiteX17" fmla="*/ 1243913 w 3295135"/>
              <a:gd name="connsiteY17" fmla="*/ 263611 h 1680519"/>
              <a:gd name="connsiteX18" fmla="*/ 1276865 w 3295135"/>
              <a:gd name="connsiteY18" fmla="*/ 469557 h 1680519"/>
              <a:gd name="connsiteX19" fmla="*/ 1342767 w 3295135"/>
              <a:gd name="connsiteY19" fmla="*/ 757882 h 1680519"/>
              <a:gd name="connsiteX20" fmla="*/ 1375719 w 3295135"/>
              <a:gd name="connsiteY20" fmla="*/ 626076 h 1680519"/>
              <a:gd name="connsiteX21" fmla="*/ 1433384 w 3295135"/>
              <a:gd name="connsiteY21" fmla="*/ 436606 h 1680519"/>
              <a:gd name="connsiteX22" fmla="*/ 1507524 w 3295135"/>
              <a:gd name="connsiteY22" fmla="*/ 527222 h 1680519"/>
              <a:gd name="connsiteX23" fmla="*/ 1507524 w 3295135"/>
              <a:gd name="connsiteY23" fmla="*/ 609600 h 1680519"/>
              <a:gd name="connsiteX24" fmla="*/ 1565189 w 3295135"/>
              <a:gd name="connsiteY24" fmla="*/ 757882 h 1680519"/>
              <a:gd name="connsiteX25" fmla="*/ 1606378 w 3295135"/>
              <a:gd name="connsiteY25" fmla="*/ 634314 h 1680519"/>
              <a:gd name="connsiteX26" fmla="*/ 1795849 w 3295135"/>
              <a:gd name="connsiteY26" fmla="*/ 667265 h 1680519"/>
              <a:gd name="connsiteX27" fmla="*/ 1894703 w 3295135"/>
              <a:gd name="connsiteY27" fmla="*/ 947352 h 1680519"/>
              <a:gd name="connsiteX28" fmla="*/ 2026508 w 3295135"/>
              <a:gd name="connsiteY28" fmla="*/ 1128584 h 1680519"/>
              <a:gd name="connsiteX29" fmla="*/ 2183027 w 3295135"/>
              <a:gd name="connsiteY29" fmla="*/ 1210963 h 1680519"/>
              <a:gd name="connsiteX30" fmla="*/ 2281881 w 3295135"/>
              <a:gd name="connsiteY30" fmla="*/ 1136822 h 1680519"/>
              <a:gd name="connsiteX31" fmla="*/ 2413686 w 3295135"/>
              <a:gd name="connsiteY31" fmla="*/ 922638 h 1680519"/>
              <a:gd name="connsiteX32" fmla="*/ 2586681 w 3295135"/>
              <a:gd name="connsiteY32" fmla="*/ 667265 h 1680519"/>
              <a:gd name="connsiteX33" fmla="*/ 2611395 w 3295135"/>
              <a:gd name="connsiteY33" fmla="*/ 848498 h 1680519"/>
              <a:gd name="connsiteX34" fmla="*/ 2660822 w 3295135"/>
              <a:gd name="connsiteY34" fmla="*/ 774357 h 1680519"/>
              <a:gd name="connsiteX35" fmla="*/ 2825578 w 3295135"/>
              <a:gd name="connsiteY35" fmla="*/ 963828 h 1680519"/>
              <a:gd name="connsiteX36" fmla="*/ 2891481 w 3295135"/>
              <a:gd name="connsiteY36" fmla="*/ 1219200 h 1680519"/>
              <a:gd name="connsiteX37" fmla="*/ 3039762 w 3295135"/>
              <a:gd name="connsiteY37" fmla="*/ 1383957 h 1680519"/>
              <a:gd name="connsiteX38" fmla="*/ 3105665 w 3295135"/>
              <a:gd name="connsiteY38" fmla="*/ 1268628 h 1680519"/>
              <a:gd name="connsiteX39" fmla="*/ 3295135 w 3295135"/>
              <a:gd name="connsiteY39" fmla="*/ 1680519 h 168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95135" h="1680519">
                <a:moveTo>
                  <a:pt x="0" y="1153298"/>
                </a:moveTo>
                <a:lnTo>
                  <a:pt x="172995" y="782595"/>
                </a:lnTo>
                <a:lnTo>
                  <a:pt x="214184" y="856736"/>
                </a:lnTo>
                <a:lnTo>
                  <a:pt x="288324" y="601363"/>
                </a:lnTo>
                <a:lnTo>
                  <a:pt x="296562" y="650790"/>
                </a:lnTo>
                <a:lnTo>
                  <a:pt x="403654" y="370703"/>
                </a:lnTo>
                <a:lnTo>
                  <a:pt x="411892" y="444844"/>
                </a:lnTo>
                <a:lnTo>
                  <a:pt x="502508" y="543698"/>
                </a:lnTo>
                <a:lnTo>
                  <a:pt x="543697" y="428368"/>
                </a:lnTo>
                <a:lnTo>
                  <a:pt x="683740" y="222422"/>
                </a:lnTo>
                <a:lnTo>
                  <a:pt x="724930" y="82379"/>
                </a:lnTo>
                <a:lnTo>
                  <a:pt x="766119" y="172995"/>
                </a:lnTo>
                <a:lnTo>
                  <a:pt x="782595" y="263611"/>
                </a:lnTo>
                <a:lnTo>
                  <a:pt x="856735" y="222422"/>
                </a:lnTo>
                <a:lnTo>
                  <a:pt x="996778" y="0"/>
                </a:lnTo>
                <a:lnTo>
                  <a:pt x="1095632" y="172995"/>
                </a:lnTo>
                <a:lnTo>
                  <a:pt x="1136822" y="395417"/>
                </a:lnTo>
                <a:lnTo>
                  <a:pt x="1243913" y="263611"/>
                </a:lnTo>
                <a:lnTo>
                  <a:pt x="1276865" y="469557"/>
                </a:lnTo>
                <a:lnTo>
                  <a:pt x="1342767" y="757882"/>
                </a:lnTo>
                <a:lnTo>
                  <a:pt x="1375719" y="626076"/>
                </a:lnTo>
                <a:lnTo>
                  <a:pt x="1433384" y="436606"/>
                </a:lnTo>
                <a:lnTo>
                  <a:pt x="1507524" y="527222"/>
                </a:lnTo>
                <a:lnTo>
                  <a:pt x="1507524" y="609600"/>
                </a:lnTo>
                <a:lnTo>
                  <a:pt x="1565189" y="757882"/>
                </a:lnTo>
                <a:lnTo>
                  <a:pt x="1606378" y="634314"/>
                </a:lnTo>
                <a:lnTo>
                  <a:pt x="1795849" y="667265"/>
                </a:lnTo>
                <a:lnTo>
                  <a:pt x="1894703" y="947352"/>
                </a:lnTo>
                <a:lnTo>
                  <a:pt x="2026508" y="1128584"/>
                </a:lnTo>
                <a:lnTo>
                  <a:pt x="2183027" y="1210963"/>
                </a:lnTo>
                <a:lnTo>
                  <a:pt x="2281881" y="1136822"/>
                </a:lnTo>
                <a:lnTo>
                  <a:pt x="2413686" y="922638"/>
                </a:lnTo>
                <a:lnTo>
                  <a:pt x="2586681" y="667265"/>
                </a:lnTo>
                <a:lnTo>
                  <a:pt x="2611395" y="848498"/>
                </a:lnTo>
                <a:lnTo>
                  <a:pt x="2660822" y="774357"/>
                </a:lnTo>
                <a:lnTo>
                  <a:pt x="2825578" y="963828"/>
                </a:lnTo>
                <a:lnTo>
                  <a:pt x="2891481" y="1219200"/>
                </a:lnTo>
                <a:lnTo>
                  <a:pt x="3039762" y="1383957"/>
                </a:lnTo>
                <a:lnTo>
                  <a:pt x="3105665" y="1268628"/>
                </a:lnTo>
                <a:lnTo>
                  <a:pt x="3295135" y="1680519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581056-4E92-4DF6-8D6E-EB1B346FB44F}"/>
              </a:ext>
            </a:extLst>
          </p:cNvPr>
          <p:cNvSpPr txBox="1"/>
          <p:nvPr/>
        </p:nvSpPr>
        <p:spPr>
          <a:xfrm>
            <a:off x="5289445" y="525061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6FF538-6FD3-4B09-A9DC-D4DD94563AA0}"/>
              </a:ext>
            </a:extLst>
          </p:cNvPr>
          <p:cNvSpPr txBox="1"/>
          <p:nvPr/>
        </p:nvSpPr>
        <p:spPr>
          <a:xfrm>
            <a:off x="5971012" y="2398454"/>
            <a:ext cx="52687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main problem is that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market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rates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fluctuating all the time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COMPANIES THAT HAVE LOANS ARE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DEPENDING ON THE INTEREST RATE !!!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need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pricing bonds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730307590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Vasicek Model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B08429-EB42-41A2-98DC-9ACFABDAE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model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was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first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introduced in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1977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by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Oldřich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Vašíček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simple short-rate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bonds, mortgages and credit derivatives are quite sensitive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 changes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nterest</a:t>
            </a:r>
            <a:r>
              <a:rPr lang="en-GB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rate </a:t>
            </a:r>
            <a:r>
              <a:rPr lang="en-GB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modeling</a:t>
            </a:r>
            <a:r>
              <a:rPr lang="en-GB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considered </a:t>
            </a:r>
            <a:r>
              <a:rPr lang="hu-HU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quite a </a:t>
            </a:r>
            <a:r>
              <a:rPr lang="en-GB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topic </a:t>
            </a:r>
            <a:endParaRPr lang="hu-HU" b="0" i="0" u="none" strike="noStrike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rates are </a:t>
            </a:r>
            <a:r>
              <a:rPr lang="en-GB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affected by </a:t>
            </a:r>
            <a:r>
              <a:rPr lang="hu-HU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</a:t>
            </a:r>
            <a:r>
              <a:rPr lang="en-GB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factors</a:t>
            </a:r>
            <a:r>
              <a:rPr lang="hu-HU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GB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political decisions, government intervention </a:t>
            </a:r>
            <a:r>
              <a:rPr lang="hu-HU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economic states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032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Vasicek Model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5D085E-7DAC-43AE-BA4A-72A706F67DF1}"/>
              </a:ext>
            </a:extLst>
          </p:cNvPr>
          <p:cNvSpPr/>
          <p:nvPr/>
        </p:nvSpPr>
        <p:spPr>
          <a:xfrm>
            <a:off x="3280994" y="3773265"/>
            <a:ext cx="5630012" cy="10207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dr(t) =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Ϗ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-r(t))dt + 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σ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dW(t)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1C291-983E-484E-AF7E-A989C69A79BA}"/>
              </a:ext>
            </a:extLst>
          </p:cNvPr>
          <p:cNvSpPr txBox="1"/>
          <p:nvPr/>
        </p:nvSpPr>
        <p:spPr>
          <a:xfrm>
            <a:off x="2778681" y="1488154"/>
            <a:ext cx="663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Vasicek model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assumes that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rates follows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mean-reverting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Ornstein-Uhlenbeck process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88CCC72-C945-405D-B6F6-BC58C7270649}"/>
              </a:ext>
            </a:extLst>
          </p:cNvPr>
          <p:cNvSpPr/>
          <p:nvPr/>
        </p:nvSpPr>
        <p:spPr>
          <a:xfrm rot="5400000">
            <a:off x="5662677" y="4568265"/>
            <a:ext cx="281626" cy="1105842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EFCBA43-9ED0-4541-BFA0-E42731598646}"/>
              </a:ext>
            </a:extLst>
          </p:cNvPr>
          <p:cNvSpPr/>
          <p:nvPr/>
        </p:nvSpPr>
        <p:spPr>
          <a:xfrm rot="16200000">
            <a:off x="7395302" y="2899609"/>
            <a:ext cx="281626" cy="1105842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2CA6C-57A6-48FA-B6B1-40260BD69D98}"/>
              </a:ext>
            </a:extLst>
          </p:cNvPr>
          <p:cNvSpPr txBox="1"/>
          <p:nvPr/>
        </p:nvSpPr>
        <p:spPr>
          <a:xfrm>
            <a:off x="4210746" y="543084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 fluctuates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around 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where </a:t>
            </a:r>
            <a:r>
              <a:rPr lang="el-GR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Ϗ</a:t>
            </a:r>
            <a:r>
              <a:rPr lang="el-G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speed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mean reversion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90546-9678-4CE4-A9FE-2637035AD765}"/>
              </a:ext>
            </a:extLst>
          </p:cNvPr>
          <p:cNvSpPr txBox="1"/>
          <p:nvPr/>
        </p:nvSpPr>
        <p:spPr>
          <a:xfrm>
            <a:off x="5839144" y="2435645"/>
            <a:ext cx="3393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random noise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by</a:t>
            </a:r>
            <a:r>
              <a:rPr lang="el-G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standard deviation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66132-4449-41D8-A8EF-BF4356098BDC}"/>
              </a:ext>
            </a:extLst>
          </p:cNvPr>
          <p:cNvSpPr txBox="1"/>
          <p:nvPr/>
        </p:nvSpPr>
        <p:spPr>
          <a:xfrm>
            <a:off x="465189" y="3821984"/>
            <a:ext cx="239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FF9999"/>
                </a:solidFill>
              </a:rPr>
              <a:t>THIS MODEL ALLOWS</a:t>
            </a: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r(t) INTEREST RATES TO</a:t>
            </a: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BE NEGATIVE !!!</a:t>
            </a:r>
            <a:endParaRPr lang="en-GB" b="1" i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24457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Long Term Investing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755390074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Long Term Investing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9E41A-9EF2-4DCF-80F2-21783DBC9977}"/>
              </a:ext>
            </a:extLst>
          </p:cNvPr>
          <p:cNvSpPr txBox="1"/>
          <p:nvPr/>
        </p:nvSpPr>
        <p:spPr>
          <a:xfrm>
            <a:off x="2448559" y="1474470"/>
            <a:ext cx="7294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Algorithmic trading is about making money quickly using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uantitative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outperform the market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7168D-509D-4213-A966-D3A398A293E9}"/>
              </a:ext>
            </a:extLst>
          </p:cNvPr>
          <p:cNvSpPr txBox="1"/>
          <p:nvPr/>
        </p:nvSpPr>
        <p:spPr>
          <a:xfrm>
            <a:off x="838200" y="2399612"/>
            <a:ext cx="868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>
                <a:solidFill>
                  <a:srgbClr val="FFC000"/>
                </a:solidFill>
              </a:rPr>
              <a:t>VALUE INVESTING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Benjamin Graham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’s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Warren Buffet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’s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107CD-47C0-47AF-A6DC-68023B2EF85C}"/>
              </a:ext>
            </a:extLst>
          </p:cNvPr>
          <p:cNvSpPr txBox="1"/>
          <p:nvPr/>
        </p:nvSpPr>
        <p:spPr>
          <a:xfrm>
            <a:off x="1491381" y="3013549"/>
            <a:ext cx="97750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a strategy where stocks are selected that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trade for less than their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intrinsic value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stocks that are considered to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undervalued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by the market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technical anal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ysis is important)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 investors believe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market overreacts to news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(whether bad or good news) resulting in stock price movements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that do not correspond with a company’s long-term fundamentals !!!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E28B2F-D9DF-4633-B0AA-8336425D66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58" y="365125"/>
            <a:ext cx="1808827" cy="18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6429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Long Term Investing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3F6CD-E34D-4F7C-BEAD-397486262286}"/>
              </a:ext>
            </a:extLst>
          </p:cNvPr>
          <p:cNvSpPr txBox="1"/>
          <p:nvPr/>
        </p:nvSpPr>
        <p:spPr>
          <a:xfrm>
            <a:off x="1132828" y="1476191"/>
            <a:ext cx="8186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 investors have the tendency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invest in companies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not in stocks (companies with good long-term prospects)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663C3-E18E-42A4-87E6-95626C9F92B2}"/>
              </a:ext>
            </a:extLst>
          </p:cNvPr>
          <p:cNvSpPr txBox="1"/>
          <p:nvPr/>
        </p:nvSpPr>
        <p:spPr>
          <a:xfrm>
            <a:off x="1132828" y="3170071"/>
            <a:ext cx="109642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 investing is a long-term investing - „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and hold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” strategy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No short-term trends, no quantitative methods to hedge risk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no machine learning techniques and short-term mispricings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 investors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ignore the crowd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most people buy shares when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given stock price arises + sell when prices decline (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high sell low behavior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Value investors decide whether to buy or sell according to the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relationship 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value and the price of the stock</a:t>
            </a: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900CE-E781-4F95-9ACF-79110B0B1228}"/>
              </a:ext>
            </a:extLst>
          </p:cNvPr>
          <p:cNvSpPr txBox="1"/>
          <p:nvPr/>
        </p:nvSpPr>
        <p:spPr>
          <a:xfrm>
            <a:off x="1132828" y="2307188"/>
            <a:ext cx="8517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 investors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stocks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when the market price is significantly</a:t>
            </a: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below the underlying value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(undervalued stocks)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4C59EE-208D-46D1-8496-9FA59A4A6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58" y="365125"/>
            <a:ext cx="1808827" cy="18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8478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Efficient Market Hypothesis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4263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Python Programming Language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interpreted programming language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means that the code is interpreted and processed at run-time so there is no need for compiling the program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oriented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 – it may encapsulate code within give classes and objects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use with all the major databases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utures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contracts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are made in an attempt by producers and suppliers of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commodities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to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avoid market volatility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hey negotiate the price of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commodity in the future</a:t>
            </a:r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76D05-92F7-48B4-AB39-BFB4D159732D}"/>
              </a:ext>
            </a:extLst>
          </p:cNvPr>
          <p:cNvSpPr/>
          <p:nvPr/>
        </p:nvSpPr>
        <p:spPr>
          <a:xfrm>
            <a:off x="3344322" y="3808073"/>
            <a:ext cx="5503356" cy="22339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„The major cost for airlines is fuel expenses.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fluctuating oil prices can greatly impact airlines. This is why they use oil futures to protect them from rising oil prices”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8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Efficient Market Hypothesis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08E647-F012-46EC-87A6-89E3CC3E73D4}"/>
              </a:ext>
            </a:extLst>
          </p:cNvPr>
          <p:cNvSpPr/>
          <p:nvPr/>
        </p:nvSpPr>
        <p:spPr>
          <a:xfrm>
            <a:off x="3277340" y="1640367"/>
            <a:ext cx="5637320" cy="11807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„It is impossible to beat the market”</a:t>
            </a:r>
            <a:endParaRPr lang="en-GB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F2200-D5EE-4030-9311-9701786195E6}"/>
              </a:ext>
            </a:extLst>
          </p:cNvPr>
          <p:cNvSpPr txBox="1"/>
          <p:nvPr/>
        </p:nvSpPr>
        <p:spPr>
          <a:xfrm>
            <a:off x="2738693" y="3131744"/>
            <a:ext cx="6088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because stock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market efficiency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causes existing stock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prices to always reflect all relevant information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0B3DE-4FA9-45AC-A3DA-4F97F0BD0F03}"/>
              </a:ext>
            </a:extLst>
          </p:cNvPr>
          <p:cNvSpPr txBox="1"/>
          <p:nvPr/>
        </p:nvSpPr>
        <p:spPr>
          <a:xfrm>
            <a:off x="2738693" y="3997185"/>
            <a:ext cx="81269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according to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Efficient Market Hypothesis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stocks always trade at their 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fair value: making it impossible for investors to buy undervalued stocks </a:t>
            </a:r>
          </a:p>
          <a:p>
            <a:pPr lvl="1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so it is impossible to outperform the market with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stock selection or market timing (and with technical analysis)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CFD55-E1B8-479D-B423-1221DAFAC179}"/>
              </a:ext>
            </a:extLst>
          </p:cNvPr>
          <p:cNvSpPr txBox="1"/>
          <p:nvPr/>
        </p:nvSpPr>
        <p:spPr>
          <a:xfrm>
            <a:off x="3663443" y="5836573"/>
            <a:ext cx="4865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ONLY WAY AN INVESTOR CAN OBTAIN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HIGHER RETURNS IS TO TAKE MORE RISK !!! </a:t>
            </a:r>
          </a:p>
        </p:txBody>
      </p:sp>
    </p:spTree>
    <p:extLst>
      <p:ext uri="{BB962C8B-B14F-4D97-AF65-F5344CB8AC3E}">
        <p14:creationId xmlns:p14="http://schemas.microsoft.com/office/powerpoint/2010/main" val="1639556687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Efficient Market Hypothesis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B08429-EB42-41A2-98DC-9ACFABDAE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93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movement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prices are totally random (random walk)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dS(t)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price changes occur in an unpredictable way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available information is reflected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check the outocorrelation of stock returns – these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should have low autocorrelation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 to the hypothesis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rgbClr val="FF9999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ourceSansPro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2137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Efficient Market Hypothesis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BCE5A-49EC-472D-91AD-C31FAC6E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2036061"/>
            <a:ext cx="2857500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BC425-BD57-4D8F-B908-BB6645576C5E}"/>
              </a:ext>
            </a:extLst>
          </p:cNvPr>
          <p:cNvSpPr txBox="1"/>
          <p:nvPr/>
        </p:nvSpPr>
        <p:spPr>
          <a:xfrm>
            <a:off x="3120056" y="3648722"/>
            <a:ext cx="595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Peter Lynch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managed the </a:t>
            </a:r>
            <a:endParaRPr lang="hu-HU" sz="24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ourceSansPro"/>
            </a:endParaRPr>
          </a:p>
          <a:p>
            <a:pPr algn="ctr"/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Fidelity Magellan Fund 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from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1977</a:t>
            </a:r>
            <a:r>
              <a:rPr lang="en-GB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 to 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1990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.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ourceSansPro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He achieved an annual average return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29%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.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Efficient Market Hypothesis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BC425-BD57-4D8F-B908-BB6645576C5E}"/>
              </a:ext>
            </a:extLst>
          </p:cNvPr>
          <p:cNvSpPr txBox="1"/>
          <p:nvPr/>
        </p:nvSpPr>
        <p:spPr>
          <a:xfrm>
            <a:off x="2704975" y="3657599"/>
            <a:ext cx="6782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The company </a:t>
            </a:r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was founded by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James Simons</a:t>
            </a:r>
            <a:r>
              <a:rPr lang="en-GB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 </a:t>
            </a:r>
            <a:r>
              <a:rPr lang="hu-HU" sz="24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in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1982.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(mathematics and theoretical physics)</a:t>
            </a:r>
            <a:r>
              <a:rPr lang="en-GB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 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ourceSansPro"/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It achieved an annual average return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34%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.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BBAD3-4F21-495B-9DB6-44258BEB8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77" y="2608154"/>
            <a:ext cx="3619047" cy="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Efficient Market Hypothesis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BC425-BD57-4D8F-B908-BB6645576C5E}"/>
              </a:ext>
            </a:extLst>
          </p:cNvPr>
          <p:cNvSpPr txBox="1"/>
          <p:nvPr/>
        </p:nvSpPr>
        <p:spPr>
          <a:xfrm>
            <a:off x="3147091" y="3932806"/>
            <a:ext cx="5897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Warren Buffet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SansPro"/>
              </a:rPr>
              <a:t>is another example that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it is possible to bear the market. He achieved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an annual average return of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22%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SansPro"/>
              </a:rPr>
              <a:t>.</a:t>
            </a:r>
            <a:endParaRPr lang="en-GB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98FD-DA58-4B4C-B5D4-35AA6E1C1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85" y="1848772"/>
            <a:ext cx="1808827" cy="18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Bond Pricing with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Vasicek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428473768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656193" y="4446849"/>
            <a:ext cx="1791080" cy="12143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/>
              <p:nvPr/>
            </p:nvSpPr>
            <p:spPr>
              <a:xfrm>
                <a:off x="6913519" y="4647177"/>
                <a:ext cx="1291892" cy="779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19" y="4647177"/>
                <a:ext cx="1291892" cy="779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FE72C8-C3EB-4F05-9CDD-C3D542655595}"/>
              </a:ext>
            </a:extLst>
          </p:cNvPr>
          <p:cNvSpPr txBox="1"/>
          <p:nvPr/>
        </p:nvSpPr>
        <p:spPr>
          <a:xfrm>
            <a:off x="7903725" y="49614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969603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61878F-DC9D-4BCB-B786-6C46DFAB8E55}"/>
              </a:ext>
            </a:extLst>
          </p:cNvPr>
          <p:cNvSpPr/>
          <p:nvPr/>
        </p:nvSpPr>
        <p:spPr>
          <a:xfrm>
            <a:off x="4220189" y="2819354"/>
            <a:ext cx="3751622" cy="1066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3CFA4-AB27-43A7-8516-4513B49A2438}"/>
              </a:ext>
            </a:extLst>
          </p:cNvPr>
          <p:cNvSpPr txBox="1"/>
          <p:nvPr/>
        </p:nvSpPr>
        <p:spPr>
          <a:xfrm>
            <a:off x="951041" y="1462549"/>
            <a:ext cx="7001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construct a continuous model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5BF6-F44B-4463-84F6-39271EE1EA12}"/>
              </a:ext>
            </a:extLst>
          </p:cNvPr>
          <p:cNvSpPr txBox="1"/>
          <p:nvPr/>
        </p:nvSpPr>
        <p:spPr>
          <a:xfrm>
            <a:off x="951041" y="1990872"/>
            <a:ext cx="7685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Suppose we have amount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bank at time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How much does this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in value from one day to the next?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/>
              <p:nvPr/>
            </p:nvSpPr>
            <p:spPr>
              <a:xfrm>
                <a:off x="4582753" y="3036425"/>
                <a:ext cx="3095719" cy="632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x(t+dt) – x(t) =</a:t>
                </a:r>
                <a:r>
                  <a:rPr lang="hu-HU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𝐝𝐱</m:t>
                        </m:r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  <m:r>
                      <a:rPr lang="hu-HU" sz="24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𝐝𝐭</m:t>
                    </m:r>
                  </m:oMath>
                </a14:m>
                <a:endParaRPr lang="hu-HU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53" y="3036425"/>
                <a:ext cx="3095719" cy="632802"/>
              </a:xfrm>
              <a:prstGeom prst="rect">
                <a:avLst/>
              </a:prstGeom>
              <a:blipFill>
                <a:blip r:embed="rId2"/>
                <a:stretch>
                  <a:fillRect l="-3150" b="-86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A7CB89F-F1B2-4C44-9003-8110FE3E608C}"/>
              </a:ext>
            </a:extLst>
          </p:cNvPr>
          <p:cNvSpPr txBox="1"/>
          <p:nvPr/>
        </p:nvSpPr>
        <p:spPr>
          <a:xfrm>
            <a:off x="4082453" y="4029170"/>
            <a:ext cx="283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change in the amount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money within a dt day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E4CED-753D-42BB-B7F6-A55E65E53E47}"/>
              </a:ext>
            </a:extLst>
          </p:cNvPr>
          <p:cNvSpPr txBox="1"/>
          <p:nvPr/>
        </p:nvSpPr>
        <p:spPr>
          <a:xfrm>
            <a:off x="8382906" y="3028630"/>
            <a:ext cx="247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Taylor-expansion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 of derivatives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48CE7-C9E1-4843-B5A5-948DD924DF47}"/>
              </a:ext>
            </a:extLst>
          </p:cNvPr>
          <p:cNvSpPr txBox="1"/>
          <p:nvPr/>
        </p:nvSpPr>
        <p:spPr>
          <a:xfrm>
            <a:off x="2219939" y="4707089"/>
            <a:ext cx="7752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 interest I receive must be proportional to the actual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amount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and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 and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step !!!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E66751-56AD-4C74-9C77-419AFEED7AFC}"/>
              </a:ext>
            </a:extLst>
          </p:cNvPr>
          <p:cNvSpPr/>
          <p:nvPr/>
        </p:nvSpPr>
        <p:spPr>
          <a:xfrm>
            <a:off x="4556923" y="5550655"/>
            <a:ext cx="3078154" cy="1066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x(t+dt) – x(t) = r x(t) dt </a:t>
            </a:r>
          </a:p>
        </p:txBody>
      </p:sp>
    </p:spTree>
    <p:extLst>
      <p:ext uri="{BB962C8B-B14F-4D97-AF65-F5344CB8AC3E}">
        <p14:creationId xmlns:p14="http://schemas.microsoft.com/office/powerpoint/2010/main" val="352406573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61878F-DC9D-4BCB-B786-6C46DFAB8E55}"/>
              </a:ext>
            </a:extLst>
          </p:cNvPr>
          <p:cNvSpPr/>
          <p:nvPr/>
        </p:nvSpPr>
        <p:spPr>
          <a:xfrm>
            <a:off x="4246822" y="3141520"/>
            <a:ext cx="3192665" cy="1066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3CFA4-AB27-43A7-8516-4513B49A2438}"/>
              </a:ext>
            </a:extLst>
          </p:cNvPr>
          <p:cNvSpPr txBox="1"/>
          <p:nvPr/>
        </p:nvSpPr>
        <p:spPr>
          <a:xfrm>
            <a:off x="951041" y="1462549"/>
            <a:ext cx="7001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construct a continuous model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5BF6-F44B-4463-84F6-39271EE1EA12}"/>
              </a:ext>
            </a:extLst>
          </p:cNvPr>
          <p:cNvSpPr txBox="1"/>
          <p:nvPr/>
        </p:nvSpPr>
        <p:spPr>
          <a:xfrm>
            <a:off x="951041" y="1990872"/>
            <a:ext cx="7685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Suppose we have amount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bank at time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How much does this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in value from one day to the next?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/>
              <p:nvPr/>
            </p:nvSpPr>
            <p:spPr>
              <a:xfrm>
                <a:off x="4780491" y="3282249"/>
                <a:ext cx="2125325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𝐝𝐱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hu-HU" sz="24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491" y="3282249"/>
                <a:ext cx="2125325" cy="795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79E4CED-753D-42BB-B7F6-A55E65E53E47}"/>
              </a:ext>
            </a:extLst>
          </p:cNvPr>
          <p:cNvSpPr txBox="1"/>
          <p:nvPr/>
        </p:nvSpPr>
        <p:spPr>
          <a:xfrm>
            <a:off x="7770364" y="3351795"/>
            <a:ext cx="3897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describing the change of our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capital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8E2181-B40A-4745-A502-E68D15665646}"/>
              </a:ext>
            </a:extLst>
          </p:cNvPr>
          <p:cNvSpPr txBox="1"/>
          <p:nvPr/>
        </p:nvSpPr>
        <p:spPr>
          <a:xfrm>
            <a:off x="8814426" y="4580141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F8F25-1C78-456A-8D57-47F8E4D88393}"/>
              </a:ext>
            </a:extLst>
          </p:cNvPr>
          <p:cNvSpPr txBox="1"/>
          <p:nvPr/>
        </p:nvSpPr>
        <p:spPr>
          <a:xfrm>
            <a:off x="3130180" y="4670706"/>
            <a:ext cx="5863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of this differential equation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x(t) = x(0) 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exponential function.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if we want to get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 of a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cashflow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we have to use the exponential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with negative exponent.</a:t>
            </a:r>
          </a:p>
        </p:txBody>
      </p:sp>
    </p:spTree>
    <p:extLst>
      <p:ext uri="{BB962C8B-B14F-4D97-AF65-F5344CB8AC3E}">
        <p14:creationId xmlns:p14="http://schemas.microsoft.com/office/powerpoint/2010/main" val="417772634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61878F-DC9D-4BCB-B786-6C46DFAB8E55}"/>
              </a:ext>
            </a:extLst>
          </p:cNvPr>
          <p:cNvSpPr/>
          <p:nvPr/>
        </p:nvSpPr>
        <p:spPr>
          <a:xfrm>
            <a:off x="3954002" y="3325776"/>
            <a:ext cx="3663038" cy="1432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Vasicek Model and Bond Pricing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3CFA4-AB27-43A7-8516-4513B49A2438}"/>
              </a:ext>
            </a:extLst>
          </p:cNvPr>
          <p:cNvSpPr txBox="1"/>
          <p:nvPr/>
        </p:nvSpPr>
        <p:spPr>
          <a:xfrm>
            <a:off x="951041" y="1462549"/>
            <a:ext cx="943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 we assume that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 is not constant – it follows a stochastic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5BF6-F44B-4463-84F6-39271EE1EA12}"/>
              </a:ext>
            </a:extLst>
          </p:cNvPr>
          <p:cNvSpPr txBox="1"/>
          <p:nvPr/>
        </p:nvSpPr>
        <p:spPr>
          <a:xfrm>
            <a:off x="951041" y="1990872"/>
            <a:ext cx="845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Suppose the principal value of the bond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How much would you pay for this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in the present?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/>
              <p:nvPr/>
            </p:nvSpPr>
            <p:spPr>
              <a:xfrm>
                <a:off x="4865889" y="4063539"/>
                <a:ext cx="10693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b="1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</m:oMath>
                  </m:oMathPara>
                </a14:m>
                <a:endParaRPr lang="hu-HU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E4874-E7D9-4F78-BC87-C9DB024CF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889" y="4063539"/>
                <a:ext cx="106933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79E4CED-753D-42BB-B7F6-A55E65E53E47}"/>
              </a:ext>
            </a:extLst>
          </p:cNvPr>
          <p:cNvSpPr txBox="1"/>
          <p:nvPr/>
        </p:nvSpPr>
        <p:spPr>
          <a:xfrm>
            <a:off x="7983483" y="3598347"/>
            <a:ext cx="3564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discounted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future cashflow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handle the stochastic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419D81-D074-4695-88FB-768E850AF9DB}"/>
                  </a:ext>
                </a:extLst>
              </p:cNvPr>
              <p:cNvSpPr txBox="1"/>
              <p:nvPr/>
            </p:nvSpPr>
            <p:spPr>
              <a:xfrm>
                <a:off x="5887482" y="3517877"/>
                <a:ext cx="941220" cy="745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hu-HU" sz="1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hu-HU" sz="1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hu-HU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419D81-D074-4695-88FB-768E850AF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82" y="3517877"/>
                <a:ext cx="941220" cy="745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16D1C-611F-4729-84A6-12A985B02BCE}"/>
              </a:ext>
            </a:extLst>
          </p:cNvPr>
          <p:cNvSpPr txBox="1"/>
          <p:nvPr/>
        </p:nvSpPr>
        <p:spPr>
          <a:xfrm>
            <a:off x="5818768" y="3721458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D4A0A-6FE6-438B-8788-06BFF2FE2957}"/>
              </a:ext>
            </a:extLst>
          </p:cNvPr>
          <p:cNvSpPr txBox="1"/>
          <p:nvPr/>
        </p:nvSpPr>
        <p:spPr>
          <a:xfrm>
            <a:off x="3022267" y="5385754"/>
            <a:ext cx="6138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solve this equation (as well as the Vasicek model)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we will use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Monte-Carlo simulation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</a:t>
            </a:r>
          </a:p>
        </p:txBody>
      </p:sp>
    </p:spTree>
    <p:extLst>
      <p:ext uri="{BB962C8B-B14F-4D97-AF65-F5344CB8AC3E}">
        <p14:creationId xmlns:p14="http://schemas.microsoft.com/office/powerpoint/2010/main" val="1892396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Commodities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51" y="2752090"/>
            <a:ext cx="2268914" cy="2361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633903" y="5229355"/>
            <a:ext cx="31729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commodities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like gold, silver,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crude oil or natural gas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597346" y="1161531"/>
            <a:ext cx="44603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MARKET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auction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market 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which participants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buy and sell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commodity 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futures contracts</a:t>
            </a:r>
            <a:endParaRPr lang="hu-HU" sz="2000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(New York Mercantile Exchange)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3" y="4606675"/>
            <a:ext cx="346414" cy="654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6" y="5465470"/>
            <a:ext cx="346414" cy="6544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3" y="5940332"/>
            <a:ext cx="346414" cy="6544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" y="5422778"/>
            <a:ext cx="346414" cy="6544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2912013" y="5479306"/>
            <a:ext cx="33706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companies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that are looking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commodities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9" y="3291234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335347" y="2164767"/>
            <a:ext cx="40772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FIRMS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to buy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sell commodities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397442" y="3620707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994535" y="3620707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786322" y="465978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60D14E-3EF5-4024-99CC-6609EE490D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56" y="3991815"/>
            <a:ext cx="1296095" cy="9043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C9DE0BE-A6AE-41FC-A792-6DB43C936A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23" y="2562091"/>
            <a:ext cx="937283" cy="1325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69E92DE-ADB4-4AD4-9592-F87B3EAC69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387" y="3894806"/>
            <a:ext cx="928535" cy="9043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7E91B7-6E7D-4442-88BA-379B665CF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42" y="5940332"/>
            <a:ext cx="346414" cy="6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0113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Vasicek Model and Bond Pricing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2770C-376F-415B-9FFB-AA26931A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t="8227" r="2718" b="7349"/>
          <a:stretch/>
        </p:blipFill>
        <p:spPr>
          <a:xfrm>
            <a:off x="1512904" y="3514365"/>
            <a:ext cx="3467470" cy="201817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D41E48-8000-48D5-8553-DF11672B14B6}"/>
              </a:ext>
            </a:extLst>
          </p:cNvPr>
          <p:cNvCxnSpPr>
            <a:cxnSpLocks/>
          </p:cNvCxnSpPr>
          <p:nvPr/>
        </p:nvCxnSpPr>
        <p:spPr>
          <a:xfrm flipV="1">
            <a:off x="1604824" y="2589489"/>
            <a:ext cx="0" cy="2954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BFD9B-F615-4701-9225-67319B0C16C6}"/>
              </a:ext>
            </a:extLst>
          </p:cNvPr>
          <p:cNvCxnSpPr>
            <a:cxnSpLocks/>
          </p:cNvCxnSpPr>
          <p:nvPr/>
        </p:nvCxnSpPr>
        <p:spPr>
          <a:xfrm flipV="1">
            <a:off x="1415354" y="5354850"/>
            <a:ext cx="3928059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9BEBE3-E705-4E4D-B899-174DB8C620EF}"/>
              </a:ext>
            </a:extLst>
          </p:cNvPr>
          <p:cNvSpPr txBox="1"/>
          <p:nvPr/>
        </p:nvSpPr>
        <p:spPr>
          <a:xfrm>
            <a:off x="1357576" y="213817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D5FD1-BA33-4D48-AE33-AA6D96A9045E}"/>
              </a:ext>
            </a:extLst>
          </p:cNvPr>
          <p:cNvSpPr txBox="1"/>
          <p:nvPr/>
        </p:nvSpPr>
        <p:spPr>
          <a:xfrm>
            <a:off x="5360467" y="516499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6B5935-72B5-4C53-8614-4956571866FD}"/>
              </a:ext>
            </a:extLst>
          </p:cNvPr>
          <p:cNvSpPr txBox="1"/>
          <p:nvPr/>
        </p:nvSpPr>
        <p:spPr>
          <a:xfrm>
            <a:off x="5478968" y="2384406"/>
            <a:ext cx="589071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generate a huge amount of possible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r(t)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processes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MEAN OF THESE SIMULATIONS YIELDS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</a:t>
            </a:r>
            <a:r>
              <a:rPr lang="hu-HU" sz="2400" b="1" i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(t) INTEREST RATE WITH THE HIGHEST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PROBABILITY IN THE FUTURE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can use this expected interest rate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calculate the price of the bond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0063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Vasicek Model and Bond Pricing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D41E48-8000-48D5-8553-DF11672B14B6}"/>
              </a:ext>
            </a:extLst>
          </p:cNvPr>
          <p:cNvCxnSpPr>
            <a:cxnSpLocks/>
          </p:cNvCxnSpPr>
          <p:nvPr/>
        </p:nvCxnSpPr>
        <p:spPr>
          <a:xfrm flipV="1">
            <a:off x="1604824" y="2589489"/>
            <a:ext cx="0" cy="2954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BFD9B-F615-4701-9225-67319B0C16C6}"/>
              </a:ext>
            </a:extLst>
          </p:cNvPr>
          <p:cNvCxnSpPr>
            <a:cxnSpLocks/>
          </p:cNvCxnSpPr>
          <p:nvPr/>
        </p:nvCxnSpPr>
        <p:spPr>
          <a:xfrm flipV="1">
            <a:off x="1415354" y="5354850"/>
            <a:ext cx="3928059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9BEBE3-E705-4E4D-B899-174DB8C620EF}"/>
              </a:ext>
            </a:extLst>
          </p:cNvPr>
          <p:cNvSpPr txBox="1"/>
          <p:nvPr/>
        </p:nvSpPr>
        <p:spPr>
          <a:xfrm>
            <a:off x="1357576" y="213817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D5FD1-BA33-4D48-AE33-AA6D96A9045E}"/>
              </a:ext>
            </a:extLst>
          </p:cNvPr>
          <p:cNvSpPr txBox="1"/>
          <p:nvPr/>
        </p:nvSpPr>
        <p:spPr>
          <a:xfrm>
            <a:off x="5360467" y="516499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6B5935-72B5-4C53-8614-4956571866FD}"/>
              </a:ext>
            </a:extLst>
          </p:cNvPr>
          <p:cNvSpPr txBox="1"/>
          <p:nvPr/>
        </p:nvSpPr>
        <p:spPr>
          <a:xfrm>
            <a:off x="5977649" y="2507506"/>
            <a:ext cx="537615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calculate the integral of a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USE RECTANGLES AND WE SUM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UP THE AREA OF THESE RECTANGLES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smaller rectangles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the better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be the result of the calculation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8C6511-E762-429B-B767-E2193FD74619}"/>
              </a:ext>
            </a:extLst>
          </p:cNvPr>
          <p:cNvSpPr/>
          <p:nvPr/>
        </p:nvSpPr>
        <p:spPr>
          <a:xfrm>
            <a:off x="1848416" y="3156946"/>
            <a:ext cx="2938509" cy="1819918"/>
          </a:xfrm>
          <a:custGeom>
            <a:avLst/>
            <a:gdLst>
              <a:gd name="connsiteX0" fmla="*/ 0 w 2938509"/>
              <a:gd name="connsiteY0" fmla="*/ 1274025 h 1274025"/>
              <a:gd name="connsiteX1" fmla="*/ 870012 w 2938509"/>
              <a:gd name="connsiteY1" fmla="*/ 22273 h 1274025"/>
              <a:gd name="connsiteX2" fmla="*/ 2148396 w 2938509"/>
              <a:gd name="connsiteY2" fmla="*/ 439524 h 1274025"/>
              <a:gd name="connsiteX3" fmla="*/ 2938509 w 2938509"/>
              <a:gd name="connsiteY3" fmla="*/ 13396 h 127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8509" h="1274025">
                <a:moveTo>
                  <a:pt x="0" y="1274025"/>
                </a:moveTo>
                <a:cubicBezTo>
                  <a:pt x="255973" y="717690"/>
                  <a:pt x="511946" y="161356"/>
                  <a:pt x="870012" y="22273"/>
                </a:cubicBezTo>
                <a:cubicBezTo>
                  <a:pt x="1228078" y="-116810"/>
                  <a:pt x="1803647" y="441003"/>
                  <a:pt x="2148396" y="439524"/>
                </a:cubicBezTo>
                <a:cubicBezTo>
                  <a:pt x="2493145" y="438045"/>
                  <a:pt x="2715827" y="225720"/>
                  <a:pt x="2938509" y="13396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61746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Vasicek Model and Bond Pricing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D41E48-8000-48D5-8553-DF11672B14B6}"/>
              </a:ext>
            </a:extLst>
          </p:cNvPr>
          <p:cNvCxnSpPr>
            <a:cxnSpLocks/>
          </p:cNvCxnSpPr>
          <p:nvPr/>
        </p:nvCxnSpPr>
        <p:spPr>
          <a:xfrm flipV="1">
            <a:off x="1604824" y="2589489"/>
            <a:ext cx="0" cy="295483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BFD9B-F615-4701-9225-67319B0C16C6}"/>
              </a:ext>
            </a:extLst>
          </p:cNvPr>
          <p:cNvCxnSpPr>
            <a:cxnSpLocks/>
          </p:cNvCxnSpPr>
          <p:nvPr/>
        </p:nvCxnSpPr>
        <p:spPr>
          <a:xfrm flipV="1">
            <a:off x="1415354" y="5354850"/>
            <a:ext cx="3928059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9BEBE3-E705-4E4D-B899-174DB8C620EF}"/>
              </a:ext>
            </a:extLst>
          </p:cNvPr>
          <p:cNvSpPr txBox="1"/>
          <p:nvPr/>
        </p:nvSpPr>
        <p:spPr>
          <a:xfrm>
            <a:off x="1357576" y="213817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D5FD1-BA33-4D48-AE33-AA6D96A9045E}"/>
              </a:ext>
            </a:extLst>
          </p:cNvPr>
          <p:cNvSpPr txBox="1"/>
          <p:nvPr/>
        </p:nvSpPr>
        <p:spPr>
          <a:xfrm>
            <a:off x="5360467" y="516499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8C6511-E762-429B-B767-E2193FD74619}"/>
              </a:ext>
            </a:extLst>
          </p:cNvPr>
          <p:cNvSpPr/>
          <p:nvPr/>
        </p:nvSpPr>
        <p:spPr>
          <a:xfrm>
            <a:off x="1848416" y="3156946"/>
            <a:ext cx="2938509" cy="1819918"/>
          </a:xfrm>
          <a:custGeom>
            <a:avLst/>
            <a:gdLst>
              <a:gd name="connsiteX0" fmla="*/ 0 w 2938509"/>
              <a:gd name="connsiteY0" fmla="*/ 1274025 h 1274025"/>
              <a:gd name="connsiteX1" fmla="*/ 870012 w 2938509"/>
              <a:gd name="connsiteY1" fmla="*/ 22273 h 1274025"/>
              <a:gd name="connsiteX2" fmla="*/ 2148396 w 2938509"/>
              <a:gd name="connsiteY2" fmla="*/ 439524 h 1274025"/>
              <a:gd name="connsiteX3" fmla="*/ 2938509 w 2938509"/>
              <a:gd name="connsiteY3" fmla="*/ 13396 h 127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8509" h="1274025">
                <a:moveTo>
                  <a:pt x="0" y="1274025"/>
                </a:moveTo>
                <a:cubicBezTo>
                  <a:pt x="255973" y="717690"/>
                  <a:pt x="511946" y="161356"/>
                  <a:pt x="870012" y="22273"/>
                </a:cubicBezTo>
                <a:cubicBezTo>
                  <a:pt x="1228078" y="-116810"/>
                  <a:pt x="1803647" y="441003"/>
                  <a:pt x="2148396" y="439524"/>
                </a:cubicBezTo>
                <a:cubicBezTo>
                  <a:pt x="2493145" y="438045"/>
                  <a:pt x="2715827" y="225720"/>
                  <a:pt x="2938509" y="13396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84D7C-39A4-4913-AE05-51356C080007}"/>
              </a:ext>
            </a:extLst>
          </p:cNvPr>
          <p:cNvSpPr/>
          <p:nvPr/>
        </p:nvSpPr>
        <p:spPr>
          <a:xfrm>
            <a:off x="1970843" y="4690117"/>
            <a:ext cx="124246" cy="643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1C38E-5A20-4034-9830-95C5E80B69AF}"/>
              </a:ext>
            </a:extLst>
          </p:cNvPr>
          <p:cNvSpPr/>
          <p:nvPr/>
        </p:nvSpPr>
        <p:spPr>
          <a:xfrm>
            <a:off x="2104523" y="4339595"/>
            <a:ext cx="124246" cy="995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3571F-9D5B-43C1-AC66-2A2AAF427B88}"/>
              </a:ext>
            </a:extLst>
          </p:cNvPr>
          <p:cNvSpPr/>
          <p:nvPr/>
        </p:nvSpPr>
        <p:spPr>
          <a:xfrm>
            <a:off x="2238203" y="3962403"/>
            <a:ext cx="124246" cy="13707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0B901-A473-43B6-BB3A-8E41AA396463}"/>
              </a:ext>
            </a:extLst>
          </p:cNvPr>
          <p:cNvSpPr/>
          <p:nvPr/>
        </p:nvSpPr>
        <p:spPr>
          <a:xfrm>
            <a:off x="2360630" y="3691891"/>
            <a:ext cx="124246" cy="1641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7A3C23-6311-4F4E-A7CC-9BCA6FEC57C8}"/>
              </a:ext>
            </a:extLst>
          </p:cNvPr>
          <p:cNvSpPr/>
          <p:nvPr/>
        </p:nvSpPr>
        <p:spPr>
          <a:xfrm>
            <a:off x="2494310" y="3470914"/>
            <a:ext cx="124246" cy="18640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D45E-47CF-481D-8BE5-5C97BB04633C}"/>
              </a:ext>
            </a:extLst>
          </p:cNvPr>
          <p:cNvSpPr/>
          <p:nvPr/>
        </p:nvSpPr>
        <p:spPr>
          <a:xfrm>
            <a:off x="2627990" y="3307086"/>
            <a:ext cx="124246" cy="2026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7CB433-ECA7-4973-9898-3470D7FAFAA8}"/>
              </a:ext>
            </a:extLst>
          </p:cNvPr>
          <p:cNvSpPr/>
          <p:nvPr/>
        </p:nvSpPr>
        <p:spPr>
          <a:xfrm>
            <a:off x="2755718" y="3213738"/>
            <a:ext cx="124246" cy="2117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4E503-7F7A-47C1-A90C-7A8CFC70526B}"/>
              </a:ext>
            </a:extLst>
          </p:cNvPr>
          <p:cNvSpPr/>
          <p:nvPr/>
        </p:nvSpPr>
        <p:spPr>
          <a:xfrm>
            <a:off x="2889398" y="3230887"/>
            <a:ext cx="124246" cy="2102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8E8CF3-A898-4CA8-ACE7-2152894B7DD4}"/>
              </a:ext>
            </a:extLst>
          </p:cNvPr>
          <p:cNvSpPr/>
          <p:nvPr/>
        </p:nvSpPr>
        <p:spPr>
          <a:xfrm>
            <a:off x="3023078" y="3307086"/>
            <a:ext cx="124246" cy="20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4CE5C2-B7D3-4B3E-99B8-99037D43DB22}"/>
              </a:ext>
            </a:extLst>
          </p:cNvPr>
          <p:cNvSpPr/>
          <p:nvPr/>
        </p:nvSpPr>
        <p:spPr>
          <a:xfrm>
            <a:off x="3145505" y="3398523"/>
            <a:ext cx="124246" cy="1932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FBFF4D-E795-464D-AFA6-2431025D3A08}"/>
              </a:ext>
            </a:extLst>
          </p:cNvPr>
          <p:cNvSpPr/>
          <p:nvPr/>
        </p:nvSpPr>
        <p:spPr>
          <a:xfrm>
            <a:off x="3279185" y="3513249"/>
            <a:ext cx="124246" cy="18199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CE42C9-5476-4B07-AE76-93A2C923BC1E}"/>
              </a:ext>
            </a:extLst>
          </p:cNvPr>
          <p:cNvSpPr/>
          <p:nvPr/>
        </p:nvSpPr>
        <p:spPr>
          <a:xfrm>
            <a:off x="3412865" y="3600454"/>
            <a:ext cx="124246" cy="17309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9C8580-1D44-416E-8727-15643F60B1EC}"/>
              </a:ext>
            </a:extLst>
          </p:cNvPr>
          <p:cNvSpPr/>
          <p:nvPr/>
        </p:nvSpPr>
        <p:spPr>
          <a:xfrm>
            <a:off x="3541573" y="3691891"/>
            <a:ext cx="124246" cy="1637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5CB191-A5FF-48AE-84D4-3AC137ADFDAA}"/>
              </a:ext>
            </a:extLst>
          </p:cNvPr>
          <p:cNvSpPr/>
          <p:nvPr/>
        </p:nvSpPr>
        <p:spPr>
          <a:xfrm>
            <a:off x="3675253" y="3783337"/>
            <a:ext cx="124246" cy="1548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99C585-5BBB-462F-B350-40A3B5A5361D}"/>
              </a:ext>
            </a:extLst>
          </p:cNvPr>
          <p:cNvSpPr/>
          <p:nvPr/>
        </p:nvSpPr>
        <p:spPr>
          <a:xfrm>
            <a:off x="3808933" y="3817623"/>
            <a:ext cx="124246" cy="151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540F53-37E7-4331-9F9F-91FD12A6E3B6}"/>
              </a:ext>
            </a:extLst>
          </p:cNvPr>
          <p:cNvSpPr/>
          <p:nvPr/>
        </p:nvSpPr>
        <p:spPr>
          <a:xfrm>
            <a:off x="3931360" y="3817623"/>
            <a:ext cx="124246" cy="1512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32D2D7-A41D-420C-9485-0554F85BB29A}"/>
              </a:ext>
            </a:extLst>
          </p:cNvPr>
          <p:cNvSpPr/>
          <p:nvPr/>
        </p:nvSpPr>
        <p:spPr>
          <a:xfrm>
            <a:off x="4065040" y="3851913"/>
            <a:ext cx="124246" cy="1479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DB9E68-5119-4BF8-87A9-7A47356AE8D7}"/>
              </a:ext>
            </a:extLst>
          </p:cNvPr>
          <p:cNvSpPr/>
          <p:nvPr/>
        </p:nvSpPr>
        <p:spPr>
          <a:xfrm>
            <a:off x="4198720" y="3783337"/>
            <a:ext cx="124246" cy="15462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0A3F9C-DB60-46DC-A2BE-AEE259D79CDD}"/>
              </a:ext>
            </a:extLst>
          </p:cNvPr>
          <p:cNvSpPr/>
          <p:nvPr/>
        </p:nvSpPr>
        <p:spPr>
          <a:xfrm>
            <a:off x="4332072" y="3722371"/>
            <a:ext cx="124246" cy="1610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9D2A5A-DCE2-44A7-A7AC-0F777878C2F8}"/>
              </a:ext>
            </a:extLst>
          </p:cNvPr>
          <p:cNvSpPr/>
          <p:nvPr/>
        </p:nvSpPr>
        <p:spPr>
          <a:xfrm>
            <a:off x="4465752" y="3634743"/>
            <a:ext cx="124246" cy="1700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E2A5D-31AE-4D7A-A1BA-C2E8C28A127C}"/>
              </a:ext>
            </a:extLst>
          </p:cNvPr>
          <p:cNvSpPr/>
          <p:nvPr/>
        </p:nvSpPr>
        <p:spPr>
          <a:xfrm>
            <a:off x="4599432" y="3470914"/>
            <a:ext cx="124246" cy="18622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2231CD-EBFA-4A7C-994A-DB8BE6332E9B}"/>
              </a:ext>
            </a:extLst>
          </p:cNvPr>
          <p:cNvSpPr/>
          <p:nvPr/>
        </p:nvSpPr>
        <p:spPr>
          <a:xfrm>
            <a:off x="4721859" y="3356616"/>
            <a:ext cx="124246" cy="1976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6FF821-DB99-4303-BD22-3838CD79EAF6}"/>
              </a:ext>
            </a:extLst>
          </p:cNvPr>
          <p:cNvSpPr txBox="1"/>
          <p:nvPr/>
        </p:nvSpPr>
        <p:spPr>
          <a:xfrm>
            <a:off x="5977649" y="2507506"/>
            <a:ext cx="537615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calculate the integral of a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USE RECTANGLES AND WE SUM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UP THE AREA OF THESE RECTANGLES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smaller rectangles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 the better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be the result of the calculation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7993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Option Pricing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with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Monte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-Carlo Method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3848659035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 Pricing with Monte-Carlo Simulation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F1F9FF-F831-4C75-86A6-F39B0D289C21}"/>
              </a:ext>
            </a:extLst>
          </p:cNvPr>
          <p:cNvSpPr txBox="1"/>
          <p:nvPr/>
        </p:nvSpPr>
        <p:spPr>
          <a:xfrm>
            <a:off x="2086535" y="1436630"/>
            <a:ext cx="80189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an option the underlying asset (stock) follows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geometric random walk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so by simulating these stochastic processes we can determine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the price of financial instruments (option)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6096AF-D129-472D-A7DC-AC73B7092A33}"/>
              </a:ext>
            </a:extLst>
          </p:cNvPr>
          <p:cNvSpPr txBox="1"/>
          <p:nvPr/>
        </p:nvSpPr>
        <p:spPr>
          <a:xfrm>
            <a:off x="4551344" y="2841718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dS(t) = </a:t>
            </a:r>
            <a:r>
              <a:rPr lang="el-GR" sz="2000" b="1" dirty="0">
                <a:solidFill>
                  <a:srgbClr val="FFC000"/>
                </a:solidFill>
              </a:rPr>
              <a:t>μ</a:t>
            </a:r>
            <a:r>
              <a:rPr lang="hu-HU" sz="2000" b="1" dirty="0">
                <a:solidFill>
                  <a:srgbClr val="FFC000"/>
                </a:solidFill>
              </a:rPr>
              <a:t> S(t) dt + </a:t>
            </a:r>
            <a:r>
              <a:rPr lang="el-GR" sz="2000" b="1" dirty="0">
                <a:solidFill>
                  <a:srgbClr val="FFC000"/>
                </a:solidFill>
              </a:rPr>
              <a:t>σ</a:t>
            </a:r>
            <a:r>
              <a:rPr lang="hu-HU" sz="2000" b="1" dirty="0">
                <a:solidFill>
                  <a:srgbClr val="FFC000"/>
                </a:solidFill>
              </a:rPr>
              <a:t> S(t) dW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B0416F-AC51-4541-956E-0384C775B3B3}"/>
              </a:ext>
            </a:extLst>
          </p:cNvPr>
          <p:cNvSpPr txBox="1"/>
          <p:nvPr/>
        </p:nvSpPr>
        <p:spPr>
          <a:xfrm>
            <a:off x="2718856" y="3393654"/>
            <a:ext cx="67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obtain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 S(t)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we know that stock prices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not be negative. So let’s use Ito’s lemma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F(S) = log S(t)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7F098C-D026-4204-ABE9-86BC287483A7}"/>
                  </a:ext>
                </a:extLst>
              </p:cNvPr>
              <p:cNvSpPr txBox="1"/>
              <p:nvPr/>
            </p:nvSpPr>
            <p:spPr>
              <a:xfrm>
                <a:off x="4337088" y="4200503"/>
                <a:ext cx="3517822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>
                    <a:solidFill>
                      <a:srgbClr val="FFC000"/>
                    </a:solidFill>
                  </a:rPr>
                  <a:t>d log S(t) = ( </a:t>
                </a:r>
                <a:r>
                  <a:rPr lang="el-GR" sz="2000" b="1" dirty="0">
                    <a:solidFill>
                      <a:srgbClr val="FFC000"/>
                    </a:solidFill>
                  </a:rPr>
                  <a:t>μ</a:t>
                </a:r>
                <a:r>
                  <a:rPr lang="hu-HU" sz="2000" b="1" dirty="0">
                    <a:solidFill>
                      <a:srgbClr val="FFC00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sz="20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000" b="1" dirty="0">
                    <a:solidFill>
                      <a:srgbClr val="FFC000"/>
                    </a:solidFill>
                  </a:rPr>
                  <a:t>)dt + </a:t>
                </a:r>
                <a:r>
                  <a:rPr lang="el-GR" sz="2000" b="1" dirty="0">
                    <a:solidFill>
                      <a:srgbClr val="FFC000"/>
                    </a:solidFill>
                  </a:rPr>
                  <a:t>σ</a:t>
                </a:r>
                <a:r>
                  <a:rPr lang="hu-HU" sz="2000" b="1" dirty="0">
                    <a:solidFill>
                      <a:srgbClr val="FFC000"/>
                    </a:solidFill>
                  </a:rPr>
                  <a:t> dW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7F098C-D026-4204-ABE9-86BC2874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88" y="4200503"/>
                <a:ext cx="3517822" cy="535468"/>
              </a:xfrm>
              <a:prstGeom prst="rect">
                <a:avLst/>
              </a:prstGeom>
              <a:blipFill>
                <a:blip r:embed="rId2"/>
                <a:stretch>
                  <a:fillRect l="-1730" r="-692" b="-7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385D77-DD3E-4240-A320-0DB71B1616AE}"/>
                  </a:ext>
                </a:extLst>
              </p:cNvPr>
              <p:cNvSpPr txBox="1"/>
              <p:nvPr/>
            </p:nvSpPr>
            <p:spPr>
              <a:xfrm>
                <a:off x="3802871" y="4959097"/>
                <a:ext cx="4586256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>
                    <a:solidFill>
                      <a:srgbClr val="FFC000"/>
                    </a:solidFill>
                  </a:rPr>
                  <a:t>log S(t) = log S(0) + ( </a:t>
                </a:r>
                <a:r>
                  <a:rPr lang="el-GR" sz="2000" b="1" dirty="0">
                    <a:solidFill>
                      <a:srgbClr val="FFC000"/>
                    </a:solidFill>
                  </a:rPr>
                  <a:t>μ</a:t>
                </a:r>
                <a:r>
                  <a:rPr lang="hu-HU" sz="2000" b="1" dirty="0">
                    <a:solidFill>
                      <a:srgbClr val="FFC00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hu-HU" sz="20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000" b="1" dirty="0">
                    <a:solidFill>
                      <a:srgbClr val="FFC000"/>
                    </a:solidFill>
                  </a:rPr>
                  <a:t>) t + </a:t>
                </a:r>
                <a:r>
                  <a:rPr lang="el-GR" sz="2000" b="1" dirty="0">
                    <a:solidFill>
                      <a:srgbClr val="FFC000"/>
                    </a:solidFill>
                  </a:rPr>
                  <a:t>σ</a:t>
                </a:r>
                <a:r>
                  <a:rPr lang="hu-HU" sz="2000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hu-HU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r>
                          <a:rPr lang="hu-HU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𝐝𝐖</m:t>
                        </m:r>
                      </m:e>
                    </m:nary>
                  </m:oMath>
                </a14:m>
                <a:r>
                  <a:rPr lang="hu-HU" sz="2000" b="1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385D77-DD3E-4240-A320-0DB71B16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71" y="4959097"/>
                <a:ext cx="4586256" cy="535468"/>
              </a:xfrm>
              <a:prstGeom prst="rect">
                <a:avLst/>
              </a:prstGeom>
              <a:blipFill>
                <a:blip r:embed="rId3"/>
                <a:stretch>
                  <a:fillRect l="-1463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00ED6F-9316-45C8-8C39-4EFD916D3787}"/>
                  </a:ext>
                </a:extLst>
              </p:cNvPr>
              <p:cNvSpPr txBox="1"/>
              <p:nvPr/>
            </p:nvSpPr>
            <p:spPr>
              <a:xfrm>
                <a:off x="2832125" y="5735834"/>
                <a:ext cx="6527749" cy="728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Wiener-process is a random walk with mean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variance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  <a:p>
                <a:pPr algn="ctr"/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 can be rewritten as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N(0,t) 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radPr>
                      <m:deg/>
                      <m:e>
                        <m:r>
                          <a:rPr lang="hu-HU" sz="2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𝐭</m:t>
                        </m:r>
                      </m:e>
                    </m:rad>
                    <m:r>
                      <a:rPr lang="hu-HU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 </m:t>
                    </m:r>
                    <m:r>
                      <a:rPr lang="hu-HU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𝐍</m:t>
                    </m:r>
                    <m:r>
                      <a:rPr lang="hu-HU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(</m:t>
                    </m:r>
                    <m:r>
                      <a:rPr lang="hu-HU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𝟎</m:t>
                    </m:r>
                    <m:r>
                      <a:rPr lang="hu-HU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,</m:t>
                    </m:r>
                    <m:r>
                      <a:rPr lang="hu-HU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𝟏</m:t>
                    </m:r>
                    <m:r>
                      <a:rPr lang="hu-HU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</m:t>
                    </m:r>
                  </m:oMath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500ED6F-9316-45C8-8C39-4EFD916D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125" y="5735834"/>
                <a:ext cx="6527749" cy="728213"/>
              </a:xfrm>
              <a:prstGeom prst="rect">
                <a:avLst/>
              </a:prstGeom>
              <a:blipFill>
                <a:blip r:embed="rId4"/>
                <a:stretch>
                  <a:fillRect l="-561" t="-5042" r="-561" b="-15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0450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Option Pricing with Monte-Carlo Simulation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110B0-D6BE-4E9C-B3D4-C515ABCFE3BA}"/>
              </a:ext>
            </a:extLst>
          </p:cNvPr>
          <p:cNvSpPr txBox="1"/>
          <p:nvPr/>
        </p:nvSpPr>
        <p:spPr>
          <a:xfrm>
            <a:off x="2968885" y="1506553"/>
            <a:ext cx="6263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make a risk-neutral assumption: the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drift becomes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risk-free interest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A60860-D094-471D-8D73-64D75BE0A518}"/>
                  </a:ext>
                </a:extLst>
              </p:cNvPr>
              <p:cNvSpPr txBox="1"/>
              <p:nvPr/>
            </p:nvSpPr>
            <p:spPr>
              <a:xfrm>
                <a:off x="3720349" y="2555443"/>
                <a:ext cx="4751301" cy="61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b="1" dirty="0">
                    <a:solidFill>
                      <a:srgbClr val="FFC000"/>
                    </a:solidFill>
                  </a:rPr>
                  <a:t>S(T) = S(0)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m:rPr>
                            <m:nor/>
                          </m:rPr>
                          <a:rPr lang="hu-HU" sz="2400" b="1" i="0" dirty="0" smtClean="0">
                            <a:solidFill>
                              <a:srgbClr val="FFC000"/>
                            </a:solidFill>
                          </a:rPr>
                          <m:t>[(</m:t>
                        </m:r>
                        <m:r>
                          <m:rPr>
                            <m:nor/>
                          </m:rPr>
                          <a:rPr lang="hu-HU" sz="2400" b="1" dirty="0">
                            <a:solidFill>
                              <a:srgbClr val="FFC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2400" b="1" i="0" dirty="0" smtClean="0">
                            <a:solidFill>
                              <a:srgbClr val="FFC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hu-HU" sz="2400" b="1" dirty="0">
                            <a:solidFill>
                              <a:srgbClr val="FFC000"/>
                            </a:solidFill>
                          </a:rPr>
                          <m:t> − </m:t>
                        </m:r>
                        <m:f>
                          <m:fPr>
                            <m:ctrlPr>
                              <a:rPr lang="hu-HU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400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hu-HU" sz="2400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hu-HU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hu-HU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p>
                            <m:r>
                              <a:rPr lang="hu-HU" sz="2400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hu-HU" sz="2400" b="1" dirty="0">
                            <a:solidFill>
                              <a:srgbClr val="FFC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hu-HU" sz="2400" b="1" i="0" dirty="0" smtClean="0">
                            <a:solidFill>
                              <a:srgbClr val="FFC00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hu-HU" sz="2400" b="1" dirty="0">
                            <a:solidFill>
                              <a:srgbClr val="FFC000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FFC000"/>
                            </a:solidFill>
                          </a:rPr>
                          <m:t>σ</m:t>
                        </m:r>
                        <m:rad>
                          <m:radPr>
                            <m:degHide m:val="on"/>
                            <m:ctrlPr>
                              <a:rPr lang="hu-HU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sz="24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u-HU" sz="2400" b="1" i="0" dirty="0" smtClean="0">
                            <a:solidFill>
                              <a:srgbClr val="FFC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hu-HU" sz="2400" b="1" i="0" dirty="0" smtClean="0">
                            <a:solidFill>
                              <a:srgbClr val="FFC000"/>
                            </a:solidFill>
                          </a:rPr>
                          <m:t>(0,1)]</m:t>
                        </m:r>
                      </m:sup>
                    </m:sSup>
                  </m:oMath>
                </a14:m>
                <a:endParaRPr lang="hu-HU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A60860-D094-471D-8D73-64D75BE0A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349" y="2555443"/>
                <a:ext cx="4751301" cy="610552"/>
              </a:xfrm>
              <a:prstGeom prst="rect">
                <a:avLst/>
              </a:prstGeom>
              <a:blipFill>
                <a:blip r:embed="rId2"/>
                <a:stretch>
                  <a:fillRect l="-1923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E0B10C-5742-4BFE-9ABC-05AB5B742600}"/>
              </a:ext>
            </a:extLst>
          </p:cNvPr>
          <p:cNvSpPr txBox="1"/>
          <p:nvPr/>
        </p:nvSpPr>
        <p:spPr>
          <a:xfrm>
            <a:off x="8944379" y="2381298"/>
            <a:ext cx="2542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exponential function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stock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price at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4DCF0-9CE3-4CF6-81AF-CA46DBD5B869}"/>
              </a:ext>
            </a:extLst>
          </p:cNvPr>
          <p:cNvSpPr txBox="1"/>
          <p:nvPr/>
        </p:nvSpPr>
        <p:spPr>
          <a:xfrm>
            <a:off x="2571027" y="3618776"/>
            <a:ext cx="70499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Monte-Carlo simulation we generate a large amount of stock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 estimates with this equation</a:t>
            </a:r>
          </a:p>
          <a:p>
            <a:pPr lvl="1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option price is the expected value of a pay-off function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+ we have to use a discounted factor (time value of money)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15A75-8141-4EEB-9825-FA89DE1EAB5B}"/>
              </a:ext>
            </a:extLst>
          </p:cNvPr>
          <p:cNvSpPr txBox="1"/>
          <p:nvPr/>
        </p:nvSpPr>
        <p:spPr>
          <a:xfrm>
            <a:off x="4120906" y="5471806"/>
            <a:ext cx="3950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max(S-E,0)                         max(E-S,0)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86575-792F-48D4-BACE-53884B51DE08}"/>
              </a:ext>
            </a:extLst>
          </p:cNvPr>
          <p:cNvSpPr txBox="1"/>
          <p:nvPr/>
        </p:nvSpPr>
        <p:spPr>
          <a:xfrm>
            <a:off x="4164646" y="5871916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option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31E9C-E705-4FDF-9AC6-5A07A3E686E3}"/>
              </a:ext>
            </a:extLst>
          </p:cNvPr>
          <p:cNvSpPr txBox="1"/>
          <p:nvPr/>
        </p:nvSpPr>
        <p:spPr>
          <a:xfrm>
            <a:off x="6839338" y="5871916"/>
            <a:ext cx="118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put option</a:t>
            </a:r>
          </a:p>
        </p:txBody>
      </p:sp>
    </p:spTree>
    <p:extLst>
      <p:ext uri="{BB962C8B-B14F-4D97-AF65-F5344CB8AC3E}">
        <p14:creationId xmlns:p14="http://schemas.microsoft.com/office/powerpoint/2010/main" val="1385313616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Black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Scholes Model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843894259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Black-Scholes Model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71B09-2B8D-4C1E-9427-50418FBF250A}"/>
              </a:ext>
            </a:extLst>
          </p:cNvPr>
          <p:cNvSpPr txBox="1"/>
          <p:nvPr/>
        </p:nvSpPr>
        <p:spPr>
          <a:xfrm>
            <a:off x="838200" y="1395028"/>
            <a:ext cx="8026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published 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1973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Fisher Black, Robert Merton and Myron Scholes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E6D4F-A425-4D31-AB98-81F9AED6A379}"/>
              </a:ext>
            </a:extLst>
          </p:cNvPr>
          <p:cNvSpPr txBox="1"/>
          <p:nvPr/>
        </p:nvSpPr>
        <p:spPr>
          <a:xfrm>
            <a:off x="1864870" y="2055428"/>
            <a:ext cx="6151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constructed a model that can yield the price and 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of an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V(S,t)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option when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t&lt;T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E9E883-6FCE-49E6-AEDE-F1E1860EC546}"/>
              </a:ext>
            </a:extLst>
          </p:cNvPr>
          <p:cNvSpPr txBox="1"/>
          <p:nvPr/>
        </p:nvSpPr>
        <p:spPr>
          <a:xfrm>
            <a:off x="3448031" y="2872012"/>
            <a:ext cx="5295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THEY SHOWED THAT COMBINING RISKY ASSETS</a:t>
            </a:r>
          </a:p>
          <a:p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CAN ELIMINATE RISK ITSELF !!!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072AD-60B1-47BD-9A24-72E944BD2FC7}"/>
              </a:ext>
            </a:extLst>
          </p:cNvPr>
          <p:cNvSpPr txBox="1"/>
          <p:nvPr/>
        </p:nvSpPr>
        <p:spPr>
          <a:xfrm>
            <a:off x="1864870" y="3688596"/>
            <a:ext cx="91255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Modern Portfolio Theory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about including several stocks in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 portfolio in order to reduce unsystematic (specific) risk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CAPM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about the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parameter – because we can eliminate unsystematic (specific)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risk, the only relevant risk is market risk (it can not be diversified away)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b="1" u="sng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MARKET-NEUTRAL STRATEGIES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dynamic delta-hedging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pairs-trading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strategies can eliminate all the risks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252587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CA27CB-EC39-481F-9C2C-966D785F9473}"/>
              </a:ext>
            </a:extLst>
          </p:cNvPr>
          <p:cNvSpPr/>
          <p:nvPr/>
        </p:nvSpPr>
        <p:spPr>
          <a:xfrm>
            <a:off x="1713389" y="3520677"/>
            <a:ext cx="8291744" cy="9714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Black-Scholes Model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9E46D-9882-4F65-99D6-EBCEF553389A}"/>
              </a:ext>
            </a:extLst>
          </p:cNvPr>
          <p:cNvSpPr txBox="1"/>
          <p:nvPr/>
        </p:nvSpPr>
        <p:spPr>
          <a:xfrm>
            <a:off x="838200" y="1383503"/>
            <a:ext cx="640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V(S,t,...)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of an option is a function of various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5A098-33F3-42B6-B092-53719BDDE1D4}"/>
              </a:ext>
            </a:extLst>
          </p:cNvPr>
          <p:cNvSpPr txBox="1"/>
          <p:nvPr/>
        </p:nvSpPr>
        <p:spPr>
          <a:xfrm>
            <a:off x="2069592" y="3790775"/>
            <a:ext cx="763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V(    S      ,      t      ,     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σ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,      </a:t>
            </a:r>
            <a:r>
              <a:rPr lang="el-G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μ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,      E      ,      T      ,      r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18A8A-0B61-4987-A8D7-27C4216CF00D}"/>
              </a:ext>
            </a:extLst>
          </p:cNvPr>
          <p:cNvSpPr txBox="1"/>
          <p:nvPr/>
        </p:nvSpPr>
        <p:spPr>
          <a:xfrm>
            <a:off x="2417029" y="4955425"/>
            <a:ext cx="1885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time</a:t>
            </a:r>
          </a:p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are variables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34F466-4C8E-4CD8-98E2-27CF29A7E443}"/>
              </a:ext>
            </a:extLst>
          </p:cNvPr>
          <p:cNvSpPr/>
          <p:nvPr/>
        </p:nvSpPr>
        <p:spPr>
          <a:xfrm rot="5400000">
            <a:off x="5246015" y="3924617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78D1D-2F75-4496-A9CC-B9A82A631259}"/>
              </a:ext>
            </a:extLst>
          </p:cNvPr>
          <p:cNvSpPr txBox="1"/>
          <p:nvPr/>
        </p:nvSpPr>
        <p:spPr>
          <a:xfrm>
            <a:off x="4266585" y="4939589"/>
            <a:ext cx="2195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volatility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</a:p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parameters associated</a:t>
            </a:r>
          </a:p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with the stock price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13188A8-AF7E-4674-911C-C94F9A7A143E}"/>
              </a:ext>
            </a:extLst>
          </p:cNvPr>
          <p:cNvSpPr/>
          <p:nvPr/>
        </p:nvSpPr>
        <p:spPr>
          <a:xfrm rot="16200000">
            <a:off x="7360008" y="2501918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42509-3E61-4233-B1DD-C86BF3A96EF6}"/>
              </a:ext>
            </a:extLst>
          </p:cNvPr>
          <p:cNvSpPr txBox="1"/>
          <p:nvPr/>
        </p:nvSpPr>
        <p:spPr>
          <a:xfrm>
            <a:off x="7829067" y="4960046"/>
            <a:ext cx="253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parameter associated with</a:t>
            </a:r>
          </a:p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	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risk-free rate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AFCA3C9-DB71-4159-83FC-31167135E158}"/>
              </a:ext>
            </a:extLst>
          </p:cNvPr>
          <p:cNvSpPr/>
          <p:nvPr/>
        </p:nvSpPr>
        <p:spPr>
          <a:xfrm rot="5400000">
            <a:off x="8988459" y="4253791"/>
            <a:ext cx="218707" cy="882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A01CE-2F61-422C-956F-418D0A07D681}"/>
              </a:ext>
            </a:extLst>
          </p:cNvPr>
          <p:cNvSpPr txBox="1"/>
          <p:nvPr/>
        </p:nvSpPr>
        <p:spPr>
          <a:xfrm>
            <a:off x="6282273" y="2152992"/>
            <a:ext cx="237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strike price </a:t>
            </a:r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expiry</a:t>
            </a:r>
          </a:p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parameters associated</a:t>
            </a:r>
          </a:p>
          <a:p>
            <a:r>
              <a:rPr lang="hu-H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with the given option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C14D718-2927-43F9-8601-C9A8252E9BE6}"/>
              </a:ext>
            </a:extLst>
          </p:cNvPr>
          <p:cNvSpPr/>
          <p:nvPr/>
        </p:nvSpPr>
        <p:spPr>
          <a:xfrm rot="5400000">
            <a:off x="3250210" y="3924617"/>
            <a:ext cx="218707" cy="15487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77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Commodities are Useful?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commodities prices typically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rise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when inflation 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accelerating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this is why commodities (oil or gold) usually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offer protection from the effects of 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inflation</a:t>
            </a:r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COMMODITIES MAY OFFER PROTECTION AGAINTS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 NEGATIVE EFFECTS OF INFLATION !!!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3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Commodities are Useful?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 we can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not invest into a commodity directly 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then we can invest into a company that relies on the given commodity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gold and shares of gold mines may be correlated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may be affected by the company operating performance but usually there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correlation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USE PAIRS TRADING STRATEGY !!!</a:t>
            </a:r>
          </a:p>
        </p:txBody>
      </p:sp>
    </p:spTree>
    <p:extLst>
      <p:ext uri="{BB962C8B-B14F-4D97-AF65-F5344CB8AC3E}">
        <p14:creationId xmlns:p14="http://schemas.microsoft.com/office/powerpoint/2010/main" val="3935746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Currencies and the FOREX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4057787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Currencies and the FOREX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 finance an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exchange rate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 rate at which one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national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currency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will be exchanged for another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tell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you how much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 given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currency is worth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a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nother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currency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GOVERNMENTS AND CENTRAL BANKS CAN INFLUENCE </a:t>
            </a: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CURRENCIES AND EXCHANGE RATES !!!</a:t>
            </a: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03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88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Currencies and the FOREX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DFAA52-58DE-4720-8309-824905A92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33061"/>
              </p:ext>
            </p:extLst>
          </p:nvPr>
        </p:nvGraphicFramePr>
        <p:xfrm>
          <a:off x="2031999" y="2166727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422351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821193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69874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232670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257978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147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USA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EUR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GBP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CHF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CAD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1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USA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EUR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0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GBP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CHF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4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CAD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00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88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Currencies and the FOREX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A6CDA-6AFE-4C35-AE4A-9FCB9BB81CA3}"/>
              </a:ext>
            </a:extLst>
          </p:cNvPr>
          <p:cNvSpPr txBox="1"/>
          <p:nvPr/>
        </p:nvSpPr>
        <p:spPr>
          <a:xfrm>
            <a:off x="-64303" y="1451007"/>
            <a:ext cx="618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WHY DO EXCHANGE RATES FLUCTUATE?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8B6287-15CF-4FBE-AFF2-E680B4ECC874}"/>
              </a:ext>
            </a:extLst>
          </p:cNvPr>
          <p:cNvCxnSpPr/>
          <p:nvPr/>
        </p:nvCxnSpPr>
        <p:spPr>
          <a:xfrm flipV="1">
            <a:off x="2155474" y="2974891"/>
            <a:ext cx="0" cy="21583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AB732-60DA-47B0-AD5B-9776CC9F21FD}"/>
              </a:ext>
            </a:extLst>
          </p:cNvPr>
          <p:cNvCxnSpPr>
            <a:cxnSpLocks/>
          </p:cNvCxnSpPr>
          <p:nvPr/>
        </p:nvCxnSpPr>
        <p:spPr>
          <a:xfrm>
            <a:off x="1966004" y="4910782"/>
            <a:ext cx="353068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4442F-2846-4487-B447-3BE3E7D4DEF7}"/>
              </a:ext>
            </a:extLst>
          </p:cNvPr>
          <p:cNvSpPr txBox="1"/>
          <p:nvPr/>
        </p:nvSpPr>
        <p:spPr>
          <a:xfrm>
            <a:off x="1905306" y="25678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D0DF8-1C40-4E15-BCD8-44AEB72F1FEA}"/>
              </a:ext>
            </a:extLst>
          </p:cNvPr>
          <p:cNvSpPr txBox="1"/>
          <p:nvPr/>
        </p:nvSpPr>
        <p:spPr>
          <a:xfrm>
            <a:off x="5526007" y="472627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781753-B08C-45D3-A886-7A2C9BBA36E5}"/>
              </a:ext>
            </a:extLst>
          </p:cNvPr>
          <p:cNvSpPr/>
          <p:nvPr/>
        </p:nvSpPr>
        <p:spPr>
          <a:xfrm>
            <a:off x="2451955" y="3432776"/>
            <a:ext cx="2671861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AB6E6-8B4F-4641-A90C-787A8410C4BC}"/>
              </a:ext>
            </a:extLst>
          </p:cNvPr>
          <p:cNvSpPr txBox="1"/>
          <p:nvPr/>
        </p:nvSpPr>
        <p:spPr>
          <a:xfrm>
            <a:off x="6221163" y="2272129"/>
            <a:ext cx="483895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see that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exchange rates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usually very similar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random walk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EXCHANGE RATES RISE AND FALL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DUE TO THE FLUCTUATION OF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SUPPLY AND DEMAND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more people want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buy a given currency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its market price will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increase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61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FOREX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77451-C6A0-4611-A8C0-9A6915DD1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06" y="2399073"/>
            <a:ext cx="2268914" cy="23619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399C0B-3CFC-4DCF-8A08-DF0D80D31365}"/>
              </a:ext>
            </a:extLst>
          </p:cNvPr>
          <p:cNvSpPr txBox="1"/>
          <p:nvPr/>
        </p:nvSpPr>
        <p:spPr>
          <a:xfrm>
            <a:off x="8792332" y="4761058"/>
            <a:ext cx="2809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currencies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like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</a:t>
            </a: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YEN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GBP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A3F1-3F5F-4F67-AD12-05D94473D30A}"/>
              </a:ext>
            </a:extLst>
          </p:cNvPr>
          <p:cNvSpPr txBox="1"/>
          <p:nvPr/>
        </p:nvSpPr>
        <p:spPr>
          <a:xfrm>
            <a:off x="4573123" y="1455719"/>
            <a:ext cx="3813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FOREX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market 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trading international currencies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43515-C6AD-47C7-A1D8-01F36F828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3" y="4606675"/>
            <a:ext cx="346414" cy="654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258EB6-A1E0-4D2A-9294-882704099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6" y="5465470"/>
            <a:ext cx="346414" cy="6544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078E4-21D1-4A35-B14A-38D8825E0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3" y="5940332"/>
            <a:ext cx="346414" cy="6544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3D7AC9-667D-4A3C-931E-B47B15E07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1" y="5422778"/>
            <a:ext cx="346414" cy="6544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F1CE5C-6AE9-4750-99BD-EDFDE3A9272D}"/>
              </a:ext>
            </a:extLst>
          </p:cNvPr>
          <p:cNvSpPr txBox="1"/>
          <p:nvPr/>
        </p:nvSpPr>
        <p:spPr>
          <a:xfrm>
            <a:off x="3131212" y="5479306"/>
            <a:ext cx="2932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are looking for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international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currencies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F27FF3-1CA4-4E24-9A8A-3496612A5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58" y="3210066"/>
            <a:ext cx="1164641" cy="11110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0A27C-0A64-4287-85F8-0A8F5DA8DDFA}"/>
              </a:ext>
            </a:extLst>
          </p:cNvPr>
          <p:cNvSpPr txBox="1"/>
          <p:nvPr/>
        </p:nvSpPr>
        <p:spPr>
          <a:xfrm>
            <a:off x="408235" y="2078911"/>
            <a:ext cx="3254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use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BROKER 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FIRMS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that have the ability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buy and sell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currencies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925AFF9C-2B2A-403E-9972-0C94CE39EACF}"/>
              </a:ext>
            </a:extLst>
          </p:cNvPr>
          <p:cNvSpPr/>
          <p:nvPr/>
        </p:nvSpPr>
        <p:spPr>
          <a:xfrm>
            <a:off x="4223310" y="3491499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4882C12-98DA-481C-AB57-95D79AF7AB13}"/>
              </a:ext>
            </a:extLst>
          </p:cNvPr>
          <p:cNvSpPr/>
          <p:nvPr/>
        </p:nvSpPr>
        <p:spPr>
          <a:xfrm>
            <a:off x="7845050" y="3492609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4CA98FF-6A51-41FB-ABE1-BC41250E5E42}"/>
              </a:ext>
            </a:extLst>
          </p:cNvPr>
          <p:cNvSpPr/>
          <p:nvPr/>
        </p:nvSpPr>
        <p:spPr>
          <a:xfrm rot="19336823">
            <a:off x="1786322" y="4659786"/>
            <a:ext cx="968521" cy="548197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7E91B7-6E7D-4442-88BA-379B665CF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42" y="5940332"/>
            <a:ext cx="346414" cy="654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5643D-6BF9-4CEC-B9CE-A0523B1302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42" y="2784980"/>
            <a:ext cx="2941850" cy="19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63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Factors Affecting Exchange Rates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570333"/>
            <a:ext cx="7492753" cy="15457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INTEREST RATES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major factor that can be manipulated by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bank of a country. Investors will lend money to the banks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given country for higher returns </a:t>
            </a:r>
          </a:p>
        </p:txBody>
      </p:sp>
    </p:spTree>
    <p:extLst>
      <p:ext uri="{BB962C8B-B14F-4D97-AF65-F5344CB8AC3E}">
        <p14:creationId xmlns:p14="http://schemas.microsoft.com/office/powerpoint/2010/main" val="22142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Use Python?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very easy to learn compared to other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55197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Factors Affecting Exchange Rates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570333"/>
            <a:ext cx="7492753" cy="15457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INTEREST RATES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major factor that can be manipulated by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bank of a country. Investors will lend money to the banks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given country for higher returns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FDAE06-8E3B-411B-826C-75BAF454B3DC}"/>
              </a:ext>
            </a:extLst>
          </p:cNvPr>
          <p:cNvSpPr/>
          <p:nvPr/>
        </p:nvSpPr>
        <p:spPr>
          <a:xfrm>
            <a:off x="2349623" y="3315810"/>
            <a:ext cx="7492753" cy="1545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MONEY SUPPLY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money supply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 the central bank by printing too much currency may trigger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inflation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Investors do not like inflation so they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leave the currency that can push the value of a currency down.</a:t>
            </a:r>
          </a:p>
        </p:txBody>
      </p:sp>
    </p:spTree>
    <p:extLst>
      <p:ext uri="{BB962C8B-B14F-4D97-AF65-F5344CB8AC3E}">
        <p14:creationId xmlns:p14="http://schemas.microsoft.com/office/powerpoint/2010/main" val="9999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Factors Affecting Exchange Rates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570333"/>
            <a:ext cx="7492753" cy="15457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INTEREST RATES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major factor that can be manipulated by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bank of a country. Investors will lend money to the banks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given country for higher returns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FDAE06-8E3B-411B-826C-75BAF454B3DC}"/>
              </a:ext>
            </a:extLst>
          </p:cNvPr>
          <p:cNvSpPr/>
          <p:nvPr/>
        </p:nvSpPr>
        <p:spPr>
          <a:xfrm>
            <a:off x="2349623" y="3315810"/>
            <a:ext cx="7492753" cy="1545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MONEY SUPPLY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money supply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 the central bank by printing too much currency may trigger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inflation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Investors do not like inflation so they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leave the currency that can push the value of a currency down.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E6747A-4FE5-4887-BA60-0F3069BB5F36}"/>
              </a:ext>
            </a:extLst>
          </p:cNvPr>
          <p:cNvSpPr/>
          <p:nvPr/>
        </p:nvSpPr>
        <p:spPr>
          <a:xfrm>
            <a:off x="4188781" y="5061287"/>
            <a:ext cx="7492753" cy="15457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FINANCIAL STABILITY –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financial stability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 growth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country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 a huge impact on the value of the exchange rate</a:t>
            </a:r>
          </a:p>
        </p:txBody>
      </p:sp>
    </p:spTree>
    <p:extLst>
      <p:ext uri="{BB962C8B-B14F-4D97-AF65-F5344CB8AC3E}">
        <p14:creationId xmlns:p14="http://schemas.microsoft.com/office/powerpoint/2010/main" val="5982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Arbitrage on the FOREX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1BD54C-6898-4862-B78C-6F6015E42916}"/>
              </a:ext>
            </a:extLst>
          </p:cNvPr>
          <p:cNvSpPr/>
          <p:nvPr/>
        </p:nvSpPr>
        <p:spPr>
          <a:xfrm>
            <a:off x="1827475" y="1893604"/>
            <a:ext cx="679622" cy="67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4C2CF4-1634-4F7C-B654-6E92E30D858D}"/>
              </a:ext>
            </a:extLst>
          </p:cNvPr>
          <p:cNvSpPr/>
          <p:nvPr/>
        </p:nvSpPr>
        <p:spPr>
          <a:xfrm>
            <a:off x="763993" y="3389785"/>
            <a:ext cx="679622" cy="67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EUR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6AE3C0-B9D9-468F-B76F-6357D27C55D3}"/>
              </a:ext>
            </a:extLst>
          </p:cNvPr>
          <p:cNvSpPr/>
          <p:nvPr/>
        </p:nvSpPr>
        <p:spPr>
          <a:xfrm>
            <a:off x="4001120" y="3489313"/>
            <a:ext cx="679622" cy="6796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1694B-A864-4B4E-A037-01F138EE2653}"/>
              </a:ext>
            </a:extLst>
          </p:cNvPr>
          <p:cNvSpPr/>
          <p:nvPr/>
        </p:nvSpPr>
        <p:spPr>
          <a:xfrm>
            <a:off x="2507097" y="4258458"/>
            <a:ext cx="779383" cy="7793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CB7361-7FFF-4D37-BF3D-10E75A2F3F83}"/>
              </a:ext>
            </a:extLst>
          </p:cNvPr>
          <p:cNvSpPr/>
          <p:nvPr/>
        </p:nvSpPr>
        <p:spPr>
          <a:xfrm>
            <a:off x="3506774" y="2091325"/>
            <a:ext cx="754443" cy="75444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GBP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B7AA49-AA78-4FDF-8426-B90AF9533F21}"/>
              </a:ext>
            </a:extLst>
          </p:cNvPr>
          <p:cNvCxnSpPr>
            <a:stCxn id="8" idx="7"/>
          </p:cNvCxnSpPr>
          <p:nvPr/>
        </p:nvCxnSpPr>
        <p:spPr>
          <a:xfrm flipV="1">
            <a:off x="1344087" y="2638658"/>
            <a:ext cx="2211385" cy="8506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DF4B11-CA2F-4532-B477-584AC131ADF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443615" y="3729596"/>
            <a:ext cx="2557505" cy="995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8EFA53-A123-4D72-81E2-6265AEB6ACF1}"/>
              </a:ext>
            </a:extLst>
          </p:cNvPr>
          <p:cNvCxnSpPr>
            <a:stCxn id="8" idx="5"/>
          </p:cNvCxnSpPr>
          <p:nvPr/>
        </p:nvCxnSpPr>
        <p:spPr>
          <a:xfrm>
            <a:off x="1344087" y="3969879"/>
            <a:ext cx="1188188" cy="4849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E08512-C805-4E19-891E-C3B7AEA49694}"/>
              </a:ext>
            </a:extLst>
          </p:cNvPr>
          <p:cNvCxnSpPr>
            <a:stCxn id="8" idx="0"/>
            <a:endCxn id="7" idx="3"/>
          </p:cNvCxnSpPr>
          <p:nvPr/>
        </p:nvCxnSpPr>
        <p:spPr>
          <a:xfrm flipV="1">
            <a:off x="1103804" y="2473698"/>
            <a:ext cx="823199" cy="9160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5A01E-D178-4AB1-9CEA-340F2DF2E1FB}"/>
              </a:ext>
            </a:extLst>
          </p:cNvPr>
          <p:cNvCxnSpPr/>
          <p:nvPr/>
        </p:nvCxnSpPr>
        <p:spPr>
          <a:xfrm flipH="1" flipV="1">
            <a:off x="2523573" y="2266367"/>
            <a:ext cx="963954" cy="1306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A1499-9320-4335-BD1C-746857E8FEA9}"/>
              </a:ext>
            </a:extLst>
          </p:cNvPr>
          <p:cNvCxnSpPr/>
          <p:nvPr/>
        </p:nvCxnSpPr>
        <p:spPr>
          <a:xfrm flipH="1" flipV="1">
            <a:off x="4029729" y="2828163"/>
            <a:ext cx="205365" cy="6691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CF96BE-F1E7-495D-913E-8343DEDEE147}"/>
              </a:ext>
            </a:extLst>
          </p:cNvPr>
          <p:cNvCxnSpPr/>
          <p:nvPr/>
        </p:nvCxnSpPr>
        <p:spPr>
          <a:xfrm flipV="1">
            <a:off x="3261766" y="4052931"/>
            <a:ext cx="814168" cy="4293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69AF8A-B1CB-428C-85E3-535C43D1DB3C}"/>
              </a:ext>
            </a:extLst>
          </p:cNvPr>
          <p:cNvCxnSpPr/>
          <p:nvPr/>
        </p:nvCxnSpPr>
        <p:spPr>
          <a:xfrm flipV="1">
            <a:off x="3064747" y="2828163"/>
            <a:ext cx="655551" cy="14394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D3B23-A19B-4FC6-9DFD-016D356963AC}"/>
              </a:ext>
            </a:extLst>
          </p:cNvPr>
          <p:cNvCxnSpPr/>
          <p:nvPr/>
        </p:nvCxnSpPr>
        <p:spPr>
          <a:xfrm flipH="1" flipV="1">
            <a:off x="2302060" y="2546018"/>
            <a:ext cx="462261" cy="17298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BD424C-A0D1-4624-95A5-F1569698FCE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488985" y="2382722"/>
            <a:ext cx="1611663" cy="1206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61A7A6-67CD-4844-9D0E-7E9A50EFBA65}"/>
              </a:ext>
            </a:extLst>
          </p:cNvPr>
          <p:cNvSpPr txBox="1"/>
          <p:nvPr/>
        </p:nvSpPr>
        <p:spPr>
          <a:xfrm>
            <a:off x="5303553" y="1604529"/>
            <a:ext cx="53067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construct a directed graph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 of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exchange rate table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currencies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nodes of the graph are the currencies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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edges are the relative values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We take the natural logarithm of the edges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and mutiply the edges by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-1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end up with a negative edge weighted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G’(V,E)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 where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negative cycles are the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arbitrage opportunities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34573-5803-40B1-9211-FDC589D7F18D}"/>
              </a:ext>
            </a:extLst>
          </p:cNvPr>
          <p:cNvSpPr txBox="1"/>
          <p:nvPr/>
        </p:nvSpPr>
        <p:spPr>
          <a:xfrm>
            <a:off x="2258924" y="5643168"/>
            <a:ext cx="767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USE BELLMAN-FORD SHORTEST PATH ALGORITHM</a:t>
            </a:r>
            <a:b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FIND NEGATIVE CYCLES IN O(V*E) RUNNING TIME !!!</a:t>
            </a:r>
          </a:p>
        </p:txBody>
      </p:sp>
    </p:spTree>
    <p:extLst>
      <p:ext uri="{BB962C8B-B14F-4D97-AF65-F5344CB8AC3E}">
        <p14:creationId xmlns:p14="http://schemas.microsoft.com/office/powerpoint/2010/main" val="1300154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Long and Short Positions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58187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Long Position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position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security means that you own the security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maintain long positions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expectation that the stock will increase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value in the future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77BA47-2181-4716-968B-EE2AF28DC6B9}"/>
              </a:ext>
            </a:extLst>
          </p:cNvPr>
          <p:cNvCxnSpPr/>
          <p:nvPr/>
        </p:nvCxnSpPr>
        <p:spPr>
          <a:xfrm flipV="1">
            <a:off x="2269861" y="3894704"/>
            <a:ext cx="0" cy="215831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585479-955E-456F-9C03-87DBE1B55149}"/>
              </a:ext>
            </a:extLst>
          </p:cNvPr>
          <p:cNvCxnSpPr/>
          <p:nvPr/>
        </p:nvCxnSpPr>
        <p:spPr>
          <a:xfrm>
            <a:off x="2080391" y="5830595"/>
            <a:ext cx="4003588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FB89F6-F768-4CD9-90F4-A53899AE0E3E}"/>
              </a:ext>
            </a:extLst>
          </p:cNvPr>
          <p:cNvSpPr txBox="1"/>
          <p:nvPr/>
        </p:nvSpPr>
        <p:spPr>
          <a:xfrm>
            <a:off x="2001937" y="351649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507C5-B337-4914-BF04-8F822A90C7DE}"/>
              </a:ext>
            </a:extLst>
          </p:cNvPr>
          <p:cNvSpPr txBox="1"/>
          <p:nvPr/>
        </p:nvSpPr>
        <p:spPr>
          <a:xfrm>
            <a:off x="6107983" y="563704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8C42649D-F107-4871-9D1B-EBE2C808CD57}"/>
              </a:ext>
            </a:extLst>
          </p:cNvPr>
          <p:cNvSpPr/>
          <p:nvPr/>
        </p:nvSpPr>
        <p:spPr>
          <a:xfrm>
            <a:off x="2521954" y="4343711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E6C86-A555-4CEF-8C9F-22EAC720E769}"/>
              </a:ext>
            </a:extLst>
          </p:cNvPr>
          <p:cNvSpPr/>
          <p:nvPr/>
        </p:nvSpPr>
        <p:spPr>
          <a:xfrm>
            <a:off x="2478288" y="5615036"/>
            <a:ext cx="116707" cy="116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6AD9DD-D676-44A7-9349-8159AE3A2B94}"/>
              </a:ext>
            </a:extLst>
          </p:cNvPr>
          <p:cNvSpPr/>
          <p:nvPr/>
        </p:nvSpPr>
        <p:spPr>
          <a:xfrm>
            <a:off x="5745952" y="5615029"/>
            <a:ext cx="116707" cy="116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0633A-CDA4-42AA-A007-322CC4AAD558}"/>
              </a:ext>
            </a:extLst>
          </p:cNvPr>
          <p:cNvCxnSpPr/>
          <p:nvPr/>
        </p:nvCxnSpPr>
        <p:spPr>
          <a:xfrm flipV="1">
            <a:off x="2651682" y="5673383"/>
            <a:ext cx="3017790" cy="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8332F-A1D8-465B-9338-5DE2DBDF74FD}"/>
              </a:ext>
            </a:extLst>
          </p:cNvPr>
          <p:cNvCxnSpPr/>
          <p:nvPr/>
        </p:nvCxnSpPr>
        <p:spPr>
          <a:xfrm flipV="1">
            <a:off x="5798209" y="4526877"/>
            <a:ext cx="0" cy="47847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AA096-8D4E-4A04-9436-36D9226E7B74}"/>
              </a:ext>
            </a:extLst>
          </p:cNvPr>
          <p:cNvCxnSpPr/>
          <p:nvPr/>
        </p:nvCxnSpPr>
        <p:spPr>
          <a:xfrm>
            <a:off x="5798209" y="4999259"/>
            <a:ext cx="0" cy="5183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41D378-7BC2-4118-A05E-089F8C74B481}"/>
              </a:ext>
            </a:extLst>
          </p:cNvPr>
          <p:cNvSpPr txBox="1"/>
          <p:nvPr/>
        </p:nvSpPr>
        <p:spPr>
          <a:xfrm>
            <a:off x="2383247" y="58632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41BF4-B737-4431-BF5F-DD665D661BF4}"/>
              </a:ext>
            </a:extLst>
          </p:cNvPr>
          <p:cNvSpPr txBox="1"/>
          <p:nvPr/>
        </p:nvSpPr>
        <p:spPr>
          <a:xfrm>
            <a:off x="5651234" y="586326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EC09-966E-4631-A2B3-55C5D2611F05}"/>
              </a:ext>
            </a:extLst>
          </p:cNvPr>
          <p:cNvSpPr txBox="1"/>
          <p:nvPr/>
        </p:nvSpPr>
        <p:spPr>
          <a:xfrm>
            <a:off x="6556601" y="3701160"/>
            <a:ext cx="43729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investor can make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profit in this case with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long position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because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S(t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&gt; S(t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INVESTORS CAN MAKE A PROFIT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BY MAINTAINING A LONG POSITION !!!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20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Position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position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security means that you sell the security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maintain short positions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expectation that the stock will decrease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value in the future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77BA47-2181-4716-968B-EE2AF28DC6B9}"/>
              </a:ext>
            </a:extLst>
          </p:cNvPr>
          <p:cNvCxnSpPr/>
          <p:nvPr/>
        </p:nvCxnSpPr>
        <p:spPr>
          <a:xfrm flipV="1">
            <a:off x="2269861" y="3894704"/>
            <a:ext cx="0" cy="215831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585479-955E-456F-9C03-87DBE1B55149}"/>
              </a:ext>
            </a:extLst>
          </p:cNvPr>
          <p:cNvCxnSpPr/>
          <p:nvPr/>
        </p:nvCxnSpPr>
        <p:spPr>
          <a:xfrm>
            <a:off x="2080391" y="5830595"/>
            <a:ext cx="4003588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FB89F6-F768-4CD9-90F4-A53899AE0E3E}"/>
              </a:ext>
            </a:extLst>
          </p:cNvPr>
          <p:cNvSpPr txBox="1"/>
          <p:nvPr/>
        </p:nvSpPr>
        <p:spPr>
          <a:xfrm>
            <a:off x="2001937" y="351649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S(t)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507C5-B337-4914-BF04-8F822A90C7DE}"/>
              </a:ext>
            </a:extLst>
          </p:cNvPr>
          <p:cNvSpPr txBox="1"/>
          <p:nvPr/>
        </p:nvSpPr>
        <p:spPr>
          <a:xfrm>
            <a:off x="6107983" y="563704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8C42649D-F107-4871-9D1B-EBE2C808CD57}"/>
              </a:ext>
            </a:extLst>
          </p:cNvPr>
          <p:cNvSpPr/>
          <p:nvPr/>
        </p:nvSpPr>
        <p:spPr>
          <a:xfrm>
            <a:off x="2521954" y="4343711"/>
            <a:ext cx="3402227" cy="1293340"/>
          </a:xfrm>
          <a:custGeom>
            <a:avLst/>
            <a:gdLst>
              <a:gd name="connsiteX0" fmla="*/ 0 w 3402227"/>
              <a:gd name="connsiteY0" fmla="*/ 1293340 h 1293340"/>
              <a:gd name="connsiteX1" fmla="*/ 321275 w 3402227"/>
              <a:gd name="connsiteY1" fmla="*/ 1145059 h 1293340"/>
              <a:gd name="connsiteX2" fmla="*/ 444843 w 3402227"/>
              <a:gd name="connsiteY2" fmla="*/ 1079156 h 1293340"/>
              <a:gd name="connsiteX3" fmla="*/ 551935 w 3402227"/>
              <a:gd name="connsiteY3" fmla="*/ 1260389 h 1293340"/>
              <a:gd name="connsiteX4" fmla="*/ 683740 w 3402227"/>
              <a:gd name="connsiteY4" fmla="*/ 1186248 h 1293340"/>
              <a:gd name="connsiteX5" fmla="*/ 840259 w 3402227"/>
              <a:gd name="connsiteY5" fmla="*/ 922638 h 1293340"/>
              <a:gd name="connsiteX6" fmla="*/ 889686 w 3402227"/>
              <a:gd name="connsiteY6" fmla="*/ 716692 h 1293340"/>
              <a:gd name="connsiteX7" fmla="*/ 947351 w 3402227"/>
              <a:gd name="connsiteY7" fmla="*/ 848497 h 1293340"/>
              <a:gd name="connsiteX8" fmla="*/ 980302 w 3402227"/>
              <a:gd name="connsiteY8" fmla="*/ 939113 h 1293340"/>
              <a:gd name="connsiteX9" fmla="*/ 1087394 w 3402227"/>
              <a:gd name="connsiteY9" fmla="*/ 897924 h 1293340"/>
              <a:gd name="connsiteX10" fmla="*/ 1120346 w 3402227"/>
              <a:gd name="connsiteY10" fmla="*/ 790832 h 1293340"/>
              <a:gd name="connsiteX11" fmla="*/ 1210962 w 3402227"/>
              <a:gd name="connsiteY11" fmla="*/ 667265 h 1293340"/>
              <a:gd name="connsiteX12" fmla="*/ 1219200 w 3402227"/>
              <a:gd name="connsiteY12" fmla="*/ 749643 h 1293340"/>
              <a:gd name="connsiteX13" fmla="*/ 1219200 w 3402227"/>
              <a:gd name="connsiteY13" fmla="*/ 749643 h 1293340"/>
              <a:gd name="connsiteX14" fmla="*/ 1293340 w 3402227"/>
              <a:gd name="connsiteY14" fmla="*/ 551935 h 1293340"/>
              <a:gd name="connsiteX15" fmla="*/ 1334529 w 3402227"/>
              <a:gd name="connsiteY15" fmla="*/ 420129 h 1293340"/>
              <a:gd name="connsiteX16" fmla="*/ 1342767 w 3402227"/>
              <a:gd name="connsiteY16" fmla="*/ 477794 h 1293340"/>
              <a:gd name="connsiteX17" fmla="*/ 1400432 w 3402227"/>
              <a:gd name="connsiteY17" fmla="*/ 560173 h 1293340"/>
              <a:gd name="connsiteX18" fmla="*/ 1515762 w 3402227"/>
              <a:gd name="connsiteY18" fmla="*/ 510746 h 1293340"/>
              <a:gd name="connsiteX19" fmla="*/ 1672281 w 3402227"/>
              <a:gd name="connsiteY19" fmla="*/ 395416 h 1293340"/>
              <a:gd name="connsiteX20" fmla="*/ 1795848 w 3402227"/>
              <a:gd name="connsiteY20" fmla="*/ 263611 h 1293340"/>
              <a:gd name="connsiteX21" fmla="*/ 1894702 w 3402227"/>
              <a:gd name="connsiteY21" fmla="*/ 428367 h 1293340"/>
              <a:gd name="connsiteX22" fmla="*/ 2133600 w 3402227"/>
              <a:gd name="connsiteY22" fmla="*/ 535459 h 1293340"/>
              <a:gd name="connsiteX23" fmla="*/ 2306594 w 3402227"/>
              <a:gd name="connsiteY23" fmla="*/ 477794 h 1293340"/>
              <a:gd name="connsiteX24" fmla="*/ 2496065 w 3402227"/>
              <a:gd name="connsiteY24" fmla="*/ 362465 h 1293340"/>
              <a:gd name="connsiteX25" fmla="*/ 2594919 w 3402227"/>
              <a:gd name="connsiteY25" fmla="*/ 172994 h 1293340"/>
              <a:gd name="connsiteX26" fmla="*/ 2800865 w 3402227"/>
              <a:gd name="connsiteY26" fmla="*/ 0 h 1293340"/>
              <a:gd name="connsiteX27" fmla="*/ 2990335 w 3402227"/>
              <a:gd name="connsiteY27" fmla="*/ 57665 h 1293340"/>
              <a:gd name="connsiteX28" fmla="*/ 3229232 w 3402227"/>
              <a:gd name="connsiteY28" fmla="*/ 82378 h 1293340"/>
              <a:gd name="connsiteX29" fmla="*/ 3402227 w 3402227"/>
              <a:gd name="connsiteY29" fmla="*/ 65902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402227" h="1293340">
                <a:moveTo>
                  <a:pt x="0" y="1293340"/>
                </a:moveTo>
                <a:lnTo>
                  <a:pt x="321275" y="1145059"/>
                </a:lnTo>
                <a:lnTo>
                  <a:pt x="444843" y="1079156"/>
                </a:lnTo>
                <a:lnTo>
                  <a:pt x="551935" y="1260389"/>
                </a:lnTo>
                <a:lnTo>
                  <a:pt x="683740" y="1186248"/>
                </a:lnTo>
                <a:lnTo>
                  <a:pt x="840259" y="922638"/>
                </a:lnTo>
                <a:lnTo>
                  <a:pt x="889686" y="716692"/>
                </a:lnTo>
                <a:lnTo>
                  <a:pt x="947351" y="848497"/>
                </a:lnTo>
                <a:lnTo>
                  <a:pt x="980302" y="939113"/>
                </a:lnTo>
                <a:lnTo>
                  <a:pt x="1087394" y="897924"/>
                </a:lnTo>
                <a:lnTo>
                  <a:pt x="1120346" y="790832"/>
                </a:lnTo>
                <a:lnTo>
                  <a:pt x="1210962" y="667265"/>
                </a:lnTo>
                <a:lnTo>
                  <a:pt x="1219200" y="749643"/>
                </a:lnTo>
                <a:lnTo>
                  <a:pt x="1219200" y="749643"/>
                </a:lnTo>
                <a:lnTo>
                  <a:pt x="1293340" y="551935"/>
                </a:lnTo>
                <a:lnTo>
                  <a:pt x="1334529" y="420129"/>
                </a:lnTo>
                <a:lnTo>
                  <a:pt x="1342767" y="477794"/>
                </a:lnTo>
                <a:lnTo>
                  <a:pt x="1400432" y="560173"/>
                </a:lnTo>
                <a:lnTo>
                  <a:pt x="1515762" y="510746"/>
                </a:lnTo>
                <a:lnTo>
                  <a:pt x="1672281" y="395416"/>
                </a:lnTo>
                <a:lnTo>
                  <a:pt x="1795848" y="263611"/>
                </a:lnTo>
                <a:lnTo>
                  <a:pt x="1894702" y="428367"/>
                </a:lnTo>
                <a:lnTo>
                  <a:pt x="2133600" y="535459"/>
                </a:lnTo>
                <a:lnTo>
                  <a:pt x="2306594" y="477794"/>
                </a:lnTo>
                <a:lnTo>
                  <a:pt x="2496065" y="362465"/>
                </a:lnTo>
                <a:lnTo>
                  <a:pt x="2594919" y="172994"/>
                </a:lnTo>
                <a:lnTo>
                  <a:pt x="2800865" y="0"/>
                </a:lnTo>
                <a:lnTo>
                  <a:pt x="2990335" y="57665"/>
                </a:lnTo>
                <a:lnTo>
                  <a:pt x="3229232" y="82378"/>
                </a:lnTo>
                <a:lnTo>
                  <a:pt x="3402227" y="65902"/>
                </a:lnTo>
              </a:path>
            </a:pathLst>
          </a:custGeom>
          <a:noFill/>
          <a:ln w="38100">
            <a:solidFill>
              <a:srgbClr val="FFC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1E6C86-A555-4CEF-8C9F-22EAC720E769}"/>
              </a:ext>
            </a:extLst>
          </p:cNvPr>
          <p:cNvSpPr/>
          <p:nvPr/>
        </p:nvSpPr>
        <p:spPr>
          <a:xfrm>
            <a:off x="2478288" y="5615036"/>
            <a:ext cx="116707" cy="116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6AD9DD-D676-44A7-9349-8159AE3A2B94}"/>
              </a:ext>
            </a:extLst>
          </p:cNvPr>
          <p:cNvSpPr/>
          <p:nvPr/>
        </p:nvSpPr>
        <p:spPr>
          <a:xfrm>
            <a:off x="5745952" y="5615029"/>
            <a:ext cx="116707" cy="116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90633A-CDA4-42AA-A007-322CC4AAD558}"/>
              </a:ext>
            </a:extLst>
          </p:cNvPr>
          <p:cNvCxnSpPr/>
          <p:nvPr/>
        </p:nvCxnSpPr>
        <p:spPr>
          <a:xfrm flipV="1">
            <a:off x="2651682" y="5673383"/>
            <a:ext cx="3017790" cy="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8332F-A1D8-465B-9338-5DE2DBDF74FD}"/>
              </a:ext>
            </a:extLst>
          </p:cNvPr>
          <p:cNvCxnSpPr/>
          <p:nvPr/>
        </p:nvCxnSpPr>
        <p:spPr>
          <a:xfrm flipV="1">
            <a:off x="2539431" y="4526877"/>
            <a:ext cx="0" cy="47847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AA096-8D4E-4A04-9436-36D9226E7B74}"/>
              </a:ext>
            </a:extLst>
          </p:cNvPr>
          <p:cNvCxnSpPr/>
          <p:nvPr/>
        </p:nvCxnSpPr>
        <p:spPr>
          <a:xfrm>
            <a:off x="2539431" y="4999259"/>
            <a:ext cx="0" cy="5183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41D378-7BC2-4118-A05E-089F8C74B481}"/>
              </a:ext>
            </a:extLst>
          </p:cNvPr>
          <p:cNvSpPr txBox="1"/>
          <p:nvPr/>
        </p:nvSpPr>
        <p:spPr>
          <a:xfrm>
            <a:off x="2383247" y="58632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41BF4-B737-4431-BF5F-DD665D661BF4}"/>
              </a:ext>
            </a:extLst>
          </p:cNvPr>
          <p:cNvSpPr txBox="1"/>
          <p:nvPr/>
        </p:nvSpPr>
        <p:spPr>
          <a:xfrm>
            <a:off x="5651234" y="586326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EC09-966E-4631-A2B3-55C5D2611F05}"/>
              </a:ext>
            </a:extLst>
          </p:cNvPr>
          <p:cNvSpPr txBox="1"/>
          <p:nvPr/>
        </p:nvSpPr>
        <p:spPr>
          <a:xfrm>
            <a:off x="6709929" y="3429000"/>
            <a:ext cx="44153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investor can make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profit in this case with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short position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because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S(t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&lt; S(t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0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INVESTORS CAN MAKE A PROFIT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BY MAINTAINING A SHORT POSITION !!!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short selling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means you sell something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you do not actually own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94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Position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CE0B70-5FB5-4BFB-9193-4716980585E2}"/>
              </a:ext>
            </a:extLst>
          </p:cNvPr>
          <p:cNvSpPr/>
          <p:nvPr/>
        </p:nvSpPr>
        <p:spPr>
          <a:xfrm>
            <a:off x="1521764" y="2033082"/>
            <a:ext cx="9148471" cy="1845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GB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hort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selling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when an investor borrows shares and immediately sells them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hoping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them up later at a lower price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them to the lender and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pocket the difference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Risks with Short and Long Positions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9EFDAF-783B-4C07-B629-10131FFA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shorting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 riskier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opening long positions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you open long position then your maximum possible loss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you may lose your entire initial investment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short selling there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limit to how much you can lose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there is no limit for the given stock to increase in value</a:t>
            </a:r>
          </a:p>
        </p:txBody>
      </p:sp>
    </p:spTree>
    <p:extLst>
      <p:ext uri="{BB962C8B-B14F-4D97-AF65-F5344CB8AC3E}">
        <p14:creationId xmlns:p14="http://schemas.microsoft.com/office/powerpoint/2010/main" val="2340880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Bearish and Bullish Markets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06D00-A60F-48C6-910F-F1730889C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41" y="4293523"/>
            <a:ext cx="2003816" cy="2003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130A3-322E-4C4D-9A8B-CAA9799C6B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41" y="1745941"/>
            <a:ext cx="2132434" cy="2132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B9FA0-E3E7-4E65-AA5C-ABA15F905DE9}"/>
              </a:ext>
            </a:extLst>
          </p:cNvPr>
          <p:cNvSpPr txBox="1"/>
          <p:nvPr/>
        </p:nvSpPr>
        <p:spPr>
          <a:xfrm>
            <a:off x="1282874" y="1683725"/>
            <a:ext cx="58690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bear market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when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market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experiences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table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 declines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so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securities fall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a sustained period of time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THIS IS WHEN WE CAN MAKE A PROFIT</a:t>
            </a:r>
            <a:b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WITH SHORT POSITIONS</a:t>
            </a:r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67055-842F-4A3A-B822-2BE777B87656}"/>
              </a:ext>
            </a:extLst>
          </p:cNvPr>
          <p:cNvSpPr txBox="1"/>
          <p:nvPr/>
        </p:nvSpPr>
        <p:spPr>
          <a:xfrm>
            <a:off x="4628080" y="4293523"/>
            <a:ext cx="70904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bull market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when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market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experiences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table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price increase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so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securities are on the rise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a sustained period of time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THIS IS WHEN WE CAN MAKE A PROFIT</a:t>
            </a:r>
            <a:b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WITH 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LONG</a:t>
            </a:r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POSITIONS</a:t>
            </a:r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9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32834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Use Python?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very easy to learn compared to other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available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machine learning, statistics and numerical methods that significantly reduces time to implementation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(NumPy, SciPy, Pandas + plugins)</a:t>
            </a:r>
          </a:p>
        </p:txBody>
      </p:sp>
    </p:spTree>
    <p:extLst>
      <p:ext uri="{BB962C8B-B14F-4D97-AF65-F5344CB8AC3E}">
        <p14:creationId xmlns:p14="http://schemas.microsoft.com/office/powerpoint/2010/main" val="26893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FE734-0B5A-44CE-8D06-9494C0BD5637}"/>
              </a:ext>
            </a:extLst>
          </p:cNvPr>
          <p:cNvSpPr/>
          <p:nvPr/>
        </p:nvSpPr>
        <p:spPr>
          <a:xfrm>
            <a:off x="2349623" y="1871590"/>
            <a:ext cx="7492753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bond is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debt investment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which an investor loans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money to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entity (company or government)</a:t>
            </a:r>
          </a:p>
        </p:txBody>
      </p:sp>
    </p:spTree>
    <p:extLst>
      <p:ext uri="{BB962C8B-B14F-4D97-AF65-F5344CB8AC3E}">
        <p14:creationId xmlns:p14="http://schemas.microsoft.com/office/powerpoint/2010/main" val="6854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5DFFD-D053-4D1D-90F9-2CAFB743B13A}"/>
              </a:ext>
            </a:extLst>
          </p:cNvPr>
          <p:cNvSpPr txBox="1"/>
          <p:nvPr/>
        </p:nvSpPr>
        <p:spPr>
          <a:xfrm>
            <a:off x="838200" y="1457057"/>
            <a:ext cx="82252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bond is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debt investment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which an investor loans money to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entity (company or government)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for a defined period of time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variable or fixed interest rate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BONDS ARE FIXED-INCOME SECURITIES !!!</a:t>
            </a:r>
            <a:endParaRPr lang="hu-HU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FC04D-64CB-4212-A0AF-497A5AB37EB0}"/>
              </a:ext>
            </a:extLst>
          </p:cNvPr>
          <p:cNvSpPr txBox="1"/>
          <p:nvPr/>
        </p:nvSpPr>
        <p:spPr>
          <a:xfrm>
            <a:off x="1397309" y="4396718"/>
            <a:ext cx="9397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when a company needs to raise money to finance new projects they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issue bonds directly to investors instead of obtaining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loans form bank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3B233-2515-4D43-BAFD-763BE4CE5740}"/>
              </a:ext>
            </a:extLst>
          </p:cNvPr>
          <p:cNvSpPr txBox="1"/>
          <p:nvPr/>
        </p:nvSpPr>
        <p:spPr>
          <a:xfrm>
            <a:off x="1712023" y="5489720"/>
            <a:ext cx="6148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 of bonds are usually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 higher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that of the banks 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72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2B94C-2F1A-4FF9-895F-42A098FD6E75}"/>
              </a:ext>
            </a:extLst>
          </p:cNvPr>
          <p:cNvSpPr txBox="1"/>
          <p:nvPr/>
        </p:nvSpPr>
        <p:spPr>
          <a:xfrm>
            <a:off x="838200" y="1528079"/>
            <a:ext cx="428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bonds: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39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2B94C-2F1A-4FF9-895F-42A098FD6E75}"/>
              </a:ext>
            </a:extLst>
          </p:cNvPr>
          <p:cNvSpPr txBox="1"/>
          <p:nvPr/>
        </p:nvSpPr>
        <p:spPr>
          <a:xfrm>
            <a:off x="838200" y="1528079"/>
            <a:ext cx="428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bonds: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C55E4-E794-4AB2-BC80-8556D85CD5C4}"/>
              </a:ext>
            </a:extLst>
          </p:cNvPr>
          <p:cNvSpPr/>
          <p:nvPr/>
        </p:nvSpPr>
        <p:spPr>
          <a:xfrm>
            <a:off x="4059174" y="2622672"/>
            <a:ext cx="4073652" cy="1060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zero-coupon bonds</a:t>
            </a:r>
          </a:p>
        </p:txBody>
      </p:sp>
    </p:spTree>
    <p:extLst>
      <p:ext uri="{BB962C8B-B14F-4D97-AF65-F5344CB8AC3E}">
        <p14:creationId xmlns:p14="http://schemas.microsoft.com/office/powerpoint/2010/main" val="36150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2B94C-2F1A-4FF9-895F-42A098FD6E75}"/>
              </a:ext>
            </a:extLst>
          </p:cNvPr>
          <p:cNvSpPr txBox="1"/>
          <p:nvPr/>
        </p:nvSpPr>
        <p:spPr>
          <a:xfrm>
            <a:off x="838200" y="1528079"/>
            <a:ext cx="428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bonds: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C55E4-E794-4AB2-BC80-8556D85CD5C4}"/>
              </a:ext>
            </a:extLst>
          </p:cNvPr>
          <p:cNvSpPr/>
          <p:nvPr/>
        </p:nvSpPr>
        <p:spPr>
          <a:xfrm>
            <a:off x="4059174" y="2622672"/>
            <a:ext cx="4073652" cy="10600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zero-coupon bonds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7257A-9A35-44BD-8A75-F8054067786F}"/>
              </a:ext>
            </a:extLst>
          </p:cNvPr>
          <p:cNvSpPr/>
          <p:nvPr/>
        </p:nvSpPr>
        <p:spPr>
          <a:xfrm>
            <a:off x="4059174" y="3968810"/>
            <a:ext cx="4073652" cy="10600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coupon bonds</a:t>
            </a:r>
          </a:p>
        </p:txBody>
      </p:sp>
    </p:spTree>
    <p:extLst>
      <p:ext uri="{BB962C8B-B14F-4D97-AF65-F5344CB8AC3E}">
        <p14:creationId xmlns:p14="http://schemas.microsoft.com/office/powerpoint/2010/main" val="22086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</p:spTree>
    <p:extLst>
      <p:ext uri="{BB962C8B-B14F-4D97-AF65-F5344CB8AC3E}">
        <p14:creationId xmlns:p14="http://schemas.microsoft.com/office/powerpoint/2010/main" val="3949735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0A73A11-6421-4F16-94F2-4676AD3A3E37}"/>
              </a:ext>
            </a:extLst>
          </p:cNvPr>
          <p:cNvSpPr/>
          <p:nvPr/>
        </p:nvSpPr>
        <p:spPr>
          <a:xfrm>
            <a:off x="4692693" y="2522493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362640" y="2143387"/>
            <a:ext cx="427880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synonyms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(par value, face value or nominal value)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PRINCIPAL AMOUNT IS PAID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THE INVESTOR AFTER A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PERIOD OF TIME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is crucial  that when dealing with </a:t>
            </a:r>
          </a:p>
          <a:p>
            <a:pPr algn="ctr"/>
            <a:r>
              <a:rPr lang="hu-HU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zero-coupon bonds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 other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cash paymen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is made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38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0A73A11-6421-4F16-94F2-4676AD3A3E37}"/>
              </a:ext>
            </a:extLst>
          </p:cNvPr>
          <p:cNvSpPr/>
          <p:nvPr/>
        </p:nvSpPr>
        <p:spPr>
          <a:xfrm>
            <a:off x="4692693" y="3314973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264204" y="3278767"/>
            <a:ext cx="3737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premium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(interest rate)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bond issuer is willing to pay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investor for the loan</a:t>
            </a:r>
          </a:p>
        </p:txBody>
      </p:sp>
    </p:spTree>
    <p:extLst>
      <p:ext uri="{BB962C8B-B14F-4D97-AF65-F5344CB8AC3E}">
        <p14:creationId xmlns:p14="http://schemas.microsoft.com/office/powerpoint/2010/main" val="35043311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0A73A11-6421-4F16-94F2-4676AD3A3E37}"/>
              </a:ext>
            </a:extLst>
          </p:cNvPr>
          <p:cNvSpPr/>
          <p:nvPr/>
        </p:nvSpPr>
        <p:spPr>
          <a:xfrm>
            <a:off x="4692693" y="4193865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264204" y="3659820"/>
            <a:ext cx="31013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DEFINES THE END OF </a:t>
            </a: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AGREEMENT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this time the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issuer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redeems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bond by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paying the principal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9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</p:spTree>
    <p:extLst>
      <p:ext uri="{BB962C8B-B14F-4D97-AF65-F5344CB8AC3E}">
        <p14:creationId xmlns:p14="http://schemas.microsoft.com/office/powerpoint/2010/main" val="130159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Use Python?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very easy to learn compared to other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languages such 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available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machine learning, statistics and numerical methods that significantly reduces time to implementation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(NumPy, SciPy, Pandas + plugins)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079CA-2AE1-47B0-B906-8C4EDC446790}"/>
              </a:ext>
            </a:extLst>
          </p:cNvPr>
          <p:cNvSpPr/>
          <p:nvPr/>
        </p:nvSpPr>
        <p:spPr>
          <a:xfrm>
            <a:off x="3861047" y="4836148"/>
            <a:ext cx="7492753" cy="13255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quite fast (not as fast as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Python provides scientific computing components that are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heavily optimized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 vectorization</a:t>
            </a:r>
          </a:p>
        </p:txBody>
      </p:sp>
    </p:spTree>
    <p:extLst>
      <p:ext uri="{BB962C8B-B14F-4D97-AF65-F5344CB8AC3E}">
        <p14:creationId xmlns:p14="http://schemas.microsoft.com/office/powerpoint/2010/main" val="18516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5968369" y="228021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5796842" y="18026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</p:spTree>
    <p:extLst>
      <p:ext uri="{BB962C8B-B14F-4D97-AF65-F5344CB8AC3E}">
        <p14:creationId xmlns:p14="http://schemas.microsoft.com/office/powerpoint/2010/main" val="23652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5968369" y="228021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5796842" y="18026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11D33-FE6C-4176-8F8A-DC5D7E0B190B}"/>
              </a:ext>
            </a:extLst>
          </p:cNvPr>
          <p:cNvSpPr/>
          <p:nvPr/>
        </p:nvSpPr>
        <p:spPr>
          <a:xfrm>
            <a:off x="3377569" y="2741941"/>
            <a:ext cx="426711" cy="743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676BC-E1F5-4E12-81E6-7876E86E5339}"/>
              </a:ext>
            </a:extLst>
          </p:cNvPr>
          <p:cNvSpPr txBox="1"/>
          <p:nvPr/>
        </p:nvSpPr>
        <p:spPr>
          <a:xfrm>
            <a:off x="3121885" y="232438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$1000</a:t>
            </a:r>
          </a:p>
        </p:txBody>
      </p:sp>
    </p:spTree>
    <p:extLst>
      <p:ext uri="{BB962C8B-B14F-4D97-AF65-F5344CB8AC3E}">
        <p14:creationId xmlns:p14="http://schemas.microsoft.com/office/powerpoint/2010/main" val="39916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394132" y="4335628"/>
            <a:ext cx="2208667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/>
              <p:nvPr/>
            </p:nvSpPr>
            <p:spPr>
              <a:xfrm>
                <a:off x="6885748" y="4608432"/>
                <a:ext cx="1272656" cy="779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48" y="4608432"/>
                <a:ext cx="1272656" cy="779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121920-7869-4C15-B3E4-55288B32C566}"/>
              </a:ext>
            </a:extLst>
          </p:cNvPr>
          <p:cNvSpPr txBox="1"/>
          <p:nvPr/>
        </p:nvSpPr>
        <p:spPr>
          <a:xfrm>
            <a:off x="7847246" y="4890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46717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394132" y="4335628"/>
            <a:ext cx="2208667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E2E7-93D3-4892-8DA5-09727E8FFFC0}"/>
              </a:ext>
            </a:extLst>
          </p:cNvPr>
          <p:cNvSpPr txBox="1"/>
          <p:nvPr/>
        </p:nvSpPr>
        <p:spPr>
          <a:xfrm>
            <a:off x="8410987" y="5586031"/>
            <a:ext cx="27680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this is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interest rate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4F7B12-6726-4CA6-9178-6339C0820E6A}"/>
                  </a:ext>
                </a:extLst>
              </p:cNvPr>
              <p:cNvSpPr txBox="1"/>
              <p:nvPr/>
            </p:nvSpPr>
            <p:spPr>
              <a:xfrm>
                <a:off x="6885748" y="4608432"/>
                <a:ext cx="1272656" cy="779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4F7B12-6726-4CA6-9178-6339C0820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48" y="4608432"/>
                <a:ext cx="1272656" cy="779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E56438E-DF60-41D1-8B10-E344190B30F2}"/>
              </a:ext>
            </a:extLst>
          </p:cNvPr>
          <p:cNvSpPr txBox="1"/>
          <p:nvPr/>
        </p:nvSpPr>
        <p:spPr>
          <a:xfrm>
            <a:off x="7847246" y="4890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0E4A3F-0906-4D7C-8C00-6188B847C90F}"/>
              </a:ext>
            </a:extLst>
          </p:cNvPr>
          <p:cNvSpPr/>
          <p:nvPr/>
        </p:nvSpPr>
        <p:spPr>
          <a:xfrm>
            <a:off x="7292285" y="4774702"/>
            <a:ext cx="834501" cy="834501"/>
          </a:xfrm>
          <a:prstGeom prst="ellipse">
            <a:avLst/>
          </a:pr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394132" y="4335628"/>
            <a:ext cx="2208667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/>
              <p:nvPr/>
            </p:nvSpPr>
            <p:spPr>
              <a:xfrm>
                <a:off x="6635312" y="4568066"/>
                <a:ext cx="1793632" cy="83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num>
                        <m:den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𝟎𝟒</m:t>
                              </m:r>
                            </m:e>
                          </m:d>
                          <m: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12" y="4568066"/>
                <a:ext cx="1793632" cy="838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FE72C8-C3EB-4F05-9CDD-C3D542655595}"/>
              </a:ext>
            </a:extLst>
          </p:cNvPr>
          <p:cNvSpPr txBox="1"/>
          <p:nvPr/>
        </p:nvSpPr>
        <p:spPr>
          <a:xfrm>
            <a:off x="8127258" y="494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6175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A63B9A-F1A6-4DAB-8AFA-08339943AD06}"/>
              </a:ext>
            </a:extLst>
          </p:cNvPr>
          <p:cNvSpPr/>
          <p:nvPr/>
        </p:nvSpPr>
        <p:spPr>
          <a:xfrm>
            <a:off x="6394132" y="4335628"/>
            <a:ext cx="2208667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775139" y="3628151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4" y="2058491"/>
            <a:ext cx="36204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/>
              <p:nvPr/>
            </p:nvSpPr>
            <p:spPr>
              <a:xfrm>
                <a:off x="6635312" y="4568066"/>
                <a:ext cx="1793632" cy="83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num>
                        <m:den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𝟎𝟒</m:t>
                              </m:r>
                            </m:e>
                          </m:d>
                          <m:r>
                            <a:rPr lang="en-GB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17661-6987-4A3A-9031-64515443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12" y="4568066"/>
                <a:ext cx="1793632" cy="838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4FE72C8-C3EB-4F05-9CDD-C3D542655595}"/>
              </a:ext>
            </a:extLst>
          </p:cNvPr>
          <p:cNvSpPr txBox="1"/>
          <p:nvPr/>
        </p:nvSpPr>
        <p:spPr>
          <a:xfrm>
            <a:off x="8127258" y="494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0072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5968369" y="228021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5796842" y="18026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11D33-FE6C-4176-8F8A-DC5D7E0B190B}"/>
              </a:ext>
            </a:extLst>
          </p:cNvPr>
          <p:cNvSpPr/>
          <p:nvPr/>
        </p:nvSpPr>
        <p:spPr>
          <a:xfrm>
            <a:off x="3377569" y="2749561"/>
            <a:ext cx="426711" cy="743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676BC-E1F5-4E12-81E6-7876E86E5339}"/>
              </a:ext>
            </a:extLst>
          </p:cNvPr>
          <p:cNvSpPr txBox="1"/>
          <p:nvPr/>
        </p:nvSpPr>
        <p:spPr>
          <a:xfrm>
            <a:off x="3264552" y="23243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$924</a:t>
            </a:r>
          </a:p>
        </p:txBody>
      </p:sp>
    </p:spTree>
    <p:extLst>
      <p:ext uri="{BB962C8B-B14F-4D97-AF65-F5344CB8AC3E}">
        <p14:creationId xmlns:p14="http://schemas.microsoft.com/office/powerpoint/2010/main" val="33260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Zero-Coupon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5968021" y="4001434"/>
            <a:ext cx="468630" cy="53847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4076113" y="4721487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5968369" y="228021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5796842" y="180263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11D33-FE6C-4176-8F8A-DC5D7E0B190B}"/>
              </a:ext>
            </a:extLst>
          </p:cNvPr>
          <p:cNvSpPr/>
          <p:nvPr/>
        </p:nvSpPr>
        <p:spPr>
          <a:xfrm>
            <a:off x="3377569" y="2749561"/>
            <a:ext cx="426711" cy="743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676BC-E1F5-4E12-81E6-7876E86E5339}"/>
              </a:ext>
            </a:extLst>
          </p:cNvPr>
          <p:cNvSpPr txBox="1"/>
          <p:nvPr/>
        </p:nvSpPr>
        <p:spPr>
          <a:xfrm>
            <a:off x="3264552" y="23243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$924</a:t>
            </a:r>
          </a:p>
        </p:txBody>
      </p:sp>
    </p:spTree>
    <p:extLst>
      <p:ext uri="{BB962C8B-B14F-4D97-AF65-F5344CB8AC3E}">
        <p14:creationId xmlns:p14="http://schemas.microsoft.com/office/powerpoint/2010/main" val="2440816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</p:spTree>
    <p:extLst>
      <p:ext uri="{BB962C8B-B14F-4D97-AF65-F5344CB8AC3E}">
        <p14:creationId xmlns:p14="http://schemas.microsoft.com/office/powerpoint/2010/main" val="32958735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45A70-AE2B-4366-AD97-F9044A8C735D}"/>
              </a:ext>
            </a:extLst>
          </p:cNvPr>
          <p:cNvSpPr txBox="1"/>
          <p:nvPr/>
        </p:nvSpPr>
        <p:spPr>
          <a:xfrm>
            <a:off x="5183974" y="1255181"/>
            <a:ext cx="427880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synonyms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(par value, face value or nominal value)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PRINCIPAL AMOUNT IS PAID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THE INVESTOR AFTER A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PERIOD OF TIME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is crucial  that when dealing with </a:t>
            </a:r>
          </a:p>
          <a:p>
            <a:pPr algn="ctr"/>
            <a:r>
              <a:rPr lang="hu-HU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zero-coupon bonds </a:t>
            </a: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 other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cash paymen</a:t>
            </a:r>
            <a:r>
              <a:rPr lang="en-GB" sz="2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is made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0D3A915-079D-4BC1-8537-D111D5877864}"/>
              </a:ext>
            </a:extLst>
          </p:cNvPr>
          <p:cNvSpPr/>
          <p:nvPr/>
        </p:nvSpPr>
        <p:spPr>
          <a:xfrm>
            <a:off x="4692693" y="2522493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Financial Models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15753595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41719B8-3AF5-47F4-9E81-A9FD34554842}"/>
              </a:ext>
            </a:extLst>
          </p:cNvPr>
          <p:cNvSpPr/>
          <p:nvPr/>
        </p:nvSpPr>
        <p:spPr>
          <a:xfrm>
            <a:off x="4692693" y="3314973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88D5E9-CF7B-4E61-99E3-67C11C72C429}"/>
              </a:ext>
            </a:extLst>
          </p:cNvPr>
          <p:cNvSpPr txBox="1"/>
          <p:nvPr/>
        </p:nvSpPr>
        <p:spPr>
          <a:xfrm>
            <a:off x="5303006" y="2355438"/>
            <a:ext cx="40157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57595D"/>
                </a:solidFill>
              </a:rPr>
              <a:t>a</a:t>
            </a:r>
            <a:r>
              <a:rPr lang="en-GB" sz="2000" b="1" i="0" dirty="0">
                <a:solidFill>
                  <a:srgbClr val="57595D"/>
                </a:solidFill>
                <a:effectLst/>
              </a:rPr>
              <a:t> coupon</a:t>
            </a:r>
            <a:r>
              <a:rPr lang="hu-HU" sz="2000" b="1" i="0" dirty="0">
                <a:solidFill>
                  <a:srgbClr val="57595D"/>
                </a:solidFill>
                <a:effectLst/>
              </a:rPr>
              <a:t> rate</a:t>
            </a:r>
            <a:r>
              <a:rPr lang="en-GB" sz="2000" b="1" i="0" dirty="0">
                <a:solidFill>
                  <a:srgbClr val="57595D"/>
                </a:solidFill>
                <a:effectLst/>
              </a:rPr>
              <a:t> </a:t>
            </a:r>
            <a:r>
              <a:rPr lang="en-GB" sz="2000" b="0" i="0" dirty="0">
                <a:solidFill>
                  <a:srgbClr val="57595D"/>
                </a:solidFill>
                <a:effectLst/>
              </a:rPr>
              <a:t>is stated as a </a:t>
            </a:r>
            <a:endParaRPr lang="hu-HU" sz="2000" b="0" i="0" dirty="0">
              <a:solidFill>
                <a:srgbClr val="57595D"/>
              </a:solidFill>
              <a:effectLst/>
            </a:endParaRPr>
          </a:p>
          <a:p>
            <a:pPr algn="ctr"/>
            <a:r>
              <a:rPr lang="en-GB" sz="2000" b="0" i="0" dirty="0">
                <a:solidFill>
                  <a:srgbClr val="57595D"/>
                </a:solidFill>
                <a:effectLst/>
              </a:rPr>
              <a:t>nominal </a:t>
            </a:r>
            <a:r>
              <a:rPr lang="en-GB" sz="2000" b="1" i="0" dirty="0">
                <a:solidFill>
                  <a:srgbClr val="57595D"/>
                </a:solidFill>
                <a:effectLst/>
              </a:rPr>
              <a:t>percentage</a:t>
            </a:r>
            <a:r>
              <a:rPr lang="hu-HU" sz="2000" b="1" i="0" dirty="0">
                <a:solidFill>
                  <a:srgbClr val="57595D"/>
                </a:solidFill>
                <a:effectLst/>
              </a:rPr>
              <a:t> </a:t>
            </a:r>
            <a:r>
              <a:rPr lang="en-GB" sz="2000" b="1" i="0" dirty="0">
                <a:solidFill>
                  <a:srgbClr val="57595D"/>
                </a:solidFill>
                <a:effectLst/>
              </a:rPr>
              <a:t>of the principal </a:t>
            </a:r>
            <a:endParaRPr lang="hu-HU" sz="2000" b="1" i="0" dirty="0">
              <a:solidFill>
                <a:srgbClr val="57595D"/>
              </a:solidFill>
              <a:effectLst/>
            </a:endParaRPr>
          </a:p>
          <a:p>
            <a:pPr algn="ctr"/>
            <a:r>
              <a:rPr lang="en-GB" sz="2000" b="1" i="0" dirty="0">
                <a:solidFill>
                  <a:srgbClr val="57595D"/>
                </a:solidFill>
                <a:effectLst/>
              </a:rPr>
              <a:t>amount </a:t>
            </a:r>
            <a:r>
              <a:rPr lang="en-GB" sz="2000" b="0" i="0" dirty="0">
                <a:solidFill>
                  <a:srgbClr val="57595D"/>
                </a:solidFill>
                <a:effectLst/>
              </a:rPr>
              <a:t>of the</a:t>
            </a:r>
            <a:r>
              <a:rPr lang="hu-HU" sz="2000" b="0" i="0" dirty="0">
                <a:solidFill>
                  <a:srgbClr val="57595D"/>
                </a:solidFill>
                <a:effectLst/>
              </a:rPr>
              <a:t> </a:t>
            </a:r>
            <a:r>
              <a:rPr lang="en-GB" sz="2000" dirty="0">
                <a:solidFill>
                  <a:srgbClr val="57595D"/>
                </a:solidFill>
              </a:rPr>
              <a:t>given coupon </a:t>
            </a:r>
            <a:r>
              <a:rPr lang="en-GB" sz="2000" b="0" i="0" dirty="0">
                <a:solidFill>
                  <a:srgbClr val="57595D"/>
                </a:solidFill>
                <a:effectLst/>
              </a:rPr>
              <a:t>bond</a:t>
            </a:r>
            <a:endParaRPr lang="hu-HU" sz="2000" b="0" i="0" dirty="0">
              <a:solidFill>
                <a:srgbClr val="57595D"/>
              </a:solidFill>
              <a:effectLst/>
            </a:endParaRPr>
          </a:p>
          <a:p>
            <a:pPr algn="ctr"/>
            <a:endParaRPr lang="hu-HU" sz="2000" dirty="0">
              <a:solidFill>
                <a:srgbClr val="57595D"/>
              </a:solidFill>
            </a:endParaRPr>
          </a:p>
          <a:p>
            <a:pPr algn="ctr"/>
            <a:r>
              <a:rPr lang="hu-HU" sz="2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THE RATE OF INTEREST THE</a:t>
            </a:r>
            <a:br>
              <a:rPr lang="hu-HU" sz="2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</a:br>
            <a:r>
              <a:rPr lang="hu-HU" sz="2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BOND PAYS ANNUALLY !!!</a:t>
            </a:r>
            <a:endParaRPr lang="en-GB" sz="2000" b="1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endParaRPr lang="en-GB" sz="2000" dirty="0">
              <a:solidFill>
                <a:srgbClr val="57595D"/>
              </a:solidFill>
            </a:endParaRPr>
          </a:p>
          <a:p>
            <a:pPr algn="ctr"/>
            <a:r>
              <a:rPr lang="en-GB" sz="2000" dirty="0">
                <a:solidFill>
                  <a:srgbClr val="57595D"/>
                </a:solidFill>
              </a:rPr>
              <a:t>e</a:t>
            </a:r>
            <a:r>
              <a:rPr lang="en-GB" sz="2000" b="0" i="0" dirty="0">
                <a:solidFill>
                  <a:srgbClr val="57595D"/>
                </a:solidFill>
                <a:effectLst/>
              </a:rPr>
              <a:t>ach coupon is redeemable </a:t>
            </a:r>
          </a:p>
          <a:p>
            <a:pPr algn="ctr"/>
            <a:r>
              <a:rPr lang="en-GB" sz="2000" b="0" i="0" dirty="0">
                <a:solidFill>
                  <a:srgbClr val="57595D"/>
                </a:solidFill>
                <a:effectLst/>
              </a:rPr>
              <a:t>per period for that percentage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480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8D60B63-75AC-4DB7-B33C-4C228619A843}"/>
              </a:ext>
            </a:extLst>
          </p:cNvPr>
          <p:cNvSpPr/>
          <p:nvPr/>
        </p:nvSpPr>
        <p:spPr>
          <a:xfrm>
            <a:off x="4692693" y="4193865"/>
            <a:ext cx="355107" cy="94325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F22ED-9E1F-4675-B70E-E228013D3C00}"/>
              </a:ext>
            </a:extLst>
          </p:cNvPr>
          <p:cNvSpPr txBox="1"/>
          <p:nvPr/>
        </p:nvSpPr>
        <p:spPr>
          <a:xfrm>
            <a:off x="5264204" y="3388218"/>
            <a:ext cx="31013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DEFINES THE END OF </a:t>
            </a: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AGREEMENT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this time the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issuer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redeems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bond by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paying the principal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741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7185721" y="3808436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5265176" y="4688750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085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079864-69A4-4B16-ADFD-DA5FBEE9D98A}"/>
              </a:ext>
            </a:extLst>
          </p:cNvPr>
          <p:cNvSpPr/>
          <p:nvPr/>
        </p:nvSpPr>
        <p:spPr>
          <a:xfrm rot="5400000">
            <a:off x="7185721" y="3808436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A5E28-15E0-4430-9B63-E0EE117980F4}"/>
              </a:ext>
            </a:extLst>
          </p:cNvPr>
          <p:cNvSpPr txBox="1"/>
          <p:nvPr/>
        </p:nvSpPr>
        <p:spPr>
          <a:xfrm>
            <a:off x="5265176" y="4688750"/>
            <a:ext cx="425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our example this is the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date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when the bond issuer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6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/>
      <p:bldP spid="24" grpId="0" animBg="1"/>
      <p:bldP spid="25" grpId="0"/>
      <p:bldP spid="26" grpId="0" animBg="1"/>
      <p:bldP spid="27" grpId="0"/>
      <p:bldP spid="2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18F92-8BBC-449D-BE72-D5FC98F50BC2}"/>
              </a:ext>
            </a:extLst>
          </p:cNvPr>
          <p:cNvSpPr/>
          <p:nvPr/>
        </p:nvSpPr>
        <p:spPr>
          <a:xfrm>
            <a:off x="2095039" y="2556484"/>
            <a:ext cx="2381250" cy="2512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8B05-250C-4428-99AC-FA268D374410}"/>
              </a:ext>
            </a:extLst>
          </p:cNvPr>
          <p:cNvSpPr txBox="1"/>
          <p:nvPr/>
        </p:nvSpPr>
        <p:spPr>
          <a:xfrm>
            <a:off x="2918611" y="28094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B61A9-A1D8-4EC1-A371-901F6DD500DA}"/>
              </a:ext>
            </a:extLst>
          </p:cNvPr>
          <p:cNvSpPr txBox="1"/>
          <p:nvPr/>
        </p:nvSpPr>
        <p:spPr>
          <a:xfrm>
            <a:off x="2627441" y="3628151"/>
            <a:ext cx="135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10% coupon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E8D11-079B-43C0-A222-B970C3DFD777}"/>
              </a:ext>
            </a:extLst>
          </p:cNvPr>
          <p:cNvSpPr txBox="1"/>
          <p:nvPr/>
        </p:nvSpPr>
        <p:spPr>
          <a:xfrm>
            <a:off x="2873215" y="4446849"/>
            <a:ext cx="86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F124-2639-4CBC-8BE5-9FDEA90EC68C}"/>
              </a:ext>
            </a:extLst>
          </p:cNvPr>
          <p:cNvSpPr txBox="1"/>
          <p:nvPr/>
        </p:nvSpPr>
        <p:spPr>
          <a:xfrm>
            <a:off x="5741497" y="2058491"/>
            <a:ext cx="36204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MUCH WOULD YOU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 FOR THIS BOND?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it has something to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principal amount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we have to deal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annual coupon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payments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465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12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55DAC92-CAE1-46AF-9DB8-E1C68871DA4A}"/>
              </a:ext>
            </a:extLst>
          </p:cNvPr>
          <p:cNvSpPr/>
          <p:nvPr/>
        </p:nvSpPr>
        <p:spPr>
          <a:xfrm rot="5400000">
            <a:off x="4682214" y="3808436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0A6326-C13D-4308-A069-5B37A1E8A0EE}"/>
                  </a:ext>
                </a:extLst>
              </p:cNvPr>
              <p:cNvSpPr txBox="1"/>
              <p:nvPr/>
            </p:nvSpPr>
            <p:spPr>
              <a:xfrm>
                <a:off x="4356215" y="4597951"/>
                <a:ext cx="1079270" cy="69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1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num>
                        <m:den>
                          <m:d>
                            <m:dPr>
                              <m:ctrlPr>
                                <a:rPr lang="hu-HU" sz="21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0A6326-C13D-4308-A069-5B37A1E8A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15" y="4597951"/>
                <a:ext cx="1079270" cy="696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8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7654E9F-DC09-469B-A7E1-65AF055EFFE0}"/>
              </a:ext>
            </a:extLst>
          </p:cNvPr>
          <p:cNvSpPr/>
          <p:nvPr/>
        </p:nvSpPr>
        <p:spPr>
          <a:xfrm rot="5400000">
            <a:off x="5976047" y="380455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83DF11-C57F-4F93-8590-D69AA4C96DAD}"/>
                  </a:ext>
                </a:extLst>
              </p:cNvPr>
              <p:cNvSpPr txBox="1"/>
              <p:nvPr/>
            </p:nvSpPr>
            <p:spPr>
              <a:xfrm>
                <a:off x="5650048" y="4594066"/>
                <a:ext cx="1186671" cy="69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1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num>
                        <m:den>
                          <m:d>
                            <m:dPr>
                              <m:ctrlPr>
                                <a:rPr lang="hu-HU" sz="21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hu-HU" sz="2100" b="1" i="0" baseline="300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83DF11-C57F-4F93-8590-D69AA4C9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48" y="4594066"/>
                <a:ext cx="1186671" cy="696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7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04233E3-E615-4122-9DE8-93C5D46CE270}"/>
              </a:ext>
            </a:extLst>
          </p:cNvPr>
          <p:cNvSpPr/>
          <p:nvPr/>
        </p:nvSpPr>
        <p:spPr>
          <a:xfrm rot="5400000">
            <a:off x="7185721" y="380455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987C05-A5F0-4E42-AA4A-BA9920277963}"/>
                  </a:ext>
                </a:extLst>
              </p:cNvPr>
              <p:cNvSpPr txBox="1"/>
              <p:nvPr/>
            </p:nvSpPr>
            <p:spPr>
              <a:xfrm>
                <a:off x="6291551" y="4606829"/>
                <a:ext cx="1186671" cy="69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1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num>
                        <m:den>
                          <m:d>
                            <m:dPr>
                              <m:ctrlPr>
                                <a:rPr lang="hu-HU" sz="21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hu-HU" sz="2100" b="1" i="0" baseline="300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987C05-A5F0-4E42-AA4A-BA9920277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551" y="4606829"/>
                <a:ext cx="1186671" cy="696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FCA594-F5ED-430B-B148-D29DF86A0403}"/>
                  </a:ext>
                </a:extLst>
              </p:cNvPr>
              <p:cNvSpPr txBox="1"/>
              <p:nvPr/>
            </p:nvSpPr>
            <p:spPr>
              <a:xfrm>
                <a:off x="7765093" y="4624586"/>
                <a:ext cx="1186672" cy="693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100" b="1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d>
                            <m:dPr>
                              <m:ctrlPr>
                                <a:rPr lang="hu-HU" sz="21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sz="21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hu-HU" sz="2100" b="1" i="0" baseline="3000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sz="21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FCA594-F5ED-430B-B148-D29DF86A0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093" y="4624586"/>
                <a:ext cx="1186672" cy="693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D2D3F4-1422-4367-8EE9-6FBD7A5DCD0E}"/>
              </a:ext>
            </a:extLst>
          </p:cNvPr>
          <p:cNvSpPr txBox="1"/>
          <p:nvPr/>
        </p:nvSpPr>
        <p:spPr>
          <a:xfrm>
            <a:off x="7465205" y="47297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7AA5E4D-646F-40CB-9BD5-42BC2D9BAC31}"/>
              </a:ext>
            </a:extLst>
          </p:cNvPr>
          <p:cNvSpPr/>
          <p:nvPr/>
        </p:nvSpPr>
        <p:spPr>
          <a:xfrm rot="5400000">
            <a:off x="5043113" y="4373668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F875B-9ED8-4D18-B069-33C442A57222}"/>
              </a:ext>
            </a:extLst>
          </p:cNvPr>
          <p:cNvSpPr txBox="1"/>
          <p:nvPr/>
        </p:nvSpPr>
        <p:spPr>
          <a:xfrm>
            <a:off x="3863379" y="520447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 payments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0CCAE7C-8FCF-4290-BB34-740A7B7FECBC}"/>
              </a:ext>
            </a:extLst>
          </p:cNvPr>
          <p:cNvSpPr/>
          <p:nvPr/>
        </p:nvSpPr>
        <p:spPr>
          <a:xfrm rot="16200000">
            <a:off x="6428524" y="222206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0F57F-14AA-4866-8D28-A7155D923A18}"/>
              </a:ext>
            </a:extLst>
          </p:cNvPr>
          <p:cNvSpPr txBox="1"/>
          <p:nvPr/>
        </p:nvSpPr>
        <p:spPr>
          <a:xfrm>
            <a:off x="5224923" y="118285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7CDEA-F256-435F-874B-D6B76DF4EC7A}"/>
              </a:ext>
            </a:extLst>
          </p:cNvPr>
          <p:cNvSpPr txBox="1"/>
          <p:nvPr/>
        </p:nvSpPr>
        <p:spPr>
          <a:xfrm>
            <a:off x="7908605" y="3848588"/>
            <a:ext cx="33770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calculate the present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we always use the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interest rate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A3654B-C703-425C-8148-7FD67B8F0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29" y="2934986"/>
            <a:ext cx="4098376" cy="15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Financial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71F3F-846C-4C64-985F-FB9C95130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8" y="1690688"/>
            <a:ext cx="7393923" cy="36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196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7AA5E4D-646F-40CB-9BD5-42BC2D9BAC31}"/>
              </a:ext>
            </a:extLst>
          </p:cNvPr>
          <p:cNvSpPr/>
          <p:nvPr/>
        </p:nvSpPr>
        <p:spPr>
          <a:xfrm rot="5400000">
            <a:off x="4768353" y="4373668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F875B-9ED8-4D18-B069-33C442A57222}"/>
              </a:ext>
            </a:extLst>
          </p:cNvPr>
          <p:cNvSpPr txBox="1"/>
          <p:nvPr/>
        </p:nvSpPr>
        <p:spPr>
          <a:xfrm>
            <a:off x="3588619" y="520447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 payments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0CCAE7C-8FCF-4290-BB34-740A7B7FECBC}"/>
              </a:ext>
            </a:extLst>
          </p:cNvPr>
          <p:cNvSpPr/>
          <p:nvPr/>
        </p:nvSpPr>
        <p:spPr>
          <a:xfrm rot="16200000">
            <a:off x="7023331" y="222206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0F57F-14AA-4866-8D28-A7155D923A18}"/>
              </a:ext>
            </a:extLst>
          </p:cNvPr>
          <p:cNvSpPr txBox="1"/>
          <p:nvPr/>
        </p:nvSpPr>
        <p:spPr>
          <a:xfrm>
            <a:off x="5819730" y="118285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6A56A-1318-43F5-9960-B4ED71A3A61A}"/>
              </a:ext>
            </a:extLst>
          </p:cNvPr>
          <p:cNvSpPr txBox="1"/>
          <p:nvPr/>
        </p:nvSpPr>
        <p:spPr>
          <a:xfrm>
            <a:off x="8441265" y="4246106"/>
            <a:ext cx="3377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calculate the present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we always use the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interest rate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7801E-5202-4AA2-BC31-8D7DB9AF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08" y="2904393"/>
            <a:ext cx="6096000" cy="16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9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Coupon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ABB46-B741-4397-AF87-B003C5ECB513}"/>
              </a:ext>
            </a:extLst>
          </p:cNvPr>
          <p:cNvCxnSpPr>
            <a:cxnSpLocks/>
          </p:cNvCxnSpPr>
          <p:nvPr/>
        </p:nvCxnSpPr>
        <p:spPr>
          <a:xfrm>
            <a:off x="2964180" y="350462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0A74E-F52D-4143-ACDB-E3CC24EE42AD}"/>
              </a:ext>
            </a:extLst>
          </p:cNvPr>
          <p:cNvCxnSpPr/>
          <p:nvPr/>
        </p:nvCxnSpPr>
        <p:spPr>
          <a:xfrm flipV="1">
            <a:off x="35909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D0DDD9-BAF9-487A-B5A1-5E0A731208F0}"/>
              </a:ext>
            </a:extLst>
          </p:cNvPr>
          <p:cNvCxnSpPr/>
          <p:nvPr/>
        </p:nvCxnSpPr>
        <p:spPr>
          <a:xfrm flipV="1">
            <a:off x="4895850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DFB7D-F1C6-430B-A06D-D4BB1C854A53}"/>
              </a:ext>
            </a:extLst>
          </p:cNvPr>
          <p:cNvCxnSpPr/>
          <p:nvPr/>
        </p:nvCxnSpPr>
        <p:spPr>
          <a:xfrm flipV="1">
            <a:off x="6181725" y="345699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1F01F5-DEC8-482F-B53B-7AF5331FA36F}"/>
              </a:ext>
            </a:extLst>
          </p:cNvPr>
          <p:cNvSpPr txBox="1"/>
          <p:nvPr/>
        </p:nvSpPr>
        <p:spPr>
          <a:xfrm>
            <a:off x="3343902" y="3585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A186B-AD12-454B-A285-BD95E8BB67A2}"/>
              </a:ext>
            </a:extLst>
          </p:cNvPr>
          <p:cNvCxnSpPr/>
          <p:nvPr/>
        </p:nvCxnSpPr>
        <p:spPr>
          <a:xfrm flipV="1">
            <a:off x="7391399" y="346176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E2CD78-B8C9-4B9A-A3D2-1456747241B2}"/>
              </a:ext>
            </a:extLst>
          </p:cNvPr>
          <p:cNvSpPr txBox="1"/>
          <p:nvPr/>
        </p:nvSpPr>
        <p:spPr>
          <a:xfrm>
            <a:off x="4647224" y="35859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70474-74F4-40FF-BC13-381B2550FAFC}"/>
              </a:ext>
            </a:extLst>
          </p:cNvPr>
          <p:cNvSpPr txBox="1"/>
          <p:nvPr/>
        </p:nvSpPr>
        <p:spPr>
          <a:xfrm>
            <a:off x="5933099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ED3051-6277-4926-B37E-3DE6D3C75454}"/>
              </a:ext>
            </a:extLst>
          </p:cNvPr>
          <p:cNvSpPr/>
          <p:nvPr/>
        </p:nvSpPr>
        <p:spPr>
          <a:xfrm>
            <a:off x="7166859" y="202276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A4C98-3983-4D76-9158-A23ECF3A4315}"/>
              </a:ext>
            </a:extLst>
          </p:cNvPr>
          <p:cNvSpPr txBox="1"/>
          <p:nvPr/>
        </p:nvSpPr>
        <p:spPr>
          <a:xfrm>
            <a:off x="6995330" y="16265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D3455-9DDC-47CC-BA0F-8D823850BF23}"/>
              </a:ext>
            </a:extLst>
          </p:cNvPr>
          <p:cNvSpPr txBox="1"/>
          <p:nvPr/>
        </p:nvSpPr>
        <p:spPr>
          <a:xfrm>
            <a:off x="7142773" y="3585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t=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9820A-9B02-4BF1-AD5E-FE0FC2E1C1FB}"/>
              </a:ext>
            </a:extLst>
          </p:cNvPr>
          <p:cNvSpPr/>
          <p:nvPr/>
        </p:nvSpPr>
        <p:spPr>
          <a:xfrm>
            <a:off x="5949563" y="322724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B719A-84D5-405F-9D39-55D53074F4E6}"/>
              </a:ext>
            </a:extLst>
          </p:cNvPr>
          <p:cNvSpPr txBox="1"/>
          <p:nvPr/>
        </p:nvSpPr>
        <p:spPr>
          <a:xfrm>
            <a:off x="5836546" y="28205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9D9B5-D086-4419-AE27-DAD92ADCD635}"/>
              </a:ext>
            </a:extLst>
          </p:cNvPr>
          <p:cNvSpPr/>
          <p:nvPr/>
        </p:nvSpPr>
        <p:spPr>
          <a:xfrm>
            <a:off x="4681236" y="322867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6A3E-8B1D-4EE7-A184-C694006D807C}"/>
              </a:ext>
            </a:extLst>
          </p:cNvPr>
          <p:cNvSpPr txBox="1"/>
          <p:nvPr/>
        </p:nvSpPr>
        <p:spPr>
          <a:xfrm>
            <a:off x="4560599" y="28067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87B9B7-4A66-4092-BDBE-9D2B8B0CB251}"/>
              </a:ext>
            </a:extLst>
          </p:cNvPr>
          <p:cNvSpPr/>
          <p:nvPr/>
        </p:nvSpPr>
        <p:spPr>
          <a:xfrm>
            <a:off x="7166857" y="322231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58E25-5B6B-4C8E-9A75-163AC5AAD4ED}"/>
              </a:ext>
            </a:extLst>
          </p:cNvPr>
          <p:cNvSpPr/>
          <p:nvPr/>
        </p:nvSpPr>
        <p:spPr>
          <a:xfrm>
            <a:off x="3377569" y="2285259"/>
            <a:ext cx="426711" cy="119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33A1CA-56D1-464A-86CC-418ED9146355}"/>
              </a:ext>
            </a:extLst>
          </p:cNvPr>
          <p:cNvSpPr txBox="1"/>
          <p:nvPr/>
        </p:nvSpPr>
        <p:spPr>
          <a:xfrm>
            <a:off x="3206042" y="19159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$1167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C1EC6B-DFC0-4155-AC64-1266B30AD340}"/>
              </a:ext>
            </a:extLst>
          </p:cNvPr>
          <p:cNvSpPr txBox="1"/>
          <p:nvPr/>
        </p:nvSpPr>
        <p:spPr>
          <a:xfrm>
            <a:off x="3923674" y="4402535"/>
            <a:ext cx="43446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this is how we can calculate the price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zero-coupon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 bonds</a:t>
            </a:r>
          </a:p>
          <a:p>
            <a:pPr algn="ctr"/>
            <a:endParaRPr lang="hu-HU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USE THE PRESENT VALUE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 THE PAYMENTS + PRINCIPAL !!!</a:t>
            </a:r>
            <a:endParaRPr lang="hu-HU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358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Yield to Maturity (YTM)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29907731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Yield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6EB8700F-3F04-4B88-90E4-2AF61F4E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ield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a figure that shows the return you get on a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caculate it with a simple formula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defines how much money your investment is generating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97217BE-9C7D-4C51-A7F2-C3BE34FA1447}"/>
                  </a:ext>
                </a:extLst>
              </p:cNvPr>
              <p:cNvSpPr/>
              <p:nvPr/>
            </p:nvSpPr>
            <p:spPr>
              <a:xfrm>
                <a:off x="4294632" y="3852911"/>
                <a:ext cx="3602736" cy="162139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𝐚𝐧𝐧𝐮𝐚𝐥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𝐜𝐨𝐮𝐩𝐨𝐧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𝐚𝐦𝐨𝐮𝐧𝐭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𝐛𝐨𝐧𝐝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𝐩𝐫𝐢𝐜𝐞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97217BE-9C7D-4C51-A7F2-C3BE34FA1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32" y="3852911"/>
                <a:ext cx="3602736" cy="162139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3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Yield to Maturity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844FB-F248-4464-B744-F9CF2A0AA4B0}"/>
              </a:ext>
            </a:extLst>
          </p:cNvPr>
          <p:cNvSpPr txBox="1"/>
          <p:nvPr/>
        </p:nvSpPr>
        <p:spPr>
          <a:xfrm>
            <a:off x="838200" y="1528079"/>
            <a:ext cx="113657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yield to maturity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rate of return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(overall interest rate) earned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by an investor who buys the bond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at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hu-HU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today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market price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we </a:t>
            </a:r>
            <a:r>
              <a:rPr lang="en-GB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assum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that the bond is held until 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all 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</a:t>
            </a:r>
            <a:r>
              <a:rPr lang="hu-HU" sz="2400" b="1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and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principal payments are made on schedule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02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489C88-9C3A-4B3C-BE37-EC4828E05F92}"/>
              </a:ext>
            </a:extLst>
          </p:cNvPr>
          <p:cNvSpPr/>
          <p:nvPr/>
        </p:nvSpPr>
        <p:spPr>
          <a:xfrm>
            <a:off x="7951660" y="4122765"/>
            <a:ext cx="3602736" cy="2035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„It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interest rate that 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make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present value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cash flows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investment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equal to the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price (or cost) of the investment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Yield to Maturity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844FB-F248-4464-B744-F9CF2A0AA4B0}"/>
              </a:ext>
            </a:extLst>
          </p:cNvPr>
          <p:cNvSpPr txBox="1"/>
          <p:nvPr/>
        </p:nvSpPr>
        <p:spPr>
          <a:xfrm>
            <a:off x="838200" y="1528079"/>
            <a:ext cx="113657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yield to maturity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rate of return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(overall interest rate) earned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by an investor who buys the bond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at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</a:t>
            </a:r>
            <a:r>
              <a:rPr lang="hu-HU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today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market price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we </a:t>
            </a:r>
            <a:r>
              <a:rPr lang="en-GB" sz="24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assum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that the bond is held until 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all 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</a:t>
            </a:r>
            <a:r>
              <a:rPr lang="hu-HU" sz="2400" b="1" i="0" baseline="-25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and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principal payments are made on schedule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DC4255-C9CE-42F6-BC86-065BB568BE20}"/>
              </a:ext>
            </a:extLst>
          </p:cNvPr>
          <p:cNvCxnSpPr>
            <a:cxnSpLocks/>
          </p:cNvCxnSpPr>
          <p:nvPr/>
        </p:nvCxnSpPr>
        <p:spPr>
          <a:xfrm>
            <a:off x="1611820" y="5836343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B233DD-17CF-4B11-8CEB-481990BE007F}"/>
              </a:ext>
            </a:extLst>
          </p:cNvPr>
          <p:cNvCxnSpPr/>
          <p:nvPr/>
        </p:nvCxnSpPr>
        <p:spPr>
          <a:xfrm flipV="1">
            <a:off x="2238565" y="578871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78039A-41E2-4650-8139-E435DCC6B0E9}"/>
              </a:ext>
            </a:extLst>
          </p:cNvPr>
          <p:cNvCxnSpPr/>
          <p:nvPr/>
        </p:nvCxnSpPr>
        <p:spPr>
          <a:xfrm flipV="1">
            <a:off x="3543490" y="579348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DF1663-38C0-44B6-9A27-651537CC5105}"/>
              </a:ext>
            </a:extLst>
          </p:cNvPr>
          <p:cNvCxnSpPr/>
          <p:nvPr/>
        </p:nvCxnSpPr>
        <p:spPr>
          <a:xfrm flipV="1">
            <a:off x="4829365" y="578871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35B010-3D49-4C0D-80ED-C4DB0D7F8D17}"/>
              </a:ext>
            </a:extLst>
          </p:cNvPr>
          <p:cNvSpPr txBox="1"/>
          <p:nvPr/>
        </p:nvSpPr>
        <p:spPr>
          <a:xfrm>
            <a:off x="2106155" y="59175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143B3D-F01B-4023-852B-78767AEB86C4}"/>
              </a:ext>
            </a:extLst>
          </p:cNvPr>
          <p:cNvCxnSpPr/>
          <p:nvPr/>
        </p:nvCxnSpPr>
        <p:spPr>
          <a:xfrm flipV="1">
            <a:off x="6039039" y="5793480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78A5A4-E20E-4F09-811B-854544D2ED94}"/>
              </a:ext>
            </a:extLst>
          </p:cNvPr>
          <p:cNvSpPr/>
          <p:nvPr/>
        </p:nvSpPr>
        <p:spPr>
          <a:xfrm>
            <a:off x="5814499" y="4354489"/>
            <a:ext cx="426711" cy="11978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6E695-9A1A-4AE5-AB7B-0326DB00A096}"/>
              </a:ext>
            </a:extLst>
          </p:cNvPr>
          <p:cNvSpPr txBox="1"/>
          <p:nvPr/>
        </p:nvSpPr>
        <p:spPr>
          <a:xfrm>
            <a:off x="5878578" y="3944557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238761-8BEC-4ACA-82E8-08CF2E033AF0}"/>
              </a:ext>
            </a:extLst>
          </p:cNvPr>
          <p:cNvSpPr txBox="1"/>
          <p:nvPr/>
        </p:nvSpPr>
        <p:spPr>
          <a:xfrm>
            <a:off x="5889799" y="59175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FA66D8-3BFB-465D-AAD7-624BD14C489C}"/>
              </a:ext>
            </a:extLst>
          </p:cNvPr>
          <p:cNvSpPr/>
          <p:nvPr/>
        </p:nvSpPr>
        <p:spPr>
          <a:xfrm>
            <a:off x="4597203" y="555896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435A8-F1F0-4467-93B9-B003D621A4CA}"/>
              </a:ext>
            </a:extLst>
          </p:cNvPr>
          <p:cNvSpPr/>
          <p:nvPr/>
        </p:nvSpPr>
        <p:spPr>
          <a:xfrm>
            <a:off x="3328876" y="5560394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DA39D5-ECAD-4448-9C0B-0D7402579DEB}"/>
              </a:ext>
            </a:extLst>
          </p:cNvPr>
          <p:cNvSpPr txBox="1"/>
          <p:nvPr/>
        </p:nvSpPr>
        <p:spPr>
          <a:xfrm>
            <a:off x="3369748" y="515039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77E82B-9CAC-4F28-B2AF-5184FE7B5660}"/>
              </a:ext>
            </a:extLst>
          </p:cNvPr>
          <p:cNvSpPr/>
          <p:nvPr/>
        </p:nvSpPr>
        <p:spPr>
          <a:xfrm>
            <a:off x="5814497" y="5554032"/>
            <a:ext cx="426711" cy="264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665E54-EFE2-451C-BA3B-357E4C968F46}"/>
              </a:ext>
            </a:extLst>
          </p:cNvPr>
          <p:cNvSpPr/>
          <p:nvPr/>
        </p:nvSpPr>
        <p:spPr>
          <a:xfrm>
            <a:off x="2025209" y="4616979"/>
            <a:ext cx="426711" cy="119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6F3C05-FED5-4E3D-8103-DF1F9A4F6869}"/>
              </a:ext>
            </a:extLst>
          </p:cNvPr>
          <p:cNvSpPr txBox="1"/>
          <p:nvPr/>
        </p:nvSpPr>
        <p:spPr>
          <a:xfrm>
            <a:off x="2079169" y="42387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ED2FB6-1C74-4414-8683-6F40D33FCA96}"/>
              </a:ext>
            </a:extLst>
          </p:cNvPr>
          <p:cNvSpPr txBox="1"/>
          <p:nvPr/>
        </p:nvSpPr>
        <p:spPr>
          <a:xfrm>
            <a:off x="4632542" y="514032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0971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/>
      <p:bldP spid="41" grpId="0" animBg="1"/>
      <p:bldP spid="42" grpId="0"/>
      <p:bldP spid="43" grpId="0"/>
      <p:bldP spid="44" grpId="0" animBg="1"/>
      <p:bldP spid="46" grpId="0" animBg="1"/>
      <p:bldP spid="47" grpId="0"/>
      <p:bldP spid="48" grpId="0" animBg="1"/>
      <p:bldP spid="49" grpId="0" animBg="1"/>
      <p:bldP spid="50" grpId="0"/>
      <p:bldP spid="5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Yield to Maturity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4C4CF7F-A166-4EBF-91AC-6CA0C52B9252}"/>
              </a:ext>
            </a:extLst>
          </p:cNvPr>
          <p:cNvSpPr/>
          <p:nvPr/>
        </p:nvSpPr>
        <p:spPr>
          <a:xfrm rot="5400000">
            <a:off x="5424850" y="4373668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EDB85-2CFF-47EF-B972-481CFEA89303}"/>
              </a:ext>
            </a:extLst>
          </p:cNvPr>
          <p:cNvSpPr txBox="1"/>
          <p:nvPr/>
        </p:nvSpPr>
        <p:spPr>
          <a:xfrm>
            <a:off x="4245116" y="5204476"/>
            <a:ext cx="2770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coupon payments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13EB292-9690-4776-84CE-30A57C575E85}"/>
              </a:ext>
            </a:extLst>
          </p:cNvPr>
          <p:cNvSpPr/>
          <p:nvPr/>
        </p:nvSpPr>
        <p:spPr>
          <a:xfrm rot="16200000">
            <a:off x="7529357" y="2222061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4EF74-3359-4B1E-8EF5-21D077B3B544}"/>
              </a:ext>
            </a:extLst>
          </p:cNvPr>
          <p:cNvSpPr txBox="1"/>
          <p:nvPr/>
        </p:nvSpPr>
        <p:spPr>
          <a:xfrm>
            <a:off x="6283098" y="1182856"/>
            <a:ext cx="2903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calculate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value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amount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0783654-3D74-4581-A5D4-838D6F21B522}"/>
              </a:ext>
            </a:extLst>
          </p:cNvPr>
          <p:cNvSpPr/>
          <p:nvPr/>
        </p:nvSpPr>
        <p:spPr>
          <a:xfrm rot="10800000">
            <a:off x="3268878" y="3228503"/>
            <a:ext cx="411356" cy="86719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DC304B-B5E6-411B-9EBC-0658B74BAEDA}"/>
              </a:ext>
            </a:extLst>
          </p:cNvPr>
          <p:cNvSpPr txBox="1"/>
          <p:nvPr/>
        </p:nvSpPr>
        <p:spPr>
          <a:xfrm>
            <a:off x="557209" y="3154269"/>
            <a:ext cx="2784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discounting everything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to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present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gives the current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23431-1092-46E1-A13D-082020BBE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06" y="2891817"/>
            <a:ext cx="4919983" cy="15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56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Yield to Maturity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6121FC-CEDF-4BE0-8181-47483755CEA3}"/>
              </a:ext>
            </a:extLst>
          </p:cNvPr>
          <p:cNvSpPr/>
          <p:nvPr/>
        </p:nvSpPr>
        <p:spPr>
          <a:xfrm>
            <a:off x="3897296" y="3073812"/>
            <a:ext cx="4598634" cy="12318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8ED8D-B7B7-484A-91DB-C0034556107E}"/>
                  </a:ext>
                </a:extLst>
              </p:cNvPr>
              <p:cNvSpPr txBox="1"/>
              <p:nvPr/>
            </p:nvSpPr>
            <p:spPr>
              <a:xfrm>
                <a:off x="5008508" y="3207112"/>
                <a:ext cx="1673377" cy="92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hu-HU" sz="2000" b="1" i="0" baseline="-2500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sSup>
                            <m:sSupPr>
                              <m:ctrlPr>
                                <a:rPr lang="hu-HU" sz="2000" b="1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𝐭𝐢</m:t>
                              </m:r>
                              <m: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sz="20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hu-HU" sz="2000" b="1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sz="2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8ED8D-B7B7-484A-91DB-C0034556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508" y="3207112"/>
                <a:ext cx="1673377" cy="929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24EF7F-C286-4C8E-91A8-2D382075F845}"/>
                  </a:ext>
                </a:extLst>
              </p:cNvPr>
              <p:cNvSpPr txBox="1"/>
              <p:nvPr/>
            </p:nvSpPr>
            <p:spPr>
              <a:xfrm>
                <a:off x="7092445" y="3465516"/>
                <a:ext cx="1525005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b="1" dirty="0">
                    <a:solidFill>
                      <a:schemeClr val="bg1">
                        <a:lumMod val="85000"/>
                      </a:schemeClr>
                    </a:solidFill>
                  </a:rPr>
                  <a:t>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000" b="1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p>
                        <m:r>
                          <a:rPr lang="hu-HU" sz="20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0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hu-HU" sz="20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hu-HU" sz="20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0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000" b="1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20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24EF7F-C286-4C8E-91A8-2D382075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445" y="3465516"/>
                <a:ext cx="1525005" cy="412934"/>
              </a:xfrm>
              <a:prstGeom prst="rect">
                <a:avLst/>
              </a:prstGeom>
              <a:blipFill>
                <a:blip r:embed="rId3"/>
                <a:stretch>
                  <a:fillRect l="-3984" t="-4412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A6B94C5-5A99-4993-BA9E-61DE3FB2C384}"/>
              </a:ext>
            </a:extLst>
          </p:cNvPr>
          <p:cNvSpPr txBox="1"/>
          <p:nvPr/>
        </p:nvSpPr>
        <p:spPr>
          <a:xfrm>
            <a:off x="6652486" y="34655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D54A1-68A7-4EFC-B89F-8F6FB044D6C4}"/>
              </a:ext>
            </a:extLst>
          </p:cNvPr>
          <p:cNvSpPr txBox="1"/>
          <p:nvPr/>
        </p:nvSpPr>
        <p:spPr>
          <a:xfrm>
            <a:off x="4091192" y="3455634"/>
            <a:ext cx="1525005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V     = </a:t>
            </a:r>
            <a:endParaRPr lang="en-GB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Folyamatábra: Másik feldolgozás 13">
            <a:extLst>
              <a:ext uri="{FF2B5EF4-FFF2-40B4-BE49-F238E27FC236}">
                <a16:creationId xmlns:a16="http://schemas.microsoft.com/office/drawing/2014/main" id="{47E4A36D-8E87-4A00-AE59-01011AE17821}"/>
              </a:ext>
            </a:extLst>
          </p:cNvPr>
          <p:cNvSpPr/>
          <p:nvPr/>
        </p:nvSpPr>
        <p:spPr>
          <a:xfrm rot="18469039">
            <a:off x="4869480" y="3046663"/>
            <a:ext cx="2654268" cy="1286156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 numerically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y</a:t>
            </a:r>
          </a:p>
        </p:txBody>
      </p:sp>
    </p:spTree>
    <p:extLst>
      <p:ext uri="{BB962C8B-B14F-4D97-AF65-F5344CB8AC3E}">
        <p14:creationId xmlns:p14="http://schemas.microsoft.com/office/powerpoint/2010/main" val="32943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Yield Curve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5BEADCA-46D8-456F-BDE0-D57E473BEE0F}"/>
              </a:ext>
            </a:extLst>
          </p:cNvPr>
          <p:cNvCxnSpPr/>
          <p:nvPr/>
        </p:nvCxnSpPr>
        <p:spPr>
          <a:xfrm flipV="1">
            <a:off x="2095133" y="3201240"/>
            <a:ext cx="0" cy="3116062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4A588-AE9D-4134-81C2-F721D8D15CA2}"/>
              </a:ext>
            </a:extLst>
          </p:cNvPr>
          <p:cNvCxnSpPr/>
          <p:nvPr/>
        </p:nvCxnSpPr>
        <p:spPr>
          <a:xfrm>
            <a:off x="1748903" y="5962194"/>
            <a:ext cx="5442012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90139CD4-2F3A-403E-A06E-15B4010ABD55}"/>
              </a:ext>
            </a:extLst>
          </p:cNvPr>
          <p:cNvSpPr/>
          <p:nvPr/>
        </p:nvSpPr>
        <p:spPr>
          <a:xfrm rot="16200000">
            <a:off x="4983387" y="1366373"/>
            <a:ext cx="3502163" cy="8586208"/>
          </a:xfrm>
          <a:prstGeom prst="arc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830CE-2A05-4C15-9098-C75BA75466A2}"/>
              </a:ext>
            </a:extLst>
          </p:cNvPr>
          <p:cNvSpPr txBox="1"/>
          <p:nvPr/>
        </p:nvSpPr>
        <p:spPr>
          <a:xfrm>
            <a:off x="1601316" y="273425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 (%)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764C4-3B2E-48E6-A3E3-BE091E3ADE86}"/>
              </a:ext>
            </a:extLst>
          </p:cNvPr>
          <p:cNvSpPr txBox="1"/>
          <p:nvPr/>
        </p:nvSpPr>
        <p:spPr>
          <a:xfrm>
            <a:off x="7328896" y="5623966"/>
            <a:ext cx="1677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to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 (years)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6ECCC-0D1E-470C-9740-C6E1869445EB}"/>
              </a:ext>
            </a:extLst>
          </p:cNvPr>
          <p:cNvSpPr txBox="1"/>
          <p:nvPr/>
        </p:nvSpPr>
        <p:spPr>
          <a:xfrm>
            <a:off x="5763478" y="702785"/>
            <a:ext cx="576343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longer bonds pay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higher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investors expect more yield in return </a:t>
            </a:r>
            <a:endParaRPr lang="hu-HU" sz="20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 loaning their money for a longer period of time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BECAUSE LONG-TERM BONDS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POSE MORE RISK THAN SHORT-TERM BONDS</a:t>
            </a:r>
          </a:p>
          <a:p>
            <a:pPr algn="ctr"/>
            <a:endParaRPr lang="hu-HU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attractive investment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arise or negative effects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impact the bonds</a:t>
            </a:r>
          </a:p>
        </p:txBody>
      </p:sp>
    </p:spTree>
    <p:extLst>
      <p:ext uri="{BB962C8B-B14F-4D97-AF65-F5344CB8AC3E}">
        <p14:creationId xmlns:p14="http://schemas.microsoft.com/office/powerpoint/2010/main" val="1240368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Bonds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 Prices and Market Interested Rates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B0C2F6-58ED-4444-94BA-35253EBEE06D}"/>
              </a:ext>
            </a:extLst>
          </p:cNvPr>
          <p:cNvCxnSpPr>
            <a:cxnSpLocks/>
          </p:cNvCxnSpPr>
          <p:nvPr/>
        </p:nvCxnSpPr>
        <p:spPr>
          <a:xfrm flipV="1">
            <a:off x="2095133" y="4358936"/>
            <a:ext cx="0" cy="1958366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1C2047B4-91A0-419F-8950-6A252596729D}"/>
              </a:ext>
            </a:extLst>
          </p:cNvPr>
          <p:cNvSpPr/>
          <p:nvPr/>
        </p:nvSpPr>
        <p:spPr>
          <a:xfrm rot="10800000">
            <a:off x="2379219" y="3684493"/>
            <a:ext cx="2583389" cy="2045080"/>
          </a:xfrm>
          <a:prstGeom prst="arc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5F8C9-CF67-4737-8CB2-BFDB7DEC8AF9}"/>
              </a:ext>
            </a:extLst>
          </p:cNvPr>
          <p:cNvSpPr txBox="1"/>
          <p:nvPr/>
        </p:nvSpPr>
        <p:spPr>
          <a:xfrm>
            <a:off x="1511415" y="3662907"/>
            <a:ext cx="116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price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(value)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7BE6A-A38A-4325-AF70-6BD4FB645277}"/>
              </a:ext>
            </a:extLst>
          </p:cNvPr>
          <p:cNvSpPr txBox="1"/>
          <p:nvPr/>
        </p:nvSpPr>
        <p:spPr>
          <a:xfrm>
            <a:off x="4306651" y="5637515"/>
            <a:ext cx="1365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6C636A-FC74-4DE3-AFC6-201D0321B866}"/>
              </a:ext>
            </a:extLst>
          </p:cNvPr>
          <p:cNvCxnSpPr>
            <a:cxnSpLocks/>
          </p:cNvCxnSpPr>
          <p:nvPr/>
        </p:nvCxnSpPr>
        <p:spPr>
          <a:xfrm>
            <a:off x="1748903" y="5962194"/>
            <a:ext cx="25834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DC1BFC-E918-489E-A89D-83A8DCBE11F4}"/>
              </a:ext>
            </a:extLst>
          </p:cNvPr>
          <p:cNvSpPr txBox="1"/>
          <p:nvPr/>
        </p:nvSpPr>
        <p:spPr>
          <a:xfrm>
            <a:off x="3881896" y="1984393"/>
            <a:ext cx="6214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onds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market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rates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are negatively correlated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hen the cost of borrowing money rises bond 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prices usually fall and vice-versa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THE MARKET INTEREST RATE</a:t>
            </a:r>
            <a:b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SO IMPORTANT (IN MONETARY POLICY) !!!</a:t>
            </a:r>
          </a:p>
          <a:p>
            <a:pPr algn="ctr"/>
            <a:endParaRPr lang="hu-HU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if the market interest rate is high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enough than it is better to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lend money to the bank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than buying bonds</a:t>
            </a:r>
          </a:p>
        </p:txBody>
      </p:sp>
    </p:spTree>
    <p:extLst>
      <p:ext uri="{BB962C8B-B14F-4D97-AF65-F5344CB8AC3E}">
        <p14:creationId xmlns:p14="http://schemas.microsoft.com/office/powerpoint/2010/main" val="169060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Financial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AFA76-2F61-468F-8DD5-A4A2FE99EC32}"/>
              </a:ext>
            </a:extLst>
          </p:cNvPr>
          <p:cNvSpPr txBox="1"/>
          <p:nvPr/>
        </p:nvSpPr>
        <p:spPr>
          <a:xfrm>
            <a:off x="838200" y="1536174"/>
            <a:ext cx="761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Most of the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finance related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models rely heavily on historical data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which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means that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assume that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conditions are not going to change</a:t>
            </a:r>
          </a:p>
        </p:txBody>
      </p:sp>
    </p:spTree>
    <p:extLst>
      <p:ext uri="{BB962C8B-B14F-4D97-AF65-F5344CB8AC3E}">
        <p14:creationId xmlns:p14="http://schemas.microsoft.com/office/powerpoint/2010/main" val="11021831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Macaulay Duration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ADDC8A-0411-44E1-98A8-9F70DE617A37}"/>
              </a:ext>
            </a:extLst>
          </p:cNvPr>
          <p:cNvCxnSpPr>
            <a:cxnSpLocks/>
          </p:cNvCxnSpPr>
          <p:nvPr/>
        </p:nvCxnSpPr>
        <p:spPr>
          <a:xfrm flipV="1">
            <a:off x="2441357" y="4438838"/>
            <a:ext cx="0" cy="1958366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69E23602-F494-4849-BA07-2F81E37C0D28}"/>
              </a:ext>
            </a:extLst>
          </p:cNvPr>
          <p:cNvSpPr/>
          <p:nvPr/>
        </p:nvSpPr>
        <p:spPr>
          <a:xfrm rot="10800000">
            <a:off x="2994007" y="3627399"/>
            <a:ext cx="2583389" cy="2045080"/>
          </a:xfrm>
          <a:prstGeom prst="arc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8129D-19CD-45FA-9C0D-089C51471CF9}"/>
              </a:ext>
            </a:extLst>
          </p:cNvPr>
          <p:cNvSpPr txBox="1"/>
          <p:nvPr/>
        </p:nvSpPr>
        <p:spPr>
          <a:xfrm>
            <a:off x="1857639" y="3742809"/>
            <a:ext cx="116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price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(value)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BA2162-4F5C-4209-A563-E27286BA4BC8}"/>
              </a:ext>
            </a:extLst>
          </p:cNvPr>
          <p:cNvSpPr txBox="1"/>
          <p:nvPr/>
        </p:nvSpPr>
        <p:spPr>
          <a:xfrm>
            <a:off x="4706905" y="5718930"/>
            <a:ext cx="99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 to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maturity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645A32-B941-40F8-9B8A-F1260ED237EE}"/>
              </a:ext>
            </a:extLst>
          </p:cNvPr>
          <p:cNvCxnSpPr>
            <a:cxnSpLocks/>
          </p:cNvCxnSpPr>
          <p:nvPr/>
        </p:nvCxnSpPr>
        <p:spPr>
          <a:xfrm>
            <a:off x="2095127" y="6042096"/>
            <a:ext cx="25834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ABEAC8-E591-4BA3-8467-792C6161B124}"/>
              </a:ext>
            </a:extLst>
          </p:cNvPr>
          <p:cNvCxnSpPr/>
          <p:nvPr/>
        </p:nvCxnSpPr>
        <p:spPr>
          <a:xfrm>
            <a:off x="2840850" y="4909353"/>
            <a:ext cx="814911" cy="81491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29A39-96F5-4EDE-BE31-B9EE8E58F736}"/>
                  </a:ext>
                </a:extLst>
              </p:cNvPr>
              <p:cNvSpPr txBox="1"/>
              <p:nvPr/>
            </p:nvSpPr>
            <p:spPr>
              <a:xfrm>
                <a:off x="2724324" y="5276477"/>
                <a:ext cx="351057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𝒅𝑽</m:t>
                          </m:r>
                        </m:num>
                        <m:den>
                          <m:r>
                            <a:rPr lang="hu-HU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</m:oMath>
                  </m:oMathPara>
                </a14:m>
                <a:endPara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329A39-96F5-4EDE-BE31-B9EE8E58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324" y="5276477"/>
                <a:ext cx="351057" cy="573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B7F994A-5645-461F-8511-2A61F83C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Macaulay duration </a:t>
            </a:r>
            <a:r>
              <a:rPr lang="en-GB" sz="2400" b="0" i="0" dirty="0">
                <a:solidFill>
                  <a:srgbClr val="47525E"/>
                </a:solidFill>
                <a:effectLst/>
              </a:rPr>
              <a:t>is a measure of how long it takes for the price of a bond to be repaid by the cash flows from it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0" i="0" dirty="0">
                <a:solidFill>
                  <a:srgbClr val="47525E"/>
                </a:solidFill>
                <a:effectLst/>
              </a:rPr>
              <a:t>it is the time an investor would take to </a:t>
            </a:r>
            <a:r>
              <a:rPr lang="en-GB" sz="2400" b="1" i="0" dirty="0">
                <a:solidFill>
                  <a:srgbClr val="47525E"/>
                </a:solidFill>
                <a:effectLst/>
              </a:rPr>
              <a:t>get back all his invested money </a:t>
            </a:r>
            <a:r>
              <a:rPr lang="en-GB" sz="2400" b="0" i="0" dirty="0">
                <a:solidFill>
                  <a:srgbClr val="47525E"/>
                </a:solidFill>
                <a:effectLst/>
              </a:rPr>
              <a:t>in the bond by </a:t>
            </a:r>
            <a:r>
              <a:rPr lang="hu-HU" sz="2400" b="0" i="0" dirty="0">
                <a:solidFill>
                  <a:srgbClr val="47525E"/>
                </a:solidFill>
                <a:effectLst/>
              </a:rPr>
              <a:t>the</a:t>
            </a:r>
            <a:r>
              <a:rPr lang="en-GB" sz="2400" b="0" i="0" dirty="0">
                <a:solidFill>
                  <a:srgbClr val="47525E"/>
                </a:solidFill>
                <a:effectLst/>
              </a:rPr>
              <a:t> periodic interest as well as principal repayments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17F2256-C16C-4810-A36F-25A0F540CA87}"/>
                  </a:ext>
                </a:extLst>
              </p:cNvPr>
              <p:cNvSpPr/>
              <p:nvPr/>
            </p:nvSpPr>
            <p:spPr>
              <a:xfrm>
                <a:off x="6030925" y="4264305"/>
                <a:ext cx="2084003" cy="140817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8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den>
                    </m:f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b="1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𝐝𝐕</m:t>
                        </m:r>
                      </m:num>
                      <m:den>
                        <m:r>
                          <a:rPr lang="hu-HU" sz="28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𝐝𝐲</m:t>
                        </m:r>
                      </m:den>
                    </m:f>
                  </m:oMath>
                </a14:m>
                <a:endParaRPr lang="en-GB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17F2256-C16C-4810-A36F-25A0F540C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25" y="4264305"/>
                <a:ext cx="2084003" cy="14081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B5477AD-E2EB-4AEE-9797-53BDA3E857BC}"/>
              </a:ext>
            </a:extLst>
          </p:cNvPr>
          <p:cNvSpPr txBox="1"/>
          <p:nvPr/>
        </p:nvSpPr>
        <p:spPr>
          <a:xfrm>
            <a:off x="8787955" y="4229727"/>
            <a:ext cx="2108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zero coupon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Macaulay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 as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maturity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Macaulay Duration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B7F994A-5645-461F-8511-2A61F83C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8788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 prices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interest rates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are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negatively correlated</a:t>
            </a: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with longer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maturity period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are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more sensitive to changes in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market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interest rates than a bond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with short duration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70325-1CE6-454E-A20D-FE429389C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34" y="3859143"/>
            <a:ext cx="808204" cy="100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53261-9090-4F60-B432-3C2596C5E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26" y="5264458"/>
            <a:ext cx="788708" cy="106532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B3100-D735-471A-9982-744457FD318C}"/>
              </a:ext>
            </a:extLst>
          </p:cNvPr>
          <p:cNvCxnSpPr>
            <a:cxnSpLocks/>
          </p:cNvCxnSpPr>
          <p:nvPr/>
        </p:nvCxnSpPr>
        <p:spPr>
          <a:xfrm>
            <a:off x="3671440" y="4398811"/>
            <a:ext cx="571309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EB3675-2B83-405B-8958-A64D441E7ABE}"/>
              </a:ext>
            </a:extLst>
          </p:cNvPr>
          <p:cNvCxnSpPr/>
          <p:nvPr/>
        </p:nvCxnSpPr>
        <p:spPr>
          <a:xfrm flipV="1">
            <a:off x="9057450" y="4355948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BB9BA2-9212-4072-BBE0-452BE1A9655B}"/>
              </a:ext>
            </a:extLst>
          </p:cNvPr>
          <p:cNvSpPr txBox="1"/>
          <p:nvPr/>
        </p:nvSpPr>
        <p:spPr>
          <a:xfrm>
            <a:off x="8401148" y="4519776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10 years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E2861C-EF11-4285-BE1B-A4FF03C41274}"/>
              </a:ext>
            </a:extLst>
          </p:cNvPr>
          <p:cNvCxnSpPr>
            <a:cxnSpLocks/>
          </p:cNvCxnSpPr>
          <p:nvPr/>
        </p:nvCxnSpPr>
        <p:spPr>
          <a:xfrm flipV="1">
            <a:off x="4136994" y="5798133"/>
            <a:ext cx="3222594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30270-6EBF-43B3-A73A-44FCFD6FC329}"/>
              </a:ext>
            </a:extLst>
          </p:cNvPr>
          <p:cNvCxnSpPr/>
          <p:nvPr/>
        </p:nvCxnSpPr>
        <p:spPr>
          <a:xfrm flipV="1">
            <a:off x="7018160" y="5750507"/>
            <a:ext cx="0" cy="10477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8A67E6-5CF0-45E0-872A-014C588C3779}"/>
              </a:ext>
            </a:extLst>
          </p:cNvPr>
          <p:cNvSpPr txBox="1"/>
          <p:nvPr/>
        </p:nvSpPr>
        <p:spPr>
          <a:xfrm>
            <a:off x="6420368" y="5958573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 years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00FAAD-6BFB-446B-81B0-B27E90B0AC8F}"/>
              </a:ext>
            </a:extLst>
          </p:cNvPr>
          <p:cNvCxnSpPr/>
          <p:nvPr/>
        </p:nvCxnSpPr>
        <p:spPr>
          <a:xfrm>
            <a:off x="6420368" y="3859143"/>
            <a:ext cx="0" cy="271921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AFCDCF-D8E7-4F0C-B3CF-DCE31E621556}"/>
              </a:ext>
            </a:extLst>
          </p:cNvPr>
          <p:cNvSpPr txBox="1"/>
          <p:nvPr/>
        </p:nvSpPr>
        <p:spPr>
          <a:xfrm>
            <a:off x="6093331" y="3239730"/>
            <a:ext cx="4656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 market </a:t>
            </a:r>
            <a:r>
              <a:rPr lang="hu-HU" b="1" i="1" dirty="0"/>
              <a:t>interest rate increases</a:t>
            </a:r>
            <a:r>
              <a:rPr lang="hu-HU" i="1" dirty="0"/>
              <a:t> which means</a:t>
            </a:r>
          </a:p>
          <a:p>
            <a:pPr algn="ctr"/>
            <a:r>
              <a:rPr lang="hu-HU" i="1" dirty="0"/>
              <a:t>the bonds price may fall dramatically</a:t>
            </a:r>
          </a:p>
        </p:txBody>
      </p:sp>
    </p:spTree>
    <p:extLst>
      <p:ext uri="{BB962C8B-B14F-4D97-AF65-F5344CB8AC3E}">
        <p14:creationId xmlns:p14="http://schemas.microsoft.com/office/powerpoint/2010/main" val="268044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Macaulay Duration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B7F994A-5645-461F-8511-2A61F83C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8788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 prices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interest rates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are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negatively correlated</a:t>
            </a: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with longer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maturity period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are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more sensitive to changes in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market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interest rates than a bond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with short duration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</a:p>
          <a:p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 algn="ctr">
              <a:buNone/>
            </a:pP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MACAULAY DURATION DEFINES HOW SENSITIVE THE BOND PRICE IS TO THE LITTLE CHANGE IN THE MARKET INTEREST RATE</a:t>
            </a:r>
          </a:p>
          <a:p>
            <a:pPr marL="0" indent="0">
              <a:buNone/>
            </a:pPr>
            <a:endParaRPr lang="hu-HU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prefer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bonds with 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longer maturity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when interest rates are expected to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fall (and go down)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investors prefer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bonds with 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short maturity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when interest rates are either likely to 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go up or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stay stable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499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Risks Associated with Bonds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INTEREST-RATE RISK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price moves in the opposite direction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changes in interest rate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Risks Associated with Bonds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INTEREST-RATE RISK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price moves in the opposite direction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changes in interest rate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RISK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risk that the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issuer may be unable to make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and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payments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time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Risks Associated with Bonds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783398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INTEREST-RATE RISK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price moves in the opposite direction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changes in interest rate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RISK</a:t>
            </a: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risk that the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issuer may be unable to make 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and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payments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time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079CA-2AE1-47B0-B906-8C4EDC446790}"/>
              </a:ext>
            </a:extLst>
          </p:cNvPr>
          <p:cNvSpPr/>
          <p:nvPr/>
        </p:nvSpPr>
        <p:spPr>
          <a:xfrm>
            <a:off x="3861047" y="4836148"/>
            <a:ext cx="7492753" cy="13255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INFLATION RISK</a:t>
            </a: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risk is caused by variations in the value of cash flows due to inflation as measured in terms of purchasing power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8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Stocks and Bonds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B7A4EA-F5B0-49C3-BBE8-1E386C7ABA92}"/>
              </a:ext>
            </a:extLst>
          </p:cNvPr>
          <p:cNvSpPr/>
          <p:nvPr/>
        </p:nvSpPr>
        <p:spPr>
          <a:xfrm>
            <a:off x="2353365" y="1950444"/>
            <a:ext cx="3677055" cy="42728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78285-16FF-428E-9180-EC1EFA42C6A7}"/>
              </a:ext>
            </a:extLst>
          </p:cNvPr>
          <p:cNvSpPr txBox="1"/>
          <p:nvPr/>
        </p:nvSpPr>
        <p:spPr>
          <a:xfrm>
            <a:off x="2595528" y="2167917"/>
            <a:ext cx="31927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STOCKS</a:t>
            </a:r>
          </a:p>
          <a:p>
            <a:pPr algn="ctr"/>
            <a:endParaRPr lang="hu-H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stocks are 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shares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in </a:t>
            </a:r>
          </a:p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ownership of a business</a:t>
            </a: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holders of stock can vote on 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certain company issues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company has the option to 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reward its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shareholders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dividends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stocks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riskier investments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bonds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B8AC66-92C7-4A7F-883D-4D9C1BCCEBEF}"/>
              </a:ext>
            </a:extLst>
          </p:cNvPr>
          <p:cNvSpPr/>
          <p:nvPr/>
        </p:nvSpPr>
        <p:spPr>
          <a:xfrm>
            <a:off x="6475947" y="1950444"/>
            <a:ext cx="3677055" cy="42728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79DD6-88FF-4FA2-9F93-5940993C8BFB}"/>
              </a:ext>
            </a:extLst>
          </p:cNvPr>
          <p:cNvSpPr txBox="1"/>
          <p:nvPr/>
        </p:nvSpPr>
        <p:spPr>
          <a:xfrm>
            <a:off x="6595221" y="2167917"/>
            <a:ext cx="343850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BONDS</a:t>
            </a: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bonds are a 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form of 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debt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that the 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issuing entity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promises to repay at 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some point in the future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 holders have no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voting rights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dividends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bonds are considered to be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safe investments</a:t>
            </a:r>
          </a:p>
          <a:p>
            <a:pPr algn="ctr"/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415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Numerical Measures </a:t>
            </a: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(Quantitative Finance)</a:t>
            </a:r>
          </a:p>
        </p:txBody>
      </p:sp>
    </p:spTree>
    <p:extLst>
      <p:ext uri="{BB962C8B-B14F-4D97-AF65-F5344CB8AC3E}">
        <p14:creationId xmlns:p14="http://schemas.microsoft.com/office/powerpoint/2010/main" val="925730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09FAA4-691E-4BE3-A455-EBAA13B7F55E}"/>
              </a:ext>
            </a:extLst>
          </p:cNvPr>
          <p:cNvSpPr/>
          <p:nvPr/>
        </p:nvSpPr>
        <p:spPr>
          <a:xfrm>
            <a:off x="3885518" y="2308817"/>
            <a:ext cx="3409025" cy="736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609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Statistics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0B9D1-5B32-4241-9062-57422F5DCE5A}"/>
              </a:ext>
            </a:extLst>
          </p:cNvPr>
          <p:cNvSpPr txBox="1"/>
          <p:nvPr/>
        </p:nvSpPr>
        <p:spPr>
          <a:xfrm>
            <a:off x="2085028" y="1255695"/>
            <a:ext cx="71509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mean or </a:t>
            </a:r>
            <a:r>
              <a:rPr lang="hu-HU" sz="2000" b="1" dirty="0">
                <a:solidFill>
                  <a:srgbClr val="FFC000"/>
                </a:solidFill>
              </a:rPr>
              <a:t>expected value</a:t>
            </a:r>
            <a:r>
              <a:rPr lang="hu-HU" sz="2000" dirty="0">
                <a:solidFill>
                  <a:srgbClr val="FFC000"/>
                </a:solidFill>
              </a:rPr>
              <a:t> </a:t>
            </a:r>
            <a:r>
              <a:rPr lang="hu-HU" sz="2000" b="1" dirty="0">
                <a:solidFill>
                  <a:srgbClr val="FFC000"/>
                </a:solidFill>
              </a:rPr>
              <a:t>E(x)</a:t>
            </a:r>
            <a:r>
              <a:rPr lang="hu-HU" sz="2000" dirty="0">
                <a:solidFill>
                  <a:srgbClr val="FFC000"/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variable is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mean average value in the population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E(x) = 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„expected value”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 a random variable with a finite number of finite outcomes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 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occuring with probabilities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 p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23D9E-A00A-4576-B590-F8D6875D5D02}"/>
              </a:ext>
            </a:extLst>
          </p:cNvPr>
          <p:cNvSpPr txBox="1"/>
          <p:nvPr/>
        </p:nvSpPr>
        <p:spPr>
          <a:xfrm>
            <a:off x="2188416" y="4851433"/>
            <a:ext cx="7052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outcome of a roll of a die. The outcomes can be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{1,2,3,4,5,6}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E(x)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value of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DF60BD-C1C7-455F-A4C5-DA97FF877324}"/>
                  </a:ext>
                </a:extLst>
              </p:cNvPr>
              <p:cNvSpPr txBox="1"/>
              <p:nvPr/>
            </p:nvSpPr>
            <p:spPr>
              <a:xfrm>
                <a:off x="2955975" y="4197885"/>
                <a:ext cx="5965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E(x)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expected value of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defined as </a:t>
                </a:r>
                <a:r>
                  <a:rPr lang="hu-HU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hu-HU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sz="2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sz="2000" b="1" i="0" baseline="-250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hu-HU" sz="2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hu-HU" sz="2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𝐩𝐢</m:t>
                        </m:r>
                      </m:e>
                    </m:nary>
                  </m:oMath>
                </a14:m>
                <a:endPara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DF60BD-C1C7-455F-A4C5-DA97FF87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975" y="4197885"/>
                <a:ext cx="5965287" cy="400110"/>
              </a:xfrm>
              <a:prstGeom prst="rect">
                <a:avLst/>
              </a:prstGeom>
              <a:blipFill>
                <a:blip r:embed="rId2"/>
                <a:stretch>
                  <a:fillRect l="-1125" t="-124615" r="-3067" b="-18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E4DCFB0-C1CB-4754-B266-95270069F035}"/>
              </a:ext>
            </a:extLst>
          </p:cNvPr>
          <p:cNvSpPr txBox="1"/>
          <p:nvPr/>
        </p:nvSpPr>
        <p:spPr>
          <a:xfrm>
            <a:off x="7957590" y="451110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BF3728-10C3-4746-A550-B88A8EBA501A}"/>
              </a:ext>
            </a:extLst>
          </p:cNvPr>
          <p:cNvSpPr txBox="1"/>
          <p:nvPr/>
        </p:nvSpPr>
        <p:spPr>
          <a:xfrm>
            <a:off x="3707963" y="5938109"/>
            <a:ext cx="4624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kern="2100" spc="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E(x) = 1   + 2   + 3   + 4    + 5   + 6    = 3.5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7111DF-9D1E-44C9-A004-AE93F8AB9049}"/>
                  </a:ext>
                </a:extLst>
              </p:cNvPr>
              <p:cNvSpPr txBox="1"/>
              <p:nvPr/>
            </p:nvSpPr>
            <p:spPr>
              <a:xfrm>
                <a:off x="4519980" y="5790128"/>
                <a:ext cx="396262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7111DF-9D1E-44C9-A004-AE93F8AB9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980" y="5790128"/>
                <a:ext cx="396262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ED19F4-AAE9-4275-BBBC-EF5083E16FAF}"/>
                  </a:ext>
                </a:extLst>
              </p:cNvPr>
              <p:cNvSpPr txBox="1"/>
              <p:nvPr/>
            </p:nvSpPr>
            <p:spPr>
              <a:xfrm>
                <a:off x="5043613" y="5790128"/>
                <a:ext cx="396262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ED19F4-AAE9-4275-BBBC-EF5083E16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613" y="5790128"/>
                <a:ext cx="396262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60DCF4-9A69-400E-BEC8-130058DB7B40}"/>
                  </a:ext>
                </a:extLst>
              </p:cNvPr>
              <p:cNvSpPr txBox="1"/>
              <p:nvPr/>
            </p:nvSpPr>
            <p:spPr>
              <a:xfrm>
                <a:off x="6660756" y="5790128"/>
                <a:ext cx="396262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60DCF4-9A69-400E-BEC8-130058DB7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56" y="5790128"/>
                <a:ext cx="396262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0D904A-8D0A-4527-9AE3-1429D39C4417}"/>
                  </a:ext>
                </a:extLst>
              </p:cNvPr>
              <p:cNvSpPr txBox="1"/>
              <p:nvPr/>
            </p:nvSpPr>
            <p:spPr>
              <a:xfrm>
                <a:off x="6109882" y="5791994"/>
                <a:ext cx="396262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0D904A-8D0A-4527-9AE3-1429D39C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882" y="5791994"/>
                <a:ext cx="396262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E33EAF-1571-457F-B469-52539A5C6E9D}"/>
                  </a:ext>
                </a:extLst>
              </p:cNvPr>
              <p:cNvSpPr txBox="1"/>
              <p:nvPr/>
            </p:nvSpPr>
            <p:spPr>
              <a:xfrm>
                <a:off x="5550770" y="5791695"/>
                <a:ext cx="396262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E33EAF-1571-457F-B469-52539A5C6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70" y="5791695"/>
                <a:ext cx="396262" cy="670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0A0934-F31F-4EB4-B95C-EB330FBA4366}"/>
                  </a:ext>
                </a:extLst>
              </p:cNvPr>
              <p:cNvSpPr txBox="1"/>
              <p:nvPr/>
            </p:nvSpPr>
            <p:spPr>
              <a:xfrm>
                <a:off x="7176151" y="5781890"/>
                <a:ext cx="396262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0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hu-HU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0A0934-F31F-4EB4-B95C-EB330FBA4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51" y="5781890"/>
                <a:ext cx="396262" cy="670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601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609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Statistics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E5D0C-DF09-4DD4-B782-A4D0D0176076}"/>
              </a:ext>
            </a:extLst>
          </p:cNvPr>
          <p:cNvSpPr txBox="1"/>
          <p:nvPr/>
        </p:nvSpPr>
        <p:spPr>
          <a:xfrm>
            <a:off x="1853556" y="1265362"/>
            <a:ext cx="8484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roulette game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consists of a wheel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38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numbered pockets.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represents the outcome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a single number.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amount of money we win/lose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547C5-15DB-43C0-8CBD-0D0046FC2A00}"/>
              </a:ext>
            </a:extLst>
          </p:cNvPr>
          <p:cNvSpPr txBox="1"/>
          <p:nvPr/>
        </p:nvSpPr>
        <p:spPr>
          <a:xfrm>
            <a:off x="4399031" y="5151022"/>
            <a:ext cx="1272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 of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money if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12A65-9FF1-4627-8730-D94E90E43A5E}"/>
              </a:ext>
            </a:extLst>
          </p:cNvPr>
          <p:cNvSpPr txBox="1"/>
          <p:nvPr/>
        </p:nvSpPr>
        <p:spPr>
          <a:xfrm>
            <a:off x="5975107" y="5151021"/>
            <a:ext cx="13235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 of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money if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6B964D5-6785-4DE6-8BE8-8F97F64A3068}"/>
              </a:ext>
            </a:extLst>
          </p:cNvPr>
          <p:cNvSpPr/>
          <p:nvPr/>
        </p:nvSpPr>
        <p:spPr>
          <a:xfrm rot="5400000">
            <a:off x="4813811" y="4263567"/>
            <a:ext cx="417250" cy="1065414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9694F41-4C0D-418D-A5BD-0E390255B9C2}"/>
              </a:ext>
            </a:extLst>
          </p:cNvPr>
          <p:cNvSpPr/>
          <p:nvPr/>
        </p:nvSpPr>
        <p:spPr>
          <a:xfrm rot="5400000">
            <a:off x="6428234" y="4205852"/>
            <a:ext cx="417250" cy="1185312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43B78-C56D-419B-A3FF-221469C77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03" y="3205791"/>
            <a:ext cx="5503259" cy="11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86995</TotalTime>
  <Words>15913</Words>
  <Application>Microsoft Office PowerPoint</Application>
  <PresentationFormat>Widescreen</PresentationFormat>
  <Paragraphs>2767</Paragraphs>
  <Slides>318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318</vt:i4>
      </vt:variant>
    </vt:vector>
  </HeadingPairs>
  <TitlesOfParts>
    <vt:vector size="325" baseType="lpstr">
      <vt:lpstr>Arial</vt:lpstr>
      <vt:lpstr>Calibri</vt:lpstr>
      <vt:lpstr>Calibri Light</vt:lpstr>
      <vt:lpstr>Cambria Math</vt:lpstr>
      <vt:lpstr>SourceSansPro</vt:lpstr>
      <vt:lpstr>Wingdings</vt:lpstr>
      <vt:lpstr>Office Theme</vt:lpstr>
      <vt:lpstr>Quantitative Finance (in Python)</vt:lpstr>
      <vt:lpstr>Python Programming Language</vt:lpstr>
      <vt:lpstr>Python Programming Language</vt:lpstr>
      <vt:lpstr>Why to Use Python?</vt:lpstr>
      <vt:lpstr>Why to Use Python?</vt:lpstr>
      <vt:lpstr>Why to Use Python?</vt:lpstr>
      <vt:lpstr>Financial Models (Quantitative Finance)</vt:lpstr>
      <vt:lpstr>Financial Models</vt:lpstr>
      <vt:lpstr>Financial Models</vt:lpstr>
      <vt:lpstr>Financial Models</vt:lpstr>
      <vt:lpstr>Financial Models</vt:lpstr>
      <vt:lpstr>Financial Models</vt:lpstr>
      <vt:lpstr>Financial Models</vt:lpstr>
      <vt:lpstr>Financial Models</vt:lpstr>
      <vt:lpstr>Stocks (Quantitative Finance)</vt:lpstr>
      <vt:lpstr>Stocks</vt:lpstr>
      <vt:lpstr>Stocks</vt:lpstr>
      <vt:lpstr>Stocks</vt:lpstr>
      <vt:lpstr>Stocks</vt:lpstr>
      <vt:lpstr>Stocks</vt:lpstr>
      <vt:lpstr>Stocks</vt:lpstr>
      <vt:lpstr>Stocks</vt:lpstr>
      <vt:lpstr>Stocks</vt:lpstr>
      <vt:lpstr>Stocks</vt:lpstr>
      <vt:lpstr>Stocks</vt:lpstr>
      <vt:lpstr>Stocks</vt:lpstr>
      <vt:lpstr>Commodities (Quantitative Finance)</vt:lpstr>
      <vt:lpstr>Commodities</vt:lpstr>
      <vt:lpstr>Commodities</vt:lpstr>
      <vt:lpstr>Commodities</vt:lpstr>
      <vt:lpstr>Commodities</vt:lpstr>
      <vt:lpstr>Why Commodities are Useful?</vt:lpstr>
      <vt:lpstr>Why Commodities are Useful?</vt:lpstr>
      <vt:lpstr>Currencies and the FOREX (Quantitative Finance)</vt:lpstr>
      <vt:lpstr>Currencies and the FOREX</vt:lpstr>
      <vt:lpstr>Currencies and the FOREX</vt:lpstr>
      <vt:lpstr>Currencies and the FOREX</vt:lpstr>
      <vt:lpstr>FOREX</vt:lpstr>
      <vt:lpstr>Factors Affecting Exchange Rates</vt:lpstr>
      <vt:lpstr>Factors Affecting Exchange Rates</vt:lpstr>
      <vt:lpstr>Factors Affecting Exchange Rates</vt:lpstr>
      <vt:lpstr>Arbitrage on the FOREX</vt:lpstr>
      <vt:lpstr>Long and Short Positions (Quantitative Finance)</vt:lpstr>
      <vt:lpstr>Long Position</vt:lpstr>
      <vt:lpstr>Short Position</vt:lpstr>
      <vt:lpstr>Short Position</vt:lpstr>
      <vt:lpstr>Risks with Short and Long Positions</vt:lpstr>
      <vt:lpstr>Bearish and Bullish Markets</vt:lpstr>
      <vt:lpstr>Bonds (Quantitative Finance)</vt:lpstr>
      <vt:lpstr>Bonds</vt:lpstr>
      <vt:lpstr>Bonds</vt:lpstr>
      <vt:lpstr>Bonds</vt:lpstr>
      <vt:lpstr>Bonds</vt:lpstr>
      <vt:lpstr>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Zero-Coupon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Coupon Bonds</vt:lpstr>
      <vt:lpstr>Yield to Maturity (YTM) (Quantitative Finance)</vt:lpstr>
      <vt:lpstr>Yield</vt:lpstr>
      <vt:lpstr>Yield to Maturity</vt:lpstr>
      <vt:lpstr>Yield to Maturity</vt:lpstr>
      <vt:lpstr>Yield to Maturity</vt:lpstr>
      <vt:lpstr>Yield to Maturity</vt:lpstr>
      <vt:lpstr>Yield Curve</vt:lpstr>
      <vt:lpstr>Bonds Prices and Market Interested Rates</vt:lpstr>
      <vt:lpstr>Macaulay Duration</vt:lpstr>
      <vt:lpstr>Macaulay Duration</vt:lpstr>
      <vt:lpstr>Macaulay Duration</vt:lpstr>
      <vt:lpstr>Risks Associated with Bonds</vt:lpstr>
      <vt:lpstr>Risks Associated with Bonds</vt:lpstr>
      <vt:lpstr>Risks Associated with Bonds</vt:lpstr>
      <vt:lpstr>Stocks and Bonds</vt:lpstr>
      <vt:lpstr>Numerical Measures (Quantitative Finance)</vt:lpstr>
      <vt:lpstr>Statistics</vt:lpstr>
      <vt:lpstr>Statistics</vt:lpstr>
      <vt:lpstr>Statistics</vt:lpstr>
      <vt:lpstr>Statistics</vt:lpstr>
      <vt:lpstr>Statistics</vt:lpstr>
      <vt:lpstr>Modern Portfolio Theory (Quantitative Finance)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Modern Portfolio Theory</vt:lpstr>
      <vt:lpstr>Sharpe Ratio</vt:lpstr>
      <vt:lpstr>Capital Allocation Line</vt:lpstr>
      <vt:lpstr>Monte-Carlo Simulations (Quantitative Finance)</vt:lpstr>
      <vt:lpstr>Monte-Carlo Simulations</vt:lpstr>
      <vt:lpstr>Monte-Carlo Simulations</vt:lpstr>
      <vt:lpstr>Monte-Carlo Simulations</vt:lpstr>
      <vt:lpstr>Monte-Carlo Simulations</vt:lpstr>
      <vt:lpstr>Monte-Carlo Simulations</vt:lpstr>
      <vt:lpstr>Collateralized Debt Obligations  – CDOs – (Quantitative Finance)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 and Diverzification (Quantitative Finance)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CDO Tranches (Quantitative Finance)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Financial Crisis of 2008 (Quantitative Finance)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Collateralized Debt Obligations (CDOs)</vt:lpstr>
      <vt:lpstr>Risks in Finance (Quantitative Finance)</vt:lpstr>
      <vt:lpstr>Risks in Finance</vt:lpstr>
      <vt:lpstr>Risks in Finance</vt:lpstr>
      <vt:lpstr>Risks in Finance</vt:lpstr>
      <vt:lpstr>Risks in Finance</vt:lpstr>
      <vt:lpstr>Capital Asset Pricing Model (CAPM) (Quantitative Finance)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(CAPM)</vt:lpstr>
      <vt:lpstr>Capital Asset Pricing Model  and Regression (Quantitative Finance)</vt:lpstr>
      <vt:lpstr>Capital Asset Pricing Model and Regression</vt:lpstr>
      <vt:lpstr>Capital Asset Pricing Model and Regression</vt:lpstr>
      <vt:lpstr>Hedging the Market Risk (Algorithmic Trading)</vt:lpstr>
      <vt:lpstr>Hedging the Market Risk</vt:lpstr>
      <vt:lpstr>Hedging the Market Risk</vt:lpstr>
      <vt:lpstr>Hedging the Market Risk</vt:lpstr>
      <vt:lpstr>Black-Scholes Model</vt:lpstr>
      <vt:lpstr>Pairs-Trading Strategy</vt:lpstr>
      <vt:lpstr>Stochastic Processes (Algorithmic Trading)</vt:lpstr>
      <vt:lpstr>Stochastic Processes</vt:lpstr>
      <vt:lpstr>Stochastic Processes</vt:lpstr>
      <vt:lpstr>Stochastic Processes</vt:lpstr>
      <vt:lpstr>Stochastic Processes</vt:lpstr>
      <vt:lpstr>Derivatives (Quantitative Finance)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Forward and Future Contracts (Quantitative Finance)</vt:lpstr>
      <vt:lpstr>Forward and Future Contracts</vt:lpstr>
      <vt:lpstr>Forward and Future Contracts</vt:lpstr>
      <vt:lpstr>Forward and Future Contracts</vt:lpstr>
      <vt:lpstr>Swaps (Quantitative Finance)</vt:lpstr>
      <vt:lpstr>Swaps</vt:lpstr>
      <vt:lpstr>Swaps</vt:lpstr>
      <vt:lpstr>Swaps</vt:lpstr>
      <vt:lpstr>Swaps</vt:lpstr>
      <vt:lpstr>Swaps</vt:lpstr>
      <vt:lpstr>Interest Rate Swaps</vt:lpstr>
      <vt:lpstr>Interest Rate Swaps</vt:lpstr>
      <vt:lpstr>Interest Rate Swaps</vt:lpstr>
      <vt:lpstr>Interest Rate Swaps</vt:lpstr>
      <vt:lpstr>Interest Rate Swaps</vt:lpstr>
      <vt:lpstr>Interest Rate Swaps</vt:lpstr>
      <vt:lpstr>Interest Rate Swaps</vt:lpstr>
      <vt:lpstr>Interest Rate Swaps</vt:lpstr>
      <vt:lpstr>Interest Rate Swaps</vt:lpstr>
      <vt:lpstr>Interest Rate Swaps</vt:lpstr>
      <vt:lpstr>Interest Rate Swaps</vt:lpstr>
      <vt:lpstr>Options (Quantitative Finance)</vt:lpstr>
      <vt:lpstr>Options</vt:lpstr>
      <vt:lpstr>Options</vt:lpstr>
      <vt:lpstr>Options</vt:lpstr>
      <vt:lpstr>Options</vt:lpstr>
      <vt:lpstr>Options</vt:lpstr>
      <vt:lpstr>Call Options (Quantitative Finance)</vt:lpstr>
      <vt:lpstr>Call Options</vt:lpstr>
      <vt:lpstr>Call Options</vt:lpstr>
      <vt:lpstr>Call Options</vt:lpstr>
      <vt:lpstr>Call Options</vt:lpstr>
      <vt:lpstr>Call Options</vt:lpstr>
      <vt:lpstr>Call Options</vt:lpstr>
      <vt:lpstr>Put Options (Quantitative Finance)</vt:lpstr>
      <vt:lpstr>Put Options</vt:lpstr>
      <vt:lpstr>Put Options</vt:lpstr>
      <vt:lpstr>Put Options</vt:lpstr>
      <vt:lpstr>Put Options</vt:lpstr>
      <vt:lpstr>Put Options</vt:lpstr>
      <vt:lpstr>Put Options</vt:lpstr>
      <vt:lpstr>American and European Options (Quantitative Finance)</vt:lpstr>
      <vt:lpstr>American and European Options</vt:lpstr>
      <vt:lpstr>American and European Options</vt:lpstr>
      <vt:lpstr>Credit Default Swaps (Quantitative Finance)</vt:lpstr>
      <vt:lpstr>Credit Default Swap (CDS)</vt:lpstr>
      <vt:lpstr>Credit Default Swap (CDS)</vt:lpstr>
      <vt:lpstr>Credit Default Swap (CDS)</vt:lpstr>
      <vt:lpstr>Credit Default Swap (CDS)</vt:lpstr>
      <vt:lpstr>Credit Default Swap (CDS)</vt:lpstr>
      <vt:lpstr>Credit Default Swap (CDS)</vt:lpstr>
      <vt:lpstr>Types of Analysis (Quantitative Finance)</vt:lpstr>
      <vt:lpstr>Types of Analysis</vt:lpstr>
      <vt:lpstr>Types of Analysis</vt:lpstr>
      <vt:lpstr>Types of Analysis</vt:lpstr>
      <vt:lpstr>Fundamental Analysis</vt:lpstr>
      <vt:lpstr>Fundamental Analysis</vt:lpstr>
      <vt:lpstr>Fundamental Analysis</vt:lpstr>
      <vt:lpstr>Fundamental Analysis</vt:lpstr>
      <vt:lpstr>Technical Analysis</vt:lpstr>
      <vt:lpstr>Quantitative Analysis</vt:lpstr>
      <vt:lpstr>Random Behavior (Quantitative Finance)</vt:lpstr>
      <vt:lpstr>Random Behavior</vt:lpstr>
      <vt:lpstr>Random Behavior</vt:lpstr>
      <vt:lpstr>Random Behavior</vt:lpstr>
      <vt:lpstr>Wiener Process and Random walk (Quantitative Finance)</vt:lpstr>
      <vt:lpstr>Wiener Process and Random Walk</vt:lpstr>
      <vt:lpstr>Wiener Process and Random Walk</vt:lpstr>
      <vt:lpstr>Wiener Process and Random Walk</vt:lpstr>
      <vt:lpstr>Stochastic Calculus (Quantitative Finance)</vt:lpstr>
      <vt:lpstr>Stochastic Calculus</vt:lpstr>
      <vt:lpstr>Stochastic Calculus</vt:lpstr>
      <vt:lpstr>Stochastic Calculus</vt:lpstr>
      <vt:lpstr>Stochastic Calculus</vt:lpstr>
      <vt:lpstr>Stochastic Calculus</vt:lpstr>
      <vt:lpstr>Stochastic Calculus (Quantitative Finance)</vt:lpstr>
      <vt:lpstr>Stochastic Calculus</vt:lpstr>
      <vt:lpstr>Stochastic Calculus</vt:lpstr>
      <vt:lpstr>Stochastic Calculus</vt:lpstr>
      <vt:lpstr>Stochastic Calculus</vt:lpstr>
      <vt:lpstr>Stochastic Calculus</vt:lpstr>
      <vt:lpstr>Stochastic Calculus</vt:lpstr>
      <vt:lpstr>Stochastic Calculus</vt:lpstr>
      <vt:lpstr>Stochastic Calculus</vt:lpstr>
      <vt:lpstr>Stochastic Calculus</vt:lpstr>
      <vt:lpstr>Stochastic Calculus</vt:lpstr>
      <vt:lpstr>Interest Rate Modeling (Quantitative Finance)</vt:lpstr>
      <vt:lpstr>Interest Rate Modeling</vt:lpstr>
      <vt:lpstr>Vasicek Model</vt:lpstr>
      <vt:lpstr>Vasicek Model</vt:lpstr>
      <vt:lpstr>Long Term Investing (Quantitative Finance)</vt:lpstr>
      <vt:lpstr>Long Term Investing</vt:lpstr>
      <vt:lpstr>Long Term Investing</vt:lpstr>
      <vt:lpstr>Efficient Market Hypothesis (Quantitative Finance)</vt:lpstr>
      <vt:lpstr>Efficient Market Hypothesis</vt:lpstr>
      <vt:lpstr>Efficient Market Hypothesis</vt:lpstr>
      <vt:lpstr>Efficient Market Hypothesis</vt:lpstr>
      <vt:lpstr>Efficient Market Hypothesis</vt:lpstr>
      <vt:lpstr>Efficient Market Hypothesis</vt:lpstr>
      <vt:lpstr>Bond Pricing with Vasicek Model (Quantitative Finance)</vt:lpstr>
      <vt:lpstr>Zero-Coupon Bonds</vt:lpstr>
      <vt:lpstr>Zero-Coupon Bonds</vt:lpstr>
      <vt:lpstr>Zero-Coupon Bonds</vt:lpstr>
      <vt:lpstr>Vasicek Model and Bond Pricing</vt:lpstr>
      <vt:lpstr>Vasicek Model and Bond Pricing</vt:lpstr>
      <vt:lpstr>Vasicek Model and Bond Pricing</vt:lpstr>
      <vt:lpstr>Vasicek Model and Bond Pricing</vt:lpstr>
      <vt:lpstr>Option Pricing with Monte-Carlo Method (Quantitative Finance)</vt:lpstr>
      <vt:lpstr>Option Pricing with Monte-Carlo Simulation</vt:lpstr>
      <vt:lpstr>Option Pricing with Monte-Carlo Simulation</vt:lpstr>
      <vt:lpstr>Black-Scholes Model (Quantitative Finance)</vt:lpstr>
      <vt:lpstr>Black-Scholes Model</vt:lpstr>
      <vt:lpstr>Black-Scholes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857</cp:revision>
  <dcterms:created xsi:type="dcterms:W3CDTF">2019-01-16T12:03:26Z</dcterms:created>
  <dcterms:modified xsi:type="dcterms:W3CDTF">2021-06-21T14:52:43Z</dcterms:modified>
</cp:coreProperties>
</file>