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52"/>
  </p:notesMasterIdLst>
  <p:handoutMasterIdLst>
    <p:handoutMasterId r:id="rId53"/>
  </p:handoutMasterIdLst>
  <p:sldIdLst>
    <p:sldId id="331" r:id="rId2"/>
    <p:sldId id="332" r:id="rId3"/>
    <p:sldId id="333" r:id="rId4"/>
    <p:sldId id="420" r:id="rId5"/>
    <p:sldId id="424" r:id="rId6"/>
    <p:sldId id="483" r:id="rId7"/>
    <p:sldId id="338" r:id="rId8"/>
    <p:sldId id="339" r:id="rId9"/>
    <p:sldId id="480" r:id="rId10"/>
    <p:sldId id="482" r:id="rId11"/>
    <p:sldId id="458" r:id="rId12"/>
    <p:sldId id="457" r:id="rId13"/>
    <p:sldId id="427" r:id="rId14"/>
    <p:sldId id="447" r:id="rId15"/>
    <p:sldId id="429" r:id="rId16"/>
    <p:sldId id="456" r:id="rId17"/>
    <p:sldId id="462" r:id="rId18"/>
    <p:sldId id="463" r:id="rId19"/>
    <p:sldId id="464" r:id="rId20"/>
    <p:sldId id="343" r:id="rId21"/>
    <p:sldId id="433" r:id="rId22"/>
    <p:sldId id="448" r:id="rId23"/>
    <p:sldId id="346" r:id="rId24"/>
    <p:sldId id="449" r:id="rId25"/>
    <p:sldId id="348" r:id="rId26"/>
    <p:sldId id="349" r:id="rId27"/>
    <p:sldId id="434" r:id="rId28"/>
    <p:sldId id="435" r:id="rId29"/>
    <p:sldId id="450" r:id="rId30"/>
    <p:sldId id="432" r:id="rId31"/>
    <p:sldId id="352" r:id="rId32"/>
    <p:sldId id="451" r:id="rId33"/>
    <p:sldId id="472" r:id="rId34"/>
    <p:sldId id="354" r:id="rId35"/>
    <p:sldId id="355" r:id="rId36"/>
    <p:sldId id="452" r:id="rId37"/>
    <p:sldId id="356" r:id="rId38"/>
    <p:sldId id="418" r:id="rId39"/>
    <p:sldId id="369" r:id="rId40"/>
    <p:sldId id="476" r:id="rId41"/>
    <p:sldId id="371" r:id="rId42"/>
    <p:sldId id="372" r:id="rId43"/>
    <p:sldId id="481" r:id="rId44"/>
    <p:sldId id="377" r:id="rId45"/>
    <p:sldId id="378" r:id="rId46"/>
    <p:sldId id="379" r:id="rId47"/>
    <p:sldId id="380" r:id="rId48"/>
    <p:sldId id="438" r:id="rId49"/>
    <p:sldId id="437" r:id="rId50"/>
    <p:sldId id="439" r:id="rId51"/>
  </p:sldIdLst>
  <p:sldSz cx="9144000" cy="6858000" type="screen4x3"/>
  <p:notesSz cx="7102475" cy="93884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336699"/>
    <a:srgbClr val="0066CC"/>
    <a:srgbClr val="CC6600"/>
    <a:srgbClr val="993300"/>
    <a:srgbClr val="FF0000"/>
    <a:srgbClr val="CCECFF"/>
    <a:srgbClr val="66CCFF"/>
    <a:srgbClr val="CC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5"/>
    <p:restoredTop sz="87077" autoAdjust="0"/>
  </p:normalViewPr>
  <p:slideViewPr>
    <p:cSldViewPr snapToGrid="0">
      <p:cViewPr>
        <p:scale>
          <a:sx n="108" d="100"/>
          <a:sy n="108" d="100"/>
        </p:scale>
        <p:origin x="653" y="67"/>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113766"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4003185" y="0"/>
            <a:ext cx="3112157"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algn="r" defTabSz="892536">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954002"/>
            <a:ext cx="3113766"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4003185" y="8954002"/>
            <a:ext cx="3112157"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algn="r" defTabSz="892536">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76775"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4025702" y="0"/>
            <a:ext cx="3076774"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algn="r" defTabSz="940694">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Grp="1" noRot="1" noChangeAspect="1" noChangeArrowheads="1" noTextEdit="1"/>
          </p:cNvSpPr>
          <p:nvPr>
            <p:ph type="sldImg" idx="2"/>
          </p:nvPr>
        </p:nvSpPr>
        <p:spPr bwMode="auto">
          <a:xfrm>
            <a:off x="1204913" y="704850"/>
            <a:ext cx="4694237" cy="3521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47320" y="4460167"/>
            <a:ext cx="5207838" cy="4222890"/>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920334"/>
            <a:ext cx="3076775"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4025702" y="8920334"/>
            <a:ext cx="3076774"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algn="r" defTabSz="940694">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70731A8B-03EB-4ACF-BF35-BC1548BBCD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578D70-2809-409D-BC06-7ED58CDEDEE5}"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id="{EF83B533-C2A6-4CC5-9674-9CD0B1C066A9}"/>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4312973F-C114-466D-AA99-69C818835C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C93DAB3F-20BE-4D1C-9815-F2ABC58A5F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3573A2-3DB9-4A78-804D-4CB4DAA8CD51}" type="slidenum">
              <a:rPr lang="en-US" altLang="en-US" smtClean="0">
                <a:latin typeface="Times New Roman" panose="02020603050405020304" pitchFamily="18" charset="0"/>
              </a:rPr>
              <a:pPr/>
              <a:t>25</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09F55319-88CA-4D98-878B-70A33C7A46C1}"/>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141E9C05-4D38-4782-A42B-6284D73AED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E99EAA0C-F8C4-402D-A03E-AF8DA4F53968}"/>
              </a:ext>
            </a:extLst>
          </p:cNvPr>
          <p:cNvSpPr>
            <a:spLocks noGrp="1" noRot="1" noChangeAspect="1" noChangeArrowheads="1" noTextEdit="1"/>
          </p:cNvSpPr>
          <p:nvPr>
            <p:ph type="sldImg"/>
          </p:nvPr>
        </p:nvSpPr>
        <p:spPr>
          <a:ln/>
        </p:spPr>
      </p:sp>
      <p:sp>
        <p:nvSpPr>
          <p:cNvPr id="40962" name="Rectangle 3">
            <a:extLst>
              <a:ext uri="{FF2B5EF4-FFF2-40B4-BE49-F238E27FC236}">
                <a16:creationId xmlns:a16="http://schemas.microsoft.com/office/drawing/2014/main" id="{FF8B66CD-DC4E-415D-A1C3-7BA86D98A8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B560AA2B-36C3-4BA6-B8E4-C12D92E83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B86FDC-C417-482B-A0A4-CC6DE31F6685}" type="slidenum">
              <a:rPr lang="en-US" altLang="en-US" smtClean="0">
                <a:latin typeface="Times New Roman" panose="02020603050405020304" pitchFamily="18" charset="0"/>
              </a:rPr>
              <a:pPr/>
              <a:t>29</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id="{5B8E00CE-665B-4062-A0E9-D7E2A062E2BD}"/>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D6256441-E288-4701-842D-EC0C5A77B3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73574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CA63045E-DAF8-419C-BAC4-59387995B2BB}"/>
              </a:ext>
            </a:extLst>
          </p:cNvPr>
          <p:cNvSpPr>
            <a:spLocks noGrp="1" noRot="1" noChangeAspect="1" noChangeArrowheads="1" noTextEdit="1"/>
          </p:cNvSpPr>
          <p:nvPr>
            <p:ph type="sldImg"/>
          </p:nvPr>
        </p:nvSpPr>
        <p:spPr>
          <a:ln/>
        </p:spPr>
      </p:sp>
      <p:sp>
        <p:nvSpPr>
          <p:cNvPr id="45058" name="Rectangle 3">
            <a:extLst>
              <a:ext uri="{FF2B5EF4-FFF2-40B4-BE49-F238E27FC236}">
                <a16:creationId xmlns:a16="http://schemas.microsoft.com/office/drawing/2014/main" id="{DA20102A-E63B-4A1D-A0E2-5467FB1F38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31</a:t>
            </a:fld>
            <a:endParaRPr lang="en-US" altLang="en-US">
              <a:latin typeface="Times New Roman" panose="02020603050405020304" pitchFamily="18" charset="0"/>
            </a:endParaRPr>
          </a:p>
        </p:txBody>
      </p:sp>
      <p:sp>
        <p:nvSpPr>
          <p:cNvPr id="48130" name="Rectangle 2">
            <a:extLst>
              <a:ext uri="{FF2B5EF4-FFF2-40B4-BE49-F238E27FC236}">
                <a16:creationId xmlns:a16="http://schemas.microsoft.com/office/drawing/2014/main"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32</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647237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33</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45696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DEB7522A-FE31-415F-9CF8-429B45DCCD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8E544B-713C-425B-9C97-BF82FAFD58DE}" type="slidenum">
              <a:rPr lang="en-US" altLang="en-US" smtClean="0">
                <a:latin typeface="Times New Roman" panose="02020603050405020304" pitchFamily="18" charset="0"/>
              </a:rPr>
              <a:pPr/>
              <a:t>34</a:t>
            </a:fld>
            <a:endParaRPr lang="en-US" altLang="en-US">
              <a:latin typeface="Times New Roman" panose="02020603050405020304" pitchFamily="18" charset="0"/>
            </a:endParaRPr>
          </a:p>
        </p:txBody>
      </p:sp>
      <p:sp>
        <p:nvSpPr>
          <p:cNvPr id="52226" name="Rectangle 2">
            <a:extLst>
              <a:ext uri="{FF2B5EF4-FFF2-40B4-BE49-F238E27FC236}">
                <a16:creationId xmlns:a16="http://schemas.microsoft.com/office/drawing/2014/main" id="{98DCF709-12EF-4B6C-B939-039D830D92F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752CEF15-E440-4ED3-B2DD-9E05E6E1BE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35</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85061A96-4F51-4A9E-BE13-85C62B2776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BCBD951-2730-403C-B793-3EAC042D8C1F}"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4F57E28D-F7F1-4D40-A519-7E31B6AFBDE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3B54E91-0B5C-4471-80C0-E8D510A3FA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36</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data structure</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6576408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0BC3FEF9-C8F7-4699-8523-4135C0D582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5B653E-C24A-4F9F-9ED4-52FDB2A09115}"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56322" name="Rectangle 2">
            <a:extLst>
              <a:ext uri="{FF2B5EF4-FFF2-40B4-BE49-F238E27FC236}">
                <a16:creationId xmlns:a16="http://schemas.microsoft.com/office/drawing/2014/main" id="{99D82252-23EB-4A7A-BAFD-57F96077D9B3}"/>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2985C9D0-DDF5-4203-A2BB-0A86572CA8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38</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B8F2FBEB-02A4-4584-8264-A9584D0E16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B29415-63C3-4DAE-BA64-18F91B5F9D31}" type="slidenum">
              <a:rPr lang="en-US" altLang="en-US" smtClean="0">
                <a:latin typeface="Times New Roman" panose="02020603050405020304" pitchFamily="18" charset="0"/>
              </a:rPr>
              <a:pPr/>
              <a:t>39</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id="{A02EF62C-439E-41F2-B592-539CA3CFE488}"/>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CBFD4124-805F-46D0-9DC2-2E8BE0FE29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40</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251330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519C0DD0-7768-4606-AA45-3637BF83A9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5FD585-2D3C-4D4C-9C46-95A9B1AAE880}" type="slidenum">
              <a:rPr lang="en-US" altLang="en-US" smtClean="0">
                <a:latin typeface="Times New Roman" panose="02020603050405020304" pitchFamily="18" charset="0"/>
              </a:rPr>
              <a:pPr/>
              <a:t>41</a:t>
            </a:fld>
            <a:endParaRPr lang="en-US" altLang="en-US">
              <a:latin typeface="Times New Roman" panose="02020603050405020304" pitchFamily="18" charset="0"/>
            </a:endParaRPr>
          </a:p>
        </p:txBody>
      </p:sp>
      <p:sp>
        <p:nvSpPr>
          <p:cNvPr id="64514" name="Rectangle 2">
            <a:extLst>
              <a:ext uri="{FF2B5EF4-FFF2-40B4-BE49-F238E27FC236}">
                <a16:creationId xmlns:a16="http://schemas.microsoft.com/office/drawing/2014/main" id="{A6DC1BB6-9B39-4275-B20C-1BB155364C94}"/>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8FA965D6-E750-46A5-90AA-01EAA6CC7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CA416605-5709-44CD-83EA-5BDECB8FF8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E892B4D-38DF-4064-9E16-CA90B4DE3B8F}" type="slidenum">
              <a:rPr lang="en-US" altLang="en-US" smtClean="0">
                <a:latin typeface="Times New Roman" panose="02020603050405020304" pitchFamily="18" charset="0"/>
              </a:rPr>
              <a:pPr/>
              <a:t>42</a:t>
            </a:fld>
            <a:endParaRPr lang="en-US" altLang="en-US">
              <a:latin typeface="Times New Roman" panose="02020603050405020304" pitchFamily="18" charset="0"/>
            </a:endParaRPr>
          </a:p>
        </p:txBody>
      </p:sp>
      <p:sp>
        <p:nvSpPr>
          <p:cNvPr id="66562" name="Rectangle 2">
            <a:extLst>
              <a:ext uri="{FF2B5EF4-FFF2-40B4-BE49-F238E27FC236}">
                <a16:creationId xmlns:a16="http://schemas.microsoft.com/office/drawing/2014/main" id="{4B271679-9AB4-493B-9423-CC79D90F157D}"/>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13E4955E-451B-45CB-B32B-A11B541DD3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43</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921885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44</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D9C756DA-0910-4B7D-BA30-48A9FC686C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DB137B5-843E-4699-AC99-27F3C83659A6}" type="slidenum">
              <a:rPr lang="en-US" altLang="en-US" smtClean="0">
                <a:latin typeface="Times New Roman" panose="02020603050405020304" pitchFamily="18" charset="0"/>
              </a:rPr>
              <a:pPr/>
              <a:t>45</a:t>
            </a:fld>
            <a:endParaRPr lang="en-US" altLang="en-US">
              <a:latin typeface="Times New Roman" panose="02020603050405020304" pitchFamily="18" charset="0"/>
            </a:endParaRPr>
          </a:p>
        </p:txBody>
      </p:sp>
      <p:sp>
        <p:nvSpPr>
          <p:cNvPr id="72706" name="Rectangle 2">
            <a:extLst>
              <a:ext uri="{FF2B5EF4-FFF2-40B4-BE49-F238E27FC236}">
                <a16:creationId xmlns:a16="http://schemas.microsoft.com/office/drawing/2014/main" id="{A93A18B2-8712-47B2-8840-D2BF4C07E1B3}"/>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B65C61F6-2681-487B-AD98-ABBC081895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A017037F-EFD5-48E7-B42F-8143C1E4CC14}"/>
              </a:ext>
            </a:extLst>
          </p:cNvPr>
          <p:cNvSpPr>
            <a:spLocks noGrp="1" noRot="1" noChangeAspect="1" noChangeArrowheads="1" noTextEdit="1"/>
          </p:cNvSpPr>
          <p:nvPr>
            <p:ph type="sldImg"/>
          </p:nvPr>
        </p:nvSpPr>
        <p:spPr>
          <a:ln/>
        </p:spPr>
      </p:sp>
      <p:sp>
        <p:nvSpPr>
          <p:cNvPr id="10242" name="Rectangle 3">
            <a:extLst>
              <a:ext uri="{FF2B5EF4-FFF2-40B4-BE49-F238E27FC236}">
                <a16:creationId xmlns:a16="http://schemas.microsoft.com/office/drawing/2014/main" id="{FC2A32F7-3F5B-4ACF-A855-30A05CCF54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DB77C4CC-0B6E-4673-9841-95D0B39AA6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6501839-7371-45B1-A86F-4D6848EB5C24}" type="slidenum">
              <a:rPr lang="en-US" altLang="en-US" smtClean="0">
                <a:latin typeface="Times New Roman" panose="02020603050405020304" pitchFamily="18" charset="0"/>
              </a:rPr>
              <a:pPr/>
              <a:t>46</a:t>
            </a:fld>
            <a:endParaRPr lang="en-US" altLang="en-US">
              <a:latin typeface="Times New Roman" panose="02020603050405020304" pitchFamily="18" charset="0"/>
            </a:endParaRPr>
          </a:p>
        </p:txBody>
      </p:sp>
      <p:sp>
        <p:nvSpPr>
          <p:cNvPr id="74754" name="Rectangle 2">
            <a:extLst>
              <a:ext uri="{FF2B5EF4-FFF2-40B4-BE49-F238E27FC236}">
                <a16:creationId xmlns:a16="http://schemas.microsoft.com/office/drawing/2014/main" id="{7E671584-9367-4579-B3BD-07FD1DBA19B5}"/>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67CCFE29-A06F-49EB-AABF-030082EB23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711F51F3-CC39-46C9-AB2A-BC24FE639A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1B896F9-4E89-493F-A2B1-A321DE9304A5}" type="slidenum">
              <a:rPr lang="en-US" altLang="en-US" smtClean="0">
                <a:latin typeface="Times New Roman" panose="02020603050405020304" pitchFamily="18" charset="0"/>
              </a:rPr>
              <a:pPr/>
              <a:t>49</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id="{8EB9FC2F-9560-43CD-84EB-42D0F528AF61}"/>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578C067F-078B-4408-AF29-DCA7A645CD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CADC8BFB-24B1-4297-B793-6F8A0D5873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F847D-A7FD-4514-818A-A1873C677874}" type="slidenum">
              <a:rPr lang="en-US" altLang="en-US" smtClean="0">
                <a:latin typeface="Times New Roman" panose="02020603050405020304" pitchFamily="18" charset="0"/>
              </a:rPr>
              <a:pPr/>
              <a:t>50</a:t>
            </a:fld>
            <a:endParaRPr lang="en-US" altLang="en-US">
              <a:latin typeface="Times New Roman" panose="02020603050405020304" pitchFamily="18" charset="0"/>
            </a:endParaRPr>
          </a:p>
        </p:txBody>
      </p:sp>
      <p:sp>
        <p:nvSpPr>
          <p:cNvPr id="83970" name="Rectangle 2">
            <a:extLst>
              <a:ext uri="{FF2B5EF4-FFF2-40B4-BE49-F238E27FC236}">
                <a16:creationId xmlns:a16="http://schemas.microsoft.com/office/drawing/2014/main" id="{D52D119C-B011-47A7-89E5-EC4CDBBF2E85}"/>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0DD7969A-5C14-461F-9465-0BCB7FE110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99320A21-45B3-4D4F-B9F5-FC693444B4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2284F21-9F1A-4F22-8037-297481AD2DC1}"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2803AA6F-012E-4DAD-92CC-4E73922564C7}"/>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E5ACDDC3-7FDA-4C42-9ED7-C404396608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9AD83C5C-EFF0-4CBC-AB6B-8147CA9BED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C2D9CB2-90B3-4921-94FF-0D8482609EBF}"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A681B6BB-30EB-45AC-93F0-9ECF7F7644EB}"/>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4BB4423B-A623-4913-ABDD-D216A1D6EF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09567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ourier New" panose="02070309020205020404" pitchFamily="49" charset="0"/>
                <a:cs typeface="Courier New" panose="02070309020205020404" pitchFamily="49" charset="0"/>
              </a:rPr>
              <a:t>do nothing (busy wait)</a:t>
            </a:r>
            <a:endParaRPr lang="en-US" dirty="0"/>
          </a:p>
        </p:txBody>
      </p:sp>
      <p:sp>
        <p:nvSpPr>
          <p:cNvPr id="4" name="Slide Number Placeholder 3"/>
          <p:cNvSpPr>
            <a:spLocks noGrp="1"/>
          </p:cNvSpPr>
          <p:nvPr>
            <p:ph type="sldNum" sz="quarter" idx="5"/>
          </p:nvPr>
        </p:nvSpPr>
        <p:spPr/>
        <p:txBody>
          <a:bodyPr/>
          <a:lstStyle/>
          <a:p>
            <a:pPr>
              <a:defRPr/>
            </a:pPr>
            <a:fld id="{50E8F071-5978-475C-87F0-5ED336049DF7}" type="slidenum">
              <a:rPr lang="en-US" altLang="en-US" smtClean="0"/>
              <a:pPr>
                <a:defRPr/>
              </a:pPr>
              <a:t>10</a:t>
            </a:fld>
            <a:endParaRPr lang="en-US" altLang="en-US"/>
          </a:p>
        </p:txBody>
      </p:sp>
    </p:spTree>
    <p:extLst>
      <p:ext uri="{BB962C8B-B14F-4D97-AF65-F5344CB8AC3E}">
        <p14:creationId xmlns:p14="http://schemas.microsoft.com/office/powerpoint/2010/main" val="3652152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11</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16348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Mutual exclusion is preserved</a:t>
            </a:r>
          </a:p>
        </p:txBody>
      </p:sp>
      <p:sp>
        <p:nvSpPr>
          <p:cNvPr id="4" name="Slide Number Placeholder 3"/>
          <p:cNvSpPr>
            <a:spLocks noGrp="1"/>
          </p:cNvSpPr>
          <p:nvPr>
            <p:ph type="sldNum" sz="quarter" idx="5"/>
          </p:nvPr>
        </p:nvSpPr>
        <p:spPr/>
        <p:txBody>
          <a:bodyPr/>
          <a:lstStyle/>
          <a:p>
            <a:pPr>
              <a:defRPr/>
            </a:pPr>
            <a:fld id="{50E8F071-5978-475C-87F0-5ED336049DF7}" type="slidenum">
              <a:rPr lang="en-US" altLang="en-US" smtClean="0"/>
              <a:pPr>
                <a:defRPr/>
              </a:pPr>
              <a:t>12</a:t>
            </a:fld>
            <a:endParaRPr lang="en-US" altLang="en-US"/>
          </a:p>
        </p:txBody>
      </p:sp>
    </p:spTree>
    <p:extLst>
      <p:ext uri="{BB962C8B-B14F-4D97-AF65-F5344CB8AC3E}">
        <p14:creationId xmlns:p14="http://schemas.microsoft.com/office/powerpoint/2010/main" val="112201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3A719F1-3A87-46F3-9526-322E36B5BD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6991540-E9B1-402B-A0AC-B1966207FC52}" type="slidenum">
              <a:rPr lang="en-US" altLang="en-US" smtClean="0">
                <a:latin typeface="Times New Roman" panose="02020603050405020304" pitchFamily="18" charset="0"/>
              </a:rPr>
              <a:pPr/>
              <a:t>20</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id="{7F8BFD78-3377-4EA4-A48D-F69CC41A378F}"/>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A503B85D-87D4-4A59-99BA-1FB057B63F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0" i="0" dirty="0">
                <a:solidFill>
                  <a:srgbClr val="000000"/>
                </a:solidFill>
                <a:effectLst/>
                <a:latin typeface="Arial" panose="020B0604020202020204" pitchFamily="34" charset="0"/>
              </a:rPr>
              <a:t>hardware level locks </a:t>
            </a:r>
            <a:r>
              <a:rPr lang="en-US" b="0" i="0">
                <a:solidFill>
                  <a:srgbClr val="000000"/>
                </a:solidFill>
                <a:effectLst/>
                <a:latin typeface="Arial" panose="020B0604020202020204" pitchFamily="34" charset="0"/>
              </a:rPr>
              <a:t>are difficult </a:t>
            </a:r>
            <a:r>
              <a:rPr lang="en-US" b="0" i="0" dirty="0">
                <a:solidFill>
                  <a:srgbClr val="000000"/>
                </a:solidFill>
                <a:effectLst/>
                <a:latin typeface="Arial" panose="020B0604020202020204" pitchFamily="34" charset="0"/>
              </a:rPr>
              <a:t>to implement in </a:t>
            </a:r>
            <a:r>
              <a:rPr lang="en-US" b="0" i="0">
                <a:solidFill>
                  <a:srgbClr val="000000"/>
                </a:solidFill>
                <a:effectLst/>
                <a:latin typeface="Arial" panose="020B0604020202020204" pitchFamily="34" charset="0"/>
              </a:rPr>
              <a:t>multi-processor architectures</a:t>
            </a:r>
            <a:endParaRPr lang="en-US" altLang="en-US" dirty="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02A0DD47-8F7F-4A95-AE64-CA99D29DE3BF}"/>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336699"/>
                </a:solidFill>
                <a:latin typeface="Helvetica" panose="020B0604020202020204" pitchFamily="34" charset="0"/>
              </a:rPr>
              <a:t>Silberschatz, Galvin and Gagne ©2018</a:t>
            </a:r>
          </a:p>
        </p:txBody>
      </p:sp>
      <p:sp>
        <p:nvSpPr>
          <p:cNvPr id="8" name="Text Box 8">
            <a:extLst>
              <a:ext uri="{FF2B5EF4-FFF2-40B4-BE49-F238E27FC236}">
                <a16:creationId xmlns:a16="http://schemas.microsoft.com/office/drawing/2014/main" id="{49ECA44C-B65E-4D58-AF71-9A21542DEAB3}"/>
              </a:ext>
            </a:extLst>
          </p:cNvPr>
          <p:cNvSpPr txBox="1">
            <a:spLocks noChangeArrowheads="1"/>
          </p:cNvSpPr>
          <p:nvPr/>
        </p:nvSpPr>
        <p:spPr bwMode="auto">
          <a:xfrm>
            <a:off x="26988" y="6613525"/>
            <a:ext cx="2730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336699"/>
                </a:solidFill>
                <a:latin typeface="Helvetica" panose="020B0604020202020204" pitchFamily="34" charset="0"/>
              </a:rPr>
              <a:t>Operating System Concepts – 10</a:t>
            </a:r>
            <a:r>
              <a:rPr lang="en-US" altLang="en-US" sz="1000" b="1" baseline="30000">
                <a:solidFill>
                  <a:srgbClr val="336699"/>
                </a:solidFill>
                <a:latin typeface="Helvetica" panose="020B0604020202020204" pitchFamily="34" charset="0"/>
              </a:rPr>
              <a:t>th</a:t>
            </a:r>
            <a:r>
              <a:rPr lang="en-US" altLang="en-US" sz="1000" b="1">
                <a:solidFill>
                  <a:srgbClr val="336699"/>
                </a:solidFill>
                <a:latin typeface="Helvetica" panose="020B0604020202020204" pitchFamily="34" charset="0"/>
              </a:rPr>
              <a:t> Edition</a:t>
            </a:r>
          </a:p>
        </p:txBody>
      </p:sp>
      <p:pic>
        <p:nvPicPr>
          <p:cNvPr id="9" name="Picture 9" descr="dino_4">
            <a:extLst>
              <a:ext uri="{FF2B5EF4-FFF2-40B4-BE49-F238E27FC236}">
                <a16:creationId xmlns:a16="http://schemas.microsoft.com/office/drawing/2014/main" id="{DC93971E-88EA-49BD-8B99-29D435F56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0B010E09-45F7-4439-9097-56E2E86F084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2286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4256088" y="6613525"/>
            <a:ext cx="447675" cy="24606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anose="020B0604020202020204" pitchFamily="34" charset="0"/>
              </a:rPr>
              <a:t>6.</a:t>
            </a:r>
            <a:fld id="{B911E7D7-D784-4B10-991E-22AC2D897065}" type="slidenum">
              <a:rPr lang="en-US" altLang="en-US" sz="1000" b="1" smtClean="0">
                <a:solidFill>
                  <a:srgbClr val="006699"/>
                </a:solidFill>
                <a:latin typeface="Helvetica" panose="020B0604020202020204" pitchFamily="34" charset="0"/>
              </a:rPr>
              <a:pPr algn="ctr">
                <a:spcBef>
                  <a:spcPct val="50000"/>
                </a:spcBef>
                <a:defRPr/>
              </a:pPr>
              <a:t>‹#›</a:t>
            </a:fld>
            <a:endParaRPr lang="en-US" altLang="en-US" sz="1000" b="1">
              <a:solidFill>
                <a:srgbClr val="006699"/>
              </a:solidFill>
              <a:latin typeface="Helvetica" panose="020B0604020202020204" pitchFamily="34" charset="0"/>
            </a:endParaRPr>
          </a:p>
        </p:txBody>
      </p:sp>
      <p:sp>
        <p:nvSpPr>
          <p:cNvPr id="1034" name="Text Box 10">
            <a:extLst>
              <a:ext uri="{FF2B5EF4-FFF2-40B4-BE49-F238E27FC236}">
                <a16:creationId xmlns:a16="http://schemas.microsoft.com/office/drawing/2014/main" id="{C040EDE6-C40A-4ECD-9AD5-39D889268023}"/>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006699"/>
                </a:solidFill>
                <a:latin typeface="Helvetica" panose="020B0604020202020204" pitchFamily="34" charset="0"/>
              </a:rPr>
              <a:t>Silberschatz, Galvin and Gagne ©2018</a:t>
            </a: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006699"/>
                </a:solidFill>
                <a:latin typeface="Helvetica" panose="020B0604020202020204" pitchFamily="34" charset="0"/>
              </a:rPr>
              <a:t>Operating System Concepts – 10</a:t>
            </a:r>
            <a:r>
              <a:rPr lang="en-US" altLang="en-US" sz="1000" b="1" baseline="30000">
                <a:solidFill>
                  <a:srgbClr val="006699"/>
                </a:solidFill>
                <a:latin typeface="Helvetica" panose="020B0604020202020204" pitchFamily="34" charset="0"/>
              </a:rPr>
              <a:t>th</a:t>
            </a:r>
            <a:r>
              <a:rPr lang="en-US" altLang="en-US" sz="1000" b="1">
                <a:solidFill>
                  <a:srgbClr val="006699"/>
                </a:solidFill>
                <a:latin typeface="Helvetica" panose="020B0604020202020204" pitchFamily="34" charset="0"/>
              </a:rPr>
              <a:t> Edition</a:t>
            </a:r>
          </a:p>
        </p:txBody>
      </p:sp>
      <p:pic>
        <p:nvPicPr>
          <p:cNvPr id="1036" name="Picture 12" descr="dino_6">
            <a:extLst>
              <a:ext uri="{FF2B5EF4-FFF2-40B4-BE49-F238E27FC236}">
                <a16:creationId xmlns:a16="http://schemas.microsoft.com/office/drawing/2014/main" id="{798F458D-E4DA-455D-AF0E-E0D8E77E104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685800" y="808038"/>
            <a:ext cx="7772400" cy="2128837"/>
          </a:xfrm>
        </p:spPr>
        <p:txBody>
          <a:bodyPr/>
          <a:lstStyle/>
          <a:p>
            <a:pPr eaLnBrk="1" hangingPunct="1"/>
            <a:r>
              <a:rPr lang="en-US" altLang="en-US" dirty="0"/>
              <a:t>Chapter 6:  Synchronization</a:t>
            </a:r>
          </a:p>
        </p:txBody>
      </p:sp>
      <p:sp>
        <p:nvSpPr>
          <p:cNvPr id="2" name="TextBox 1">
            <a:extLst>
              <a:ext uri="{FF2B5EF4-FFF2-40B4-BE49-F238E27FC236}">
                <a16:creationId xmlns:a16="http://schemas.microsoft.com/office/drawing/2014/main" id="{F23AC742-E5C3-BBA8-F5AF-13737DEB669A}"/>
              </a:ext>
            </a:extLst>
          </p:cNvPr>
          <p:cNvSpPr txBox="1"/>
          <p:nvPr/>
        </p:nvSpPr>
        <p:spPr>
          <a:xfrm>
            <a:off x="0" y="0"/>
            <a:ext cx="2438936" cy="369332"/>
          </a:xfrm>
          <a:prstGeom prst="rect">
            <a:avLst/>
          </a:prstGeom>
          <a:noFill/>
        </p:spPr>
        <p:txBody>
          <a:bodyPr wrap="square" rtlCol="0">
            <a:spAutoFit/>
          </a:bodyPr>
          <a:lstStyle/>
          <a:p>
            <a:r>
              <a:rPr lang="en-US" dirty="0">
                <a:solidFill>
                  <a:schemeClr val="tx1">
                    <a:lumMod val="50000"/>
                    <a:lumOff val="50000"/>
                  </a:schemeClr>
                </a:solidFill>
              </a:rPr>
              <a:t>2024 Fall semester</a:t>
            </a:r>
          </a:p>
        </p:txBody>
      </p:sp>
      <p:sp>
        <p:nvSpPr>
          <p:cNvPr id="3" name="TextBox 2">
            <a:extLst>
              <a:ext uri="{FF2B5EF4-FFF2-40B4-BE49-F238E27FC236}">
                <a16:creationId xmlns:a16="http://schemas.microsoft.com/office/drawing/2014/main" id="{9E506EC6-441E-62C6-4FFC-5D07669DEA7A}"/>
              </a:ext>
            </a:extLst>
          </p:cNvPr>
          <p:cNvSpPr txBox="1"/>
          <p:nvPr/>
        </p:nvSpPr>
        <p:spPr>
          <a:xfrm>
            <a:off x="7444496" y="0"/>
            <a:ext cx="1699504"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a:lstStyle>
          <a:p>
            <a:r>
              <a:rPr lang="en-US" sz="2400" dirty="0">
                <a:solidFill>
                  <a:schemeClr val="bg1">
                    <a:lumMod val="50000"/>
                  </a:schemeClr>
                </a:solidFill>
              </a:rPr>
              <a:t>revision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78C30-9116-06C3-261F-84F4642081A6}"/>
              </a:ext>
            </a:extLst>
          </p:cNvPr>
          <p:cNvSpPr>
            <a:spLocks noGrp="1"/>
          </p:cNvSpPr>
          <p:nvPr>
            <p:ph type="title"/>
          </p:nvPr>
        </p:nvSpPr>
        <p:spPr/>
        <p:txBody>
          <a:bodyPr/>
          <a:lstStyle/>
          <a:p>
            <a:r>
              <a:rPr lang="en-US" dirty="0"/>
              <a:t>Producer-Consumer</a:t>
            </a:r>
          </a:p>
        </p:txBody>
      </p:sp>
      <p:sp>
        <p:nvSpPr>
          <p:cNvPr id="3" name="Content Placeholder 2">
            <a:extLst>
              <a:ext uri="{FF2B5EF4-FFF2-40B4-BE49-F238E27FC236}">
                <a16:creationId xmlns:a16="http://schemas.microsoft.com/office/drawing/2014/main" id="{24793638-04BB-4E27-6014-A482DEEAE0ED}"/>
              </a:ext>
            </a:extLst>
          </p:cNvPr>
          <p:cNvSpPr>
            <a:spLocks noGrp="1"/>
          </p:cNvSpPr>
          <p:nvPr>
            <p:ph idx="1"/>
          </p:nvPr>
        </p:nvSpPr>
        <p:spPr>
          <a:xfrm>
            <a:off x="300447" y="1138301"/>
            <a:ext cx="4271553" cy="3070724"/>
          </a:xfrm>
          <a:ln>
            <a:solidFill>
              <a:schemeClr val="bg1">
                <a:lumMod val="50000"/>
              </a:schemeClr>
            </a:solidFill>
          </a:ln>
        </p:spPr>
        <p:txBody>
          <a:bodyPr/>
          <a:lstStyle/>
          <a:p>
            <a:pPr marL="0" indent="0">
              <a:spcBef>
                <a:spcPts val="0"/>
              </a:spcBef>
              <a:buNone/>
            </a:pPr>
            <a:r>
              <a:rPr lang="en-US" sz="1600" dirty="0">
                <a:latin typeface="Courier New" panose="02070309020205020404" pitchFamily="49" charset="0"/>
                <a:cs typeface="Courier New" panose="02070309020205020404" pitchFamily="49" charset="0"/>
              </a:rPr>
              <a:t>/* producer process */</a:t>
            </a:r>
          </a:p>
          <a:p>
            <a:pPr marL="0" indent="0">
              <a:spcBef>
                <a:spcPts val="0"/>
              </a:spcBef>
              <a:buNone/>
            </a:pPr>
            <a:r>
              <a:rPr lang="en-US" sz="1600" dirty="0">
                <a:latin typeface="Courier New" panose="02070309020205020404" pitchFamily="49" charset="0"/>
                <a:cs typeface="Courier New" panose="02070309020205020404" pitchFamily="49" charset="0"/>
              </a:rPr>
              <a:t>while (true) {</a:t>
            </a:r>
          </a:p>
          <a:p>
            <a:pPr marL="0" indent="0">
              <a:spcBef>
                <a:spcPts val="0"/>
              </a:spcBef>
              <a:buNone/>
            </a:pPr>
            <a:r>
              <a:rPr lang="en-US" sz="1400" dirty="0">
                <a:latin typeface="Courier New" panose="02070309020205020404" pitchFamily="49" charset="0"/>
                <a:cs typeface="Courier New" panose="02070309020205020404" pitchFamily="49" charset="0"/>
              </a:rPr>
              <a:t>  /* check whether buffer is full */</a:t>
            </a:r>
          </a:p>
          <a:p>
            <a:pPr marL="0" indent="0">
              <a:spcBef>
                <a:spcPts val="0"/>
              </a:spcBef>
              <a:buNone/>
            </a:pPr>
            <a:r>
              <a:rPr lang="en-US" sz="1600" dirty="0">
                <a:latin typeface="Courier New" panose="02070309020205020404" pitchFamily="49" charset="0"/>
                <a:cs typeface="Courier New" panose="02070309020205020404" pitchFamily="49" charset="0"/>
              </a:rPr>
              <a:t>  while (count == BUFFER_SIZE)</a:t>
            </a:r>
          </a:p>
          <a:p>
            <a:pPr marL="0" indent="0">
              <a:spcBef>
                <a:spcPts val="0"/>
              </a:spcBef>
              <a:buNone/>
            </a:pPr>
            <a:r>
              <a:rPr lang="en-US" sz="1600" dirty="0">
                <a:latin typeface="Courier New" panose="02070309020205020404" pitchFamily="49" charset="0"/>
                <a:cs typeface="Courier New" panose="02070309020205020404" pitchFamily="49" charset="0"/>
              </a:rPr>
              <a:t>     ; /* busy wait */</a:t>
            </a:r>
          </a:p>
          <a:p>
            <a:pPr marL="0" indent="0">
              <a:spcBef>
                <a:spcPts val="0"/>
              </a:spcBef>
              <a:buNone/>
            </a:pPr>
            <a:endParaRPr lang="en-US" sz="1600" dirty="0">
              <a:latin typeface="Courier New" panose="02070309020205020404" pitchFamily="49" charset="0"/>
              <a:cs typeface="Courier New" panose="02070309020205020404" pitchFamily="49" charset="0"/>
            </a:endParaRPr>
          </a:p>
          <a:p>
            <a:pPr marL="0" indent="0">
              <a:spcBef>
                <a:spcPts val="0"/>
              </a:spcBef>
              <a:buNone/>
            </a:pPr>
            <a:r>
              <a:rPr lang="en-US" sz="1600" dirty="0">
                <a:latin typeface="Courier New" panose="02070309020205020404" pitchFamily="49" charset="0"/>
                <a:cs typeface="Courier New" panose="02070309020205020404" pitchFamily="49" charset="0"/>
              </a:rPr>
              <a:t>  buffer[in] = </a:t>
            </a:r>
            <a:r>
              <a:rPr lang="en-US" sz="1600" dirty="0" err="1">
                <a:latin typeface="Courier New" panose="02070309020205020404" pitchFamily="49" charset="0"/>
                <a:cs typeface="Courier New" panose="02070309020205020404" pitchFamily="49" charset="0"/>
              </a:rPr>
              <a:t>next_data</a:t>
            </a:r>
            <a:r>
              <a:rPr lang="en-US" sz="1600" dirty="0">
                <a:latin typeface="Courier New" panose="02070309020205020404" pitchFamily="49" charset="0"/>
                <a:cs typeface="Courier New" panose="02070309020205020404" pitchFamily="49" charset="0"/>
              </a:rPr>
              <a:t>;</a:t>
            </a:r>
          </a:p>
          <a:p>
            <a:pPr marL="0" indent="0">
              <a:spcBef>
                <a:spcPts val="0"/>
              </a:spcBef>
              <a:buNone/>
            </a:pPr>
            <a:r>
              <a:rPr lang="en-US" sz="1600" dirty="0">
                <a:latin typeface="Courier New" panose="02070309020205020404" pitchFamily="49" charset="0"/>
                <a:cs typeface="Courier New" panose="02070309020205020404" pitchFamily="49" charset="0"/>
              </a:rPr>
              <a:t>  /* circular buffer */</a:t>
            </a:r>
          </a:p>
          <a:p>
            <a:pPr marL="0" indent="0">
              <a:spcBef>
                <a:spcPts val="0"/>
              </a:spcBef>
              <a:buNone/>
            </a:pPr>
            <a:r>
              <a:rPr lang="en-US" sz="1600" dirty="0">
                <a:latin typeface="Courier New" panose="02070309020205020404" pitchFamily="49" charset="0"/>
                <a:cs typeface="Courier New" panose="02070309020205020404" pitchFamily="49" charset="0"/>
              </a:rPr>
              <a:t>  in = (in + 1) % BUFFER SIZE;</a:t>
            </a:r>
          </a:p>
          <a:p>
            <a:pPr marL="0" indent="0">
              <a:spcBef>
                <a:spcPts val="0"/>
              </a:spcBef>
              <a:buNone/>
            </a:pPr>
            <a:r>
              <a:rPr lang="en-US" sz="1600" dirty="0">
                <a:latin typeface="Courier New" panose="02070309020205020404" pitchFamily="49" charset="0"/>
                <a:cs typeface="Courier New" panose="02070309020205020404" pitchFamily="49" charset="0"/>
              </a:rPr>
              <a:t>  count++;</a:t>
            </a:r>
          </a:p>
          <a:p>
            <a:pPr marL="0" indent="0">
              <a:spcBef>
                <a:spcPts val="0"/>
              </a:spcBef>
              <a:buNone/>
            </a:pPr>
            <a:r>
              <a:rPr lang="en-US" sz="1600" dirty="0">
                <a:latin typeface="Courier New" panose="02070309020205020404" pitchFamily="49" charset="0"/>
                <a:cs typeface="Courier New" panose="02070309020205020404" pitchFamily="49" charset="0"/>
              </a:rPr>
              <a:t>}</a:t>
            </a:r>
          </a:p>
          <a:p>
            <a:pPr marL="0" indent="0">
              <a:spcBef>
                <a:spcPts val="0"/>
              </a:spcBef>
              <a:buNone/>
            </a:pPr>
            <a:endParaRPr lang="en-US" sz="1600"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67826C2C-D83E-1067-445F-28B861798D56}"/>
              </a:ext>
            </a:extLst>
          </p:cNvPr>
          <p:cNvSpPr txBox="1"/>
          <p:nvPr/>
        </p:nvSpPr>
        <p:spPr>
          <a:xfrm>
            <a:off x="4791842" y="2255328"/>
            <a:ext cx="4271553" cy="2769989"/>
          </a:xfrm>
          <a:prstGeom prst="rect">
            <a:avLst/>
          </a:prstGeom>
          <a:noFill/>
          <a:ln>
            <a:solidFill>
              <a:schemeClr val="bg1">
                <a:lumMod val="50000"/>
              </a:schemeClr>
            </a:solidFill>
          </a:ln>
        </p:spPr>
        <p:txBody>
          <a:bodyPr wrap="square" rtlCol="0">
            <a:spAutoFit/>
          </a:bodyPr>
          <a:lstStyle/>
          <a:p>
            <a:pPr marL="0" indent="0">
              <a:buNone/>
            </a:pPr>
            <a:r>
              <a:rPr lang="en-US" sz="1600" dirty="0">
                <a:latin typeface="Courier New" panose="02070309020205020404" pitchFamily="49" charset="0"/>
                <a:cs typeface="Courier New" panose="02070309020205020404" pitchFamily="49" charset="0"/>
              </a:rPr>
              <a:t>/* consumer process */</a:t>
            </a:r>
          </a:p>
          <a:p>
            <a:pPr marL="0" indent="0">
              <a:buNone/>
            </a:pPr>
            <a:r>
              <a:rPr lang="en-US" sz="1600" dirty="0">
                <a:latin typeface="Courier New" panose="02070309020205020404" pitchFamily="49" charset="0"/>
                <a:cs typeface="Courier New" panose="02070309020205020404" pitchFamily="49" charset="0"/>
              </a:rPr>
              <a:t>while (true) {</a:t>
            </a:r>
          </a:p>
          <a:p>
            <a:pPr marL="0" indent="0">
              <a:buNone/>
            </a:pPr>
            <a:r>
              <a:rPr lang="en-US" sz="1400" dirty="0">
                <a:latin typeface="Courier New" panose="02070309020205020404" pitchFamily="49" charset="0"/>
                <a:cs typeface="Courier New" panose="02070309020205020404" pitchFamily="49" charset="0"/>
              </a:rPr>
              <a:t>  /* check whether buffer is empty */</a:t>
            </a:r>
          </a:p>
          <a:p>
            <a:pPr marL="0" indent="0">
              <a:buNone/>
            </a:pPr>
            <a:r>
              <a:rPr lang="en-US" sz="1600" dirty="0">
                <a:latin typeface="Courier New" panose="02070309020205020404" pitchFamily="49" charset="0"/>
                <a:cs typeface="Courier New" panose="02070309020205020404" pitchFamily="49" charset="0"/>
              </a:rPr>
              <a:t>  while (count == 0)</a:t>
            </a:r>
          </a:p>
          <a:p>
            <a:pPr marL="0" indent="0">
              <a:buNone/>
            </a:pPr>
            <a:r>
              <a:rPr lang="en-US" sz="1600" dirty="0">
                <a:latin typeface="Courier New" panose="02070309020205020404" pitchFamily="49" charset="0"/>
                <a:cs typeface="Courier New" panose="02070309020205020404" pitchFamily="49" charset="0"/>
              </a:rPr>
              <a:t>     ; /* busy wait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data = buffer[out];</a:t>
            </a:r>
          </a:p>
          <a:p>
            <a:pPr marL="0" indent="0">
              <a:buNone/>
            </a:pPr>
            <a:r>
              <a:rPr lang="en-US" sz="1600" dirty="0">
                <a:latin typeface="Courier New" panose="02070309020205020404" pitchFamily="49" charset="0"/>
                <a:cs typeface="Courier New" panose="02070309020205020404" pitchFamily="49" charset="0"/>
              </a:rPr>
              <a:t>  /* circular buffer */</a:t>
            </a:r>
          </a:p>
          <a:p>
            <a:pPr marL="0" indent="0">
              <a:buNone/>
            </a:pPr>
            <a:r>
              <a:rPr lang="en-US" sz="1600" dirty="0">
                <a:latin typeface="Courier New" panose="02070309020205020404" pitchFamily="49" charset="0"/>
                <a:cs typeface="Courier New" panose="02070309020205020404" pitchFamily="49" charset="0"/>
              </a:rPr>
              <a:t>  out = (out + 1) % BUFFER SIZE;</a:t>
            </a:r>
          </a:p>
          <a:p>
            <a:pPr marL="0" indent="0">
              <a:buNone/>
            </a:pPr>
            <a:r>
              <a:rPr lang="en-US" sz="1600" dirty="0">
                <a:latin typeface="Courier New" panose="02070309020205020404" pitchFamily="49" charset="0"/>
                <a:cs typeface="Courier New" panose="02070309020205020404" pitchFamily="49" charset="0"/>
              </a:rPr>
              <a:t>  count--;</a:t>
            </a:r>
          </a:p>
          <a:p>
            <a:pPr marL="0" indent="0">
              <a:buNone/>
            </a:pP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31674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E05883FC-3E26-4D21-A3D5-658F27A12F03}"/>
              </a:ext>
            </a:extLst>
          </p:cNvPr>
          <p:cNvSpPr>
            <a:spLocks noGrp="1" noChangeArrowheads="1"/>
          </p:cNvSpPr>
          <p:nvPr>
            <p:ph type="title"/>
          </p:nvPr>
        </p:nvSpPr>
        <p:spPr>
          <a:xfrm>
            <a:off x="615820" y="223644"/>
            <a:ext cx="7541934" cy="576262"/>
          </a:xfrm>
        </p:spPr>
        <p:txBody>
          <a:bodyPr/>
          <a:lstStyle/>
          <a:p>
            <a:pPr eaLnBrk="1" hangingPunct="1"/>
            <a:r>
              <a:rPr lang="en-US" altLang="en-US" dirty="0"/>
              <a:t>Peterson’</a:t>
            </a:r>
            <a:r>
              <a:rPr lang="en-US" altLang="ja-JP" dirty="0"/>
              <a:t>s Algorithm</a:t>
            </a:r>
            <a:endParaRPr lang="en-US" altLang="en-US" dirty="0"/>
          </a:p>
        </p:txBody>
      </p:sp>
      <p:sp>
        <p:nvSpPr>
          <p:cNvPr id="25602" name="Rectangle 3">
            <a:extLst>
              <a:ext uri="{FF2B5EF4-FFF2-40B4-BE49-F238E27FC236}">
                <a16:creationId xmlns:a16="http://schemas.microsoft.com/office/drawing/2014/main" id="{9D1B96C2-FAFE-4916-8C1A-F8AF728D55D9}"/>
              </a:ext>
            </a:extLst>
          </p:cNvPr>
          <p:cNvSpPr>
            <a:spLocks noGrp="1" noChangeArrowheads="1"/>
          </p:cNvSpPr>
          <p:nvPr>
            <p:ph idx="1"/>
          </p:nvPr>
        </p:nvSpPr>
        <p:spPr>
          <a:xfrm>
            <a:off x="1502229" y="1446605"/>
            <a:ext cx="6563360" cy="3964790"/>
          </a:xfrm>
        </p:spPr>
        <p:txBody>
          <a:bodyPr/>
          <a:lstStyle/>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sz="2000" dirty="0">
                <a:latin typeface="Courier New" panose="02070309020205020404" pitchFamily="49" charset="0"/>
              </a:rPr>
              <a:t>load</a:t>
            </a:r>
            <a:r>
              <a:rPr lang="en-US" altLang="en-US" dirty="0">
                <a:latin typeface="Courier New" panose="02070309020205020404" pitchFamily="49" charset="0"/>
              </a:rPr>
              <a:t> </a:t>
            </a:r>
            <a:r>
              <a:rPr lang="en-US" altLang="en-US" dirty="0"/>
              <a:t>and </a:t>
            </a:r>
            <a:r>
              <a:rPr lang="en-US" altLang="en-US" sz="2000" dirty="0">
                <a:latin typeface="Courier New" panose="02070309020205020404"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two variables:</a:t>
            </a:r>
          </a:p>
          <a:p>
            <a:pPr lvl="1">
              <a:lnSpc>
                <a:spcPct val="90000"/>
              </a:lnSpc>
              <a:tabLst>
                <a:tab pos="739775" algn="l"/>
                <a:tab pos="1020763" algn="l"/>
                <a:tab pos="1257300" algn="l"/>
              </a:tabLst>
            </a:pPr>
            <a:r>
              <a:rPr lang="en-US" altLang="en-US" dirty="0">
                <a:latin typeface="Courier New" panose="02070309020205020404" pitchFamily="49" charset="0"/>
              </a:rPr>
              <a:t>int turn</a:t>
            </a:r>
          </a:p>
          <a:p>
            <a:pPr lvl="1">
              <a:lnSpc>
                <a:spcPct val="90000"/>
              </a:lnSpc>
              <a:tabLst>
                <a:tab pos="739775" algn="l"/>
                <a:tab pos="1020763" algn="l"/>
                <a:tab pos="1257300" algn="l"/>
              </a:tabLst>
            </a:pPr>
            <a:r>
              <a:rPr lang="en-US" altLang="en-US" dirty="0" err="1">
                <a:latin typeface="Courier New" panose="02070309020205020404" pitchFamily="49" charset="0"/>
              </a:rPr>
              <a:t>boolean</a:t>
            </a:r>
            <a:r>
              <a:rPr lang="en-US" altLang="en-US" dirty="0">
                <a:latin typeface="Courier New" panose="02070309020205020404" pitchFamily="49" charset="0"/>
              </a:rPr>
              <a:t> flag[2]</a:t>
            </a:r>
          </a:p>
          <a:p>
            <a:pPr lvl="1">
              <a:lnSpc>
                <a:spcPct val="90000"/>
              </a:lnSpc>
              <a:tabLst>
                <a:tab pos="739775" algn="l"/>
                <a:tab pos="1020763" algn="l"/>
                <a:tab pos="1257300" algn="l"/>
              </a:tabLst>
            </a:pP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sz="2000" b="1" dirty="0">
                <a:latin typeface="Courier New" panose="02070309020205020404" pitchFamily="49" charset="0"/>
              </a:rPr>
              <a:t>turn</a:t>
            </a:r>
            <a:r>
              <a:rPr lang="en-US" altLang="en-US" dirty="0">
                <a:solidFill>
                  <a:srgbClr val="000000"/>
                </a:solidFill>
              </a:rPr>
              <a:t> indicates whose turn it is to enter the critical section</a:t>
            </a:r>
            <a:endParaRPr lang="en-US" altLang="en-US" sz="800" dirty="0">
              <a:solidFill>
                <a:srgbClr val="000000"/>
              </a:solidFill>
            </a:endParaRPr>
          </a:p>
          <a:p>
            <a:pPr>
              <a:lnSpc>
                <a:spcPct val="90000"/>
              </a:lnSpc>
              <a:tabLst>
                <a:tab pos="739775" algn="l"/>
                <a:tab pos="1020763" algn="l"/>
                <a:tab pos="1257300" algn="l"/>
              </a:tabLst>
            </a:pPr>
            <a:r>
              <a:rPr lang="en-US" altLang="en-US" dirty="0">
                <a:solidFill>
                  <a:srgbClr val="000000"/>
                </a:solidFill>
              </a:rPr>
              <a:t>The </a:t>
            </a:r>
            <a:r>
              <a:rPr lang="en-US" altLang="en-US" b="1" dirty="0">
                <a:latin typeface="Courier New" panose="02070309020205020404" pitchFamily="49" charset="0"/>
              </a:rPr>
              <a:t>flag </a:t>
            </a:r>
            <a:r>
              <a:rPr lang="en-US" altLang="en-US" dirty="0">
                <a:solidFill>
                  <a:srgbClr val="000000"/>
                </a:solidFill>
              </a:rPr>
              <a:t>array is used to indicate if a process is ready to enter the critical section. </a:t>
            </a:r>
          </a:p>
          <a:p>
            <a:pPr lvl="1">
              <a:lnSpc>
                <a:spcPct val="90000"/>
              </a:lnSpc>
              <a:tabLst>
                <a:tab pos="739775" algn="l"/>
                <a:tab pos="1020763" algn="l"/>
                <a:tab pos="1257300" algn="l"/>
              </a:tabLst>
            </a:pPr>
            <a:r>
              <a:rPr lang="en-US" altLang="en-US" b="1" dirty="0">
                <a:latin typeface="Courier New" panose="02070309020205020404" pitchFamily="49" charset="0"/>
              </a:rPr>
              <a:t>flag[</a:t>
            </a:r>
            <a:r>
              <a:rPr lang="en-US" altLang="en-US" b="1" dirty="0" err="1">
                <a:latin typeface="Courier New" panose="02070309020205020404" pitchFamily="49" charset="0"/>
              </a:rPr>
              <a:t>i</a:t>
            </a:r>
            <a:r>
              <a:rPr lang="en-US" altLang="en-US" b="1" dirty="0">
                <a:latin typeface="Courier New" panose="02070309020205020404" pitchFamily="49" charset="0"/>
              </a:rPr>
              <a:t>] = </a:t>
            </a:r>
            <a:r>
              <a:rPr lang="en-US" altLang="en-US" b="1" i="1" dirty="0">
                <a:latin typeface="Courier New" panose="02070309020205020404" pitchFamily="49" charset="0"/>
              </a:rPr>
              <a:t>true</a:t>
            </a:r>
            <a:r>
              <a:rPr lang="en-US" altLang="en-US" dirty="0">
                <a:solidFill>
                  <a:srgbClr val="000000"/>
                </a:solidFill>
              </a:rPr>
              <a:t>  implies that process </a:t>
            </a:r>
            <a:r>
              <a:rPr lang="en-US" altLang="en-US" sz="2000" b="1" dirty="0">
                <a:solidFill>
                  <a:srgbClr val="000000"/>
                </a:solidFill>
                <a:latin typeface="Courier New" panose="02070309020205020404" pitchFamily="49" charset="0"/>
              </a:rPr>
              <a:t>P</a:t>
            </a:r>
            <a:r>
              <a:rPr lang="en-US" altLang="en-US" sz="2000" b="1" baseline="-25000" dirty="0">
                <a:solidFill>
                  <a:srgbClr val="000000"/>
                </a:solidFill>
                <a:latin typeface="Courier New" panose="02070309020205020404" pitchFamily="49" charset="0"/>
              </a:rPr>
              <a:t>i</a:t>
            </a:r>
            <a:r>
              <a:rPr lang="en-US" altLang="en-US" dirty="0">
                <a:solidFill>
                  <a:srgbClr val="000000"/>
                </a:solidFill>
              </a:rPr>
              <a:t> is ready</a:t>
            </a:r>
          </a:p>
        </p:txBody>
      </p:sp>
    </p:spTree>
    <p:extLst>
      <p:ext uri="{BB962C8B-B14F-4D97-AF65-F5344CB8AC3E}">
        <p14:creationId xmlns:p14="http://schemas.microsoft.com/office/powerpoint/2010/main" val="4047743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a:xfrm>
            <a:off x="734400" y="150725"/>
            <a:ext cx="7711200" cy="576262"/>
          </a:xfrm>
        </p:spPr>
        <p:txBody>
          <a:bodyPr/>
          <a:lstStyle/>
          <a:p>
            <a:r>
              <a:rPr lang="en-US" altLang="en-US" dirty="0"/>
              <a:t>Algorithm for Process </a:t>
            </a:r>
            <a:r>
              <a:rPr lang="en-US" altLang="en-US" i="1" dirty="0"/>
              <a:t>P</a:t>
            </a:r>
            <a:r>
              <a:rPr lang="en-US" altLang="en-US" i="1" baseline="-25000" dirty="0"/>
              <a:t>0</a:t>
            </a:r>
            <a:r>
              <a:rPr lang="en-US" altLang="en-US" dirty="0"/>
              <a:t> and </a:t>
            </a:r>
            <a:r>
              <a:rPr lang="en-US" altLang="en-US" i="1" dirty="0"/>
              <a:t>P</a:t>
            </a:r>
            <a:r>
              <a:rPr lang="en-US" altLang="en-US" i="1" baseline="-25000" dirty="0"/>
              <a:t>1</a:t>
            </a:r>
            <a:endParaRPr lang="en-US" altLang="en-US" i="1" dirty="0"/>
          </a:p>
        </p:txBody>
      </p:sp>
      <p:sp>
        <p:nvSpPr>
          <p:cNvPr id="2" name="TextBox 1">
            <a:extLst>
              <a:ext uri="{FF2B5EF4-FFF2-40B4-BE49-F238E27FC236}">
                <a16:creationId xmlns:a16="http://schemas.microsoft.com/office/drawing/2014/main" id="{C8953E6D-69AE-2AA0-ED18-E48080F9D263}"/>
              </a:ext>
            </a:extLst>
          </p:cNvPr>
          <p:cNvSpPr txBox="1"/>
          <p:nvPr/>
        </p:nvSpPr>
        <p:spPr>
          <a:xfrm>
            <a:off x="928800" y="1144800"/>
            <a:ext cx="7826400" cy="1384995"/>
          </a:xfrm>
          <a:prstGeom prst="rect">
            <a:avLst/>
          </a:prstGeom>
          <a:noFill/>
          <a:ln>
            <a:solidFill>
              <a:schemeClr val="bg1">
                <a:lumMod val="50000"/>
              </a:schemeClr>
            </a:solidFill>
          </a:ln>
        </p:spPr>
        <p:txBody>
          <a:bodyPr wrap="square" rtlCol="0">
            <a:spAutoFit/>
          </a:bodyPr>
          <a:lstStyle/>
          <a:p>
            <a:r>
              <a:rPr lang="en-US" sz="1400" dirty="0">
                <a:latin typeface="Consolas" panose="020B0609020204030204" pitchFamily="49" charset="0"/>
              </a:rPr>
              <a:t>// Process P0</a:t>
            </a:r>
          </a:p>
          <a:p>
            <a:r>
              <a:rPr lang="en-US" sz="1400" dirty="0">
                <a:latin typeface="Consolas" panose="020B0609020204030204" pitchFamily="49" charset="0"/>
              </a:rPr>
              <a:t>flag[0] = true;                // P0 wants to enter critical section</a:t>
            </a:r>
          </a:p>
          <a:p>
            <a:r>
              <a:rPr lang="en-US" sz="1400" dirty="0">
                <a:latin typeface="Consolas" panose="020B0609020204030204" pitchFamily="49" charset="0"/>
              </a:rPr>
              <a:t>turn = 1;                      // Yield turn to P1</a:t>
            </a:r>
          </a:p>
          <a:p>
            <a:r>
              <a:rPr lang="en-US" sz="1400" dirty="0">
                <a:latin typeface="Consolas" panose="020B0609020204030204" pitchFamily="49" charset="0"/>
              </a:rPr>
              <a:t>while (flag[1] &amp;&amp; turn == 1);  // Wait if P1 also wants to enter </a:t>
            </a:r>
          </a:p>
          <a:p>
            <a:r>
              <a:rPr lang="en-US" sz="1400" dirty="0">
                <a:latin typeface="Consolas" panose="020B0609020204030204" pitchFamily="49" charset="0"/>
              </a:rPr>
              <a:t>// Critical Section</a:t>
            </a:r>
          </a:p>
          <a:p>
            <a:r>
              <a:rPr lang="en-US" sz="1400" dirty="0">
                <a:latin typeface="Consolas" panose="020B0609020204030204" pitchFamily="49" charset="0"/>
              </a:rPr>
              <a:t>flag[0] = false;               // Exit critical section</a:t>
            </a:r>
          </a:p>
        </p:txBody>
      </p:sp>
      <p:sp>
        <p:nvSpPr>
          <p:cNvPr id="3" name="TextBox 2">
            <a:extLst>
              <a:ext uri="{FF2B5EF4-FFF2-40B4-BE49-F238E27FC236}">
                <a16:creationId xmlns:a16="http://schemas.microsoft.com/office/drawing/2014/main" id="{1BDFCD97-49E5-364E-85E4-0EBA5D13F0F1}"/>
              </a:ext>
            </a:extLst>
          </p:cNvPr>
          <p:cNvSpPr txBox="1"/>
          <p:nvPr/>
        </p:nvSpPr>
        <p:spPr>
          <a:xfrm>
            <a:off x="928800" y="2789400"/>
            <a:ext cx="7826400" cy="1384995"/>
          </a:xfrm>
          <a:prstGeom prst="rect">
            <a:avLst/>
          </a:prstGeom>
          <a:noFill/>
          <a:ln>
            <a:solidFill>
              <a:schemeClr val="bg1">
                <a:lumMod val="50000"/>
              </a:schemeClr>
            </a:solidFill>
          </a:ln>
        </p:spPr>
        <p:txBody>
          <a:bodyPr wrap="square" rtlCol="0">
            <a:spAutoFit/>
          </a:bodyPr>
          <a:lstStyle/>
          <a:p>
            <a:r>
              <a:rPr lang="en-US" sz="1400" dirty="0">
                <a:latin typeface="Consolas" panose="020B0609020204030204" pitchFamily="49" charset="0"/>
              </a:rPr>
              <a:t>// Process P1</a:t>
            </a:r>
          </a:p>
          <a:p>
            <a:r>
              <a:rPr lang="en-US" sz="1400" dirty="0">
                <a:latin typeface="Consolas" panose="020B0609020204030204" pitchFamily="49" charset="0"/>
              </a:rPr>
              <a:t>flag[1] = true;                // P1 wants to enter critical section</a:t>
            </a:r>
          </a:p>
          <a:p>
            <a:r>
              <a:rPr lang="en-US" sz="1400" dirty="0">
                <a:latin typeface="Consolas" panose="020B0609020204030204" pitchFamily="49" charset="0"/>
              </a:rPr>
              <a:t>turn = 0;                      // Yield turn to P0</a:t>
            </a:r>
          </a:p>
          <a:p>
            <a:r>
              <a:rPr lang="en-US" sz="1400" dirty="0">
                <a:latin typeface="Consolas" panose="020B0609020204030204" pitchFamily="49" charset="0"/>
              </a:rPr>
              <a:t>while (flag[0] &amp;&amp; turn == 0);  // Wait if P0 also wants to enter </a:t>
            </a:r>
          </a:p>
          <a:p>
            <a:r>
              <a:rPr lang="en-US" sz="1400" dirty="0">
                <a:latin typeface="Consolas" panose="020B0609020204030204" pitchFamily="49" charset="0"/>
              </a:rPr>
              <a:t>// Critical Section</a:t>
            </a:r>
          </a:p>
          <a:p>
            <a:r>
              <a:rPr lang="en-US" sz="1400" dirty="0">
                <a:latin typeface="Consolas" panose="020B0609020204030204" pitchFamily="49" charset="0"/>
              </a:rPr>
              <a:t>flag[1] = false;               // Exit critical section</a:t>
            </a:r>
          </a:p>
        </p:txBody>
      </p:sp>
      <p:sp>
        <p:nvSpPr>
          <p:cNvPr id="4" name="TextBox 3">
            <a:extLst>
              <a:ext uri="{FF2B5EF4-FFF2-40B4-BE49-F238E27FC236}">
                <a16:creationId xmlns:a16="http://schemas.microsoft.com/office/drawing/2014/main" id="{17C4502D-154B-7942-F39D-B9A3B846BE9D}"/>
              </a:ext>
            </a:extLst>
          </p:cNvPr>
          <p:cNvSpPr txBox="1"/>
          <p:nvPr/>
        </p:nvSpPr>
        <p:spPr>
          <a:xfrm>
            <a:off x="561600" y="4701600"/>
            <a:ext cx="7537371" cy="923330"/>
          </a:xfrm>
          <a:prstGeom prst="rect">
            <a:avLst/>
          </a:prstGeom>
          <a:noFill/>
        </p:spPr>
        <p:txBody>
          <a:bodyPr wrap="square" rtlCol="0">
            <a:spAutoFit/>
          </a:bodyPr>
          <a:lstStyle/>
          <a:p>
            <a:r>
              <a:rPr lang="en-US" dirty="0">
                <a:latin typeface="+mn-lt"/>
              </a:rPr>
              <a:t>Mutual Exclusion:  If both processes want to enter its critical section, only one will succeed. This happens because the </a:t>
            </a:r>
            <a:r>
              <a:rPr lang="en-US" b="1" dirty="0">
                <a:latin typeface="Consolas" panose="020B0609020204030204" pitchFamily="49" charset="0"/>
              </a:rPr>
              <a:t>turn</a:t>
            </a:r>
            <a:r>
              <a:rPr lang="en-US" dirty="0">
                <a:latin typeface="+mn-lt"/>
              </a:rPr>
              <a:t> variable ensures that only one process proceeds based on the last </a:t>
            </a:r>
            <a:r>
              <a:rPr lang="en-US" b="1" dirty="0">
                <a:latin typeface="Consolas" panose="020B0609020204030204" pitchFamily="49" charset="0"/>
              </a:rPr>
              <a:t>turn</a:t>
            </a:r>
            <a:r>
              <a:rPr lang="en-US" dirty="0">
                <a:latin typeface="+mn-lt"/>
              </a:rPr>
              <a:t> set.</a:t>
            </a:r>
          </a:p>
        </p:txBody>
      </p:sp>
    </p:spTree>
    <p:extLst>
      <p:ext uri="{BB962C8B-B14F-4D97-AF65-F5344CB8AC3E}">
        <p14:creationId xmlns:p14="http://schemas.microsoft.com/office/powerpoint/2010/main" val="1931689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a:extLst>
              <a:ext uri="{FF2B5EF4-FFF2-40B4-BE49-F238E27FC236}">
                <a16:creationId xmlns:a16="http://schemas.microsoft.com/office/drawing/2014/main" id="{1067D5A1-2272-4024-A672-3810F79D6CA4}"/>
              </a:ext>
            </a:extLst>
          </p:cNvPr>
          <p:cNvSpPr>
            <a:spLocks noGrp="1"/>
          </p:cNvSpPr>
          <p:nvPr>
            <p:ph type="title"/>
          </p:nvPr>
        </p:nvSpPr>
        <p:spPr>
          <a:xfrm>
            <a:off x="832428" y="105026"/>
            <a:ext cx="7857972" cy="576262"/>
          </a:xfrm>
        </p:spPr>
        <p:txBody>
          <a:bodyPr/>
          <a:lstStyle/>
          <a:p>
            <a:r>
              <a:rPr lang="en-US" altLang="en-US" sz="2400" dirty="0"/>
              <a:t>Peterson’s Algorithm and Modern Architecture</a:t>
            </a:r>
          </a:p>
        </p:txBody>
      </p:sp>
      <p:sp>
        <p:nvSpPr>
          <p:cNvPr id="92162" name="Content Placeholder 2">
            <a:extLst>
              <a:ext uri="{FF2B5EF4-FFF2-40B4-BE49-F238E27FC236}">
                <a16:creationId xmlns:a16="http://schemas.microsoft.com/office/drawing/2014/main" id="{89885C33-B298-418F-A5A5-C557B769448D}"/>
              </a:ext>
            </a:extLst>
          </p:cNvPr>
          <p:cNvSpPr>
            <a:spLocks noGrp="1"/>
          </p:cNvSpPr>
          <p:nvPr>
            <p:ph idx="1"/>
          </p:nvPr>
        </p:nvSpPr>
        <p:spPr>
          <a:xfrm>
            <a:off x="1195250" y="1298288"/>
            <a:ext cx="7275666" cy="4385647"/>
          </a:xfrm>
        </p:spPr>
        <p:txBody>
          <a:bodyPr/>
          <a:lstStyle/>
          <a:p>
            <a:r>
              <a:rPr lang="en-US" altLang="en-US" dirty="0"/>
              <a:t>Although useful for demonstrating an algorithm, Peterson’s Algorithm is not guaranteed to work on modern architectures.</a:t>
            </a:r>
          </a:p>
          <a:p>
            <a:pPr lvl="1"/>
            <a:r>
              <a:rPr lang="en-US" altLang="en-US" dirty="0"/>
              <a:t>To improve performance, processors or compilers may reorder operations that have no dependencies</a:t>
            </a:r>
          </a:p>
          <a:p>
            <a:r>
              <a:rPr lang="en-US" altLang="en-US" dirty="0"/>
              <a:t>Understanding why it will not work is useful for better understanding race conditions.</a:t>
            </a:r>
          </a:p>
          <a:p>
            <a:r>
              <a:rPr lang="en-US" altLang="en-US" dirty="0"/>
              <a:t>For single-threaded, this is ok because the result will always be the same.</a:t>
            </a:r>
          </a:p>
          <a:p>
            <a:r>
              <a:rPr lang="en-US" altLang="en-US" dirty="0"/>
              <a:t>For multithreaded, the reordering may produce inconsistent or unexpected results!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5C3632D9-3079-4203-A048-4564E49B2FE0}"/>
              </a:ext>
            </a:extLst>
          </p:cNvPr>
          <p:cNvSpPr>
            <a:spLocks noGrp="1"/>
          </p:cNvSpPr>
          <p:nvPr>
            <p:ph type="title"/>
          </p:nvPr>
        </p:nvSpPr>
        <p:spPr>
          <a:xfrm>
            <a:off x="457200" y="131003"/>
            <a:ext cx="7968343" cy="576262"/>
          </a:xfrm>
        </p:spPr>
        <p:txBody>
          <a:bodyPr/>
          <a:lstStyle/>
          <a:p>
            <a:r>
              <a:rPr lang="en-US" altLang="en-US" dirty="0"/>
              <a:t>Modern Architecture Example</a:t>
            </a:r>
          </a:p>
        </p:txBody>
      </p:sp>
      <p:sp>
        <p:nvSpPr>
          <p:cNvPr id="93186" name="Content Placeholder 2">
            <a:extLst>
              <a:ext uri="{FF2B5EF4-FFF2-40B4-BE49-F238E27FC236}">
                <a16:creationId xmlns:a16="http://schemas.microsoft.com/office/drawing/2014/main" id="{730E5BB2-522A-41D0-BC1E-7C95D63AAB07}"/>
              </a:ext>
            </a:extLst>
          </p:cNvPr>
          <p:cNvSpPr>
            <a:spLocks noGrp="1"/>
          </p:cNvSpPr>
          <p:nvPr>
            <p:ph idx="1"/>
          </p:nvPr>
        </p:nvSpPr>
        <p:spPr>
          <a:xfrm>
            <a:off x="1595536" y="1233488"/>
            <a:ext cx="5386511" cy="4536447"/>
          </a:xfrm>
        </p:spPr>
        <p:txBody>
          <a:bodyPr/>
          <a:lstStyle/>
          <a:p>
            <a:r>
              <a:rPr lang="en-US" altLang="en-US" dirty="0"/>
              <a:t>Two threads share the data:</a:t>
            </a:r>
            <a:br>
              <a:rPr lang="en-US" altLang="en-US" dirty="0"/>
            </a:br>
            <a:r>
              <a:rPr lang="en-US" altLang="en-US" dirty="0"/>
              <a:t>      </a:t>
            </a:r>
            <a:r>
              <a:rPr lang="en-US" altLang="en-US" dirty="0" err="1">
                <a:latin typeface="Courier New" panose="02070309020205020404" pitchFamily="49" charset="0"/>
                <a:cs typeface="Courier New" panose="02070309020205020404" pitchFamily="49" charset="0"/>
              </a:rPr>
              <a:t>boolean</a:t>
            </a:r>
            <a:r>
              <a:rPr lang="en-US" altLang="en-US" dirty="0">
                <a:latin typeface="Courier New" panose="02070309020205020404" pitchFamily="49" charset="0"/>
                <a:cs typeface="Courier New" panose="02070309020205020404" pitchFamily="49" charset="0"/>
              </a:rPr>
              <a:t> flag = false;</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int x = 0;</a:t>
            </a:r>
          </a:p>
          <a:p>
            <a:r>
              <a:rPr lang="en-US" altLang="en-US" dirty="0"/>
              <a:t>Thread 1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while (!flag)</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print x</a:t>
            </a:r>
          </a:p>
          <a:p>
            <a:r>
              <a:rPr lang="en-US" altLang="en-US" dirty="0"/>
              <a:t>Thread 2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x = 100;</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flag = true</a:t>
            </a:r>
          </a:p>
          <a:p>
            <a:r>
              <a:rPr lang="en-US" altLang="en-US" dirty="0"/>
              <a:t>What is the expected output?   </a:t>
            </a:r>
          </a:p>
          <a:p>
            <a:pPr marL="0" indent="0">
              <a:buNone/>
            </a:pPr>
            <a:r>
              <a:rPr lang="en-US" altLang="en-US" dirty="0"/>
              <a:t>	100</a:t>
            </a:r>
          </a:p>
          <a:p>
            <a:pPr marL="0" indent="0">
              <a:buNone/>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18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31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4DC2AFEC-9489-4369-A98D-E09A016F4859}"/>
              </a:ext>
            </a:extLst>
          </p:cNvPr>
          <p:cNvSpPr>
            <a:spLocks noGrp="1"/>
          </p:cNvSpPr>
          <p:nvPr>
            <p:ph type="title"/>
          </p:nvPr>
        </p:nvSpPr>
        <p:spPr>
          <a:xfrm>
            <a:off x="770709" y="182958"/>
            <a:ext cx="8307977" cy="576262"/>
          </a:xfrm>
        </p:spPr>
        <p:txBody>
          <a:bodyPr/>
          <a:lstStyle/>
          <a:p>
            <a:r>
              <a:rPr lang="en-US" altLang="en-US" dirty="0"/>
              <a:t>Modern Architecture Example (Cont.)</a:t>
            </a:r>
          </a:p>
        </p:txBody>
      </p:sp>
      <p:sp>
        <p:nvSpPr>
          <p:cNvPr id="94210" name="Content Placeholder 2">
            <a:extLst>
              <a:ext uri="{FF2B5EF4-FFF2-40B4-BE49-F238E27FC236}">
                <a16:creationId xmlns:a16="http://schemas.microsoft.com/office/drawing/2014/main" id="{B804D0BA-089E-4C7B-A636-4819CEAC6563}"/>
              </a:ext>
            </a:extLst>
          </p:cNvPr>
          <p:cNvSpPr>
            <a:spLocks noGrp="1"/>
          </p:cNvSpPr>
          <p:nvPr>
            <p:ph idx="1"/>
          </p:nvPr>
        </p:nvSpPr>
        <p:spPr>
          <a:xfrm>
            <a:off x="1691640" y="1380209"/>
            <a:ext cx="6655526" cy="3551020"/>
          </a:xfrm>
        </p:spPr>
        <p:txBody>
          <a:bodyPr/>
          <a:lstStyle/>
          <a:p>
            <a:r>
              <a:rPr lang="en-US" altLang="en-US" dirty="0"/>
              <a:t>However, since the variables </a:t>
            </a:r>
            <a:r>
              <a:rPr lang="en-US" altLang="en-US" dirty="0">
                <a:latin typeface="Courier New" panose="02070309020205020404" pitchFamily="49" charset="0"/>
                <a:cs typeface="Courier New" panose="02070309020205020404" pitchFamily="49" charset="0"/>
              </a:rPr>
              <a:t>flag</a:t>
            </a:r>
            <a:r>
              <a:rPr lang="en-US" altLang="en-US" dirty="0"/>
              <a:t> and </a:t>
            </a:r>
            <a:r>
              <a:rPr lang="en-US" altLang="en-US" dirty="0">
                <a:latin typeface="Courier New" panose="02070309020205020404" pitchFamily="49" charset="0"/>
                <a:cs typeface="Courier New" panose="02070309020205020404" pitchFamily="49" charset="0"/>
              </a:rPr>
              <a:t>x</a:t>
            </a:r>
            <a:r>
              <a:rPr lang="en-US" altLang="en-US" dirty="0"/>
              <a:t> are independent of each other:</a:t>
            </a:r>
          </a:p>
          <a:p>
            <a:pPr marL="0" indent="0">
              <a:buNone/>
            </a:pP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flag = true;</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x = 100;</a:t>
            </a:r>
          </a:p>
          <a:p>
            <a:pPr marL="0" indent="0">
              <a:buNone/>
            </a:pPr>
            <a:endParaRPr lang="en-US" altLang="en-US" dirty="0">
              <a:latin typeface="Courier New" panose="02070309020205020404" pitchFamily="49" charset="0"/>
              <a:cs typeface="Courier New" panose="02070309020205020404" pitchFamily="49" charset="0"/>
            </a:endParaRPr>
          </a:p>
          <a:p>
            <a:pPr marL="0" indent="0">
              <a:buNone/>
            </a:pPr>
            <a:r>
              <a:rPr lang="en-US" altLang="en-US" dirty="0">
                <a:latin typeface="Courier New" panose="02070309020205020404" pitchFamily="49" charset="0"/>
                <a:cs typeface="Courier New" panose="02070309020205020404" pitchFamily="49" charset="0"/>
              </a:rPr>
              <a:t>   </a:t>
            </a:r>
            <a:r>
              <a:rPr lang="en-US" altLang="en-US" dirty="0"/>
              <a:t>the instructions for Thread 2 may be reordered</a:t>
            </a:r>
            <a:endParaRPr lang="en-US" altLang="en-US" dirty="0">
              <a:latin typeface="Courier New" panose="02070309020205020404" pitchFamily="49" charset="0"/>
              <a:cs typeface="Courier New" panose="02070309020205020404" pitchFamily="49" charset="0"/>
            </a:endParaRPr>
          </a:p>
          <a:p>
            <a:r>
              <a:rPr lang="en-US" altLang="en-US" dirty="0"/>
              <a:t>If this occurs, the output could be 0</a:t>
            </a:r>
          </a:p>
          <a:p>
            <a:pPr marL="0" indent="0">
              <a:buNone/>
            </a:pPr>
            <a:br>
              <a:rPr lang="en-US" altLang="en-US" dirty="0"/>
            </a:br>
            <a:br>
              <a:rPr lang="en-US" altLang="en-US" dirty="0"/>
            </a:br>
            <a:br>
              <a:rPr lang="en-US" altLang="en-US" dirty="0"/>
            </a:b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4DC2AFEC-9489-4369-A98D-E09A016F4859}"/>
              </a:ext>
            </a:extLst>
          </p:cNvPr>
          <p:cNvSpPr>
            <a:spLocks noGrp="1"/>
          </p:cNvSpPr>
          <p:nvPr>
            <p:ph type="title"/>
          </p:nvPr>
        </p:nvSpPr>
        <p:spPr>
          <a:xfrm>
            <a:off x="963550" y="182958"/>
            <a:ext cx="7501182" cy="576262"/>
          </a:xfrm>
        </p:spPr>
        <p:txBody>
          <a:bodyPr/>
          <a:lstStyle/>
          <a:p>
            <a:r>
              <a:rPr lang="en-US" altLang="en-US" dirty="0"/>
              <a:t>Peterson’s Algorithm Revisited</a:t>
            </a:r>
          </a:p>
        </p:txBody>
      </p:sp>
      <p:sp>
        <p:nvSpPr>
          <p:cNvPr id="94210" name="Content Placeholder 2">
            <a:extLst>
              <a:ext uri="{FF2B5EF4-FFF2-40B4-BE49-F238E27FC236}">
                <a16:creationId xmlns:a16="http://schemas.microsoft.com/office/drawing/2014/main" id="{B804D0BA-089E-4C7B-A636-4819CEAC6563}"/>
              </a:ext>
            </a:extLst>
          </p:cNvPr>
          <p:cNvSpPr>
            <a:spLocks noGrp="1"/>
          </p:cNvSpPr>
          <p:nvPr>
            <p:ph idx="1"/>
          </p:nvPr>
        </p:nvSpPr>
        <p:spPr>
          <a:xfrm>
            <a:off x="862148" y="1169126"/>
            <a:ext cx="7225685" cy="4595088"/>
          </a:xfrm>
        </p:spPr>
        <p:txBody>
          <a:bodyPr/>
          <a:lstStyle/>
          <a:p>
            <a:r>
              <a:rPr lang="en-US" altLang="en-US" dirty="0"/>
              <a:t>The effects of instruction reordering in Peterson’s Algorithm</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r>
              <a:rPr lang="en-US" altLang="en-US" dirty="0"/>
              <a:t>This allows both processes to be in their critical section at the same time.</a:t>
            </a:r>
          </a:p>
          <a:p>
            <a:r>
              <a:rPr lang="en-US" altLang="en-US" dirty="0"/>
              <a:t>To ensure that Peterson’s solution will work correctly on modern computer architecture we must use </a:t>
            </a:r>
            <a:r>
              <a:rPr lang="en-US" altLang="en-US" b="1" dirty="0">
                <a:solidFill>
                  <a:srgbClr val="006699"/>
                </a:solidFill>
                <a:latin typeface="+mj-lt"/>
              </a:rPr>
              <a:t>Memory Barrier</a:t>
            </a:r>
            <a:r>
              <a:rPr lang="en-US" altLang="en-US" dirty="0"/>
              <a:t>.</a:t>
            </a:r>
            <a:br>
              <a:rPr lang="en-US" altLang="en-US" dirty="0"/>
            </a:br>
            <a:br>
              <a:rPr lang="en-US" altLang="en-US" dirty="0"/>
            </a:br>
            <a:br>
              <a:rPr lang="en-US" altLang="en-US" dirty="0"/>
            </a:br>
            <a:br>
              <a:rPr lang="en-US" altLang="en-US" dirty="0"/>
            </a:br>
            <a:endParaRPr lang="en-US" altLang="en-US" dirty="0"/>
          </a:p>
        </p:txBody>
      </p:sp>
      <p:pic>
        <p:nvPicPr>
          <p:cNvPr id="94211" name="Picture 3">
            <a:extLst>
              <a:ext uri="{FF2B5EF4-FFF2-40B4-BE49-F238E27FC236}">
                <a16:creationId xmlns:a16="http://schemas.microsoft.com/office/drawing/2014/main" id="{F7229EED-A648-44C1-AE74-D9D9018D43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3550" y="1849508"/>
            <a:ext cx="7455745" cy="1808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5089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62C87C16-2CC3-4D01-8B70-700C408B0611}"/>
              </a:ext>
            </a:extLst>
          </p:cNvPr>
          <p:cNvSpPr>
            <a:spLocks noGrp="1"/>
          </p:cNvSpPr>
          <p:nvPr>
            <p:ph type="title"/>
          </p:nvPr>
        </p:nvSpPr>
        <p:spPr>
          <a:xfrm>
            <a:off x="940526" y="224522"/>
            <a:ext cx="7387045" cy="576262"/>
          </a:xfrm>
        </p:spPr>
        <p:txBody>
          <a:bodyPr/>
          <a:lstStyle/>
          <a:p>
            <a:r>
              <a:rPr lang="en-US" altLang="en-US" dirty="0"/>
              <a:t>Memory Barrier</a:t>
            </a:r>
          </a:p>
        </p:txBody>
      </p:sp>
      <p:sp>
        <p:nvSpPr>
          <p:cNvPr id="95234" name="Content Placeholder 2">
            <a:extLst>
              <a:ext uri="{FF2B5EF4-FFF2-40B4-BE49-F238E27FC236}">
                <a16:creationId xmlns:a16="http://schemas.microsoft.com/office/drawing/2014/main" id="{70E548C8-2D73-43AE-A959-D72F2E9FFEB8}"/>
              </a:ext>
            </a:extLst>
          </p:cNvPr>
          <p:cNvSpPr>
            <a:spLocks noGrp="1"/>
          </p:cNvSpPr>
          <p:nvPr>
            <p:ph idx="1"/>
          </p:nvPr>
        </p:nvSpPr>
        <p:spPr>
          <a:xfrm>
            <a:off x="1110342" y="1601972"/>
            <a:ext cx="6859005" cy="4222053"/>
          </a:xfrm>
        </p:spPr>
        <p:txBody>
          <a:bodyPr/>
          <a:lstStyle/>
          <a:p>
            <a:r>
              <a:rPr lang="en-US" altLang="en-US" b="1" dirty="0"/>
              <a:t>Memory model </a:t>
            </a:r>
            <a:r>
              <a:rPr lang="en-US" altLang="en-US" dirty="0"/>
              <a:t>are the memory guarantees a computer architecture makes to application programs.</a:t>
            </a:r>
          </a:p>
          <a:p>
            <a:r>
              <a:rPr lang="en-US" altLang="en-US" dirty="0"/>
              <a:t>Memory models may be either:</a:t>
            </a:r>
          </a:p>
          <a:p>
            <a:pPr lvl="1"/>
            <a:r>
              <a:rPr lang="en-US" altLang="en-US" b="1" dirty="0"/>
              <a:t>Strongly ordered </a:t>
            </a:r>
            <a:r>
              <a:rPr lang="en-US" altLang="en-US" dirty="0"/>
              <a:t>– where a memory modification of one processor is immediately visible to all other processors.</a:t>
            </a:r>
          </a:p>
          <a:p>
            <a:pPr lvl="1"/>
            <a:r>
              <a:rPr lang="en-US" altLang="en-US" b="1" dirty="0"/>
              <a:t>Weakly ordered  </a:t>
            </a:r>
            <a:r>
              <a:rPr lang="en-US" altLang="en-US" dirty="0"/>
              <a:t>– where a memory modification of one processor may not be immediately visible to all other processors.</a:t>
            </a:r>
          </a:p>
          <a:p>
            <a:r>
              <a:rPr lang="en-US" altLang="en-US" dirty="0"/>
              <a:t>A </a:t>
            </a:r>
            <a:r>
              <a:rPr lang="en-US" altLang="en-US" b="1" dirty="0"/>
              <a:t>memory barrier </a:t>
            </a:r>
            <a:r>
              <a:rPr lang="en-US" altLang="en-US" dirty="0"/>
              <a:t>is an instruction that forces any change in memory to be propagated (made visible) to all other processors.</a:t>
            </a:r>
            <a:br>
              <a:rPr lang="en-US" altLang="en-US" dirty="0"/>
            </a:br>
            <a:endParaRPr lang="en-US" altLang="en-US" dirty="0"/>
          </a:p>
        </p:txBody>
      </p:sp>
    </p:spTree>
    <p:extLst>
      <p:ext uri="{BB962C8B-B14F-4D97-AF65-F5344CB8AC3E}">
        <p14:creationId xmlns:p14="http://schemas.microsoft.com/office/powerpoint/2010/main" val="2482274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62C87C16-2CC3-4D01-8B70-700C408B0611}"/>
              </a:ext>
            </a:extLst>
          </p:cNvPr>
          <p:cNvSpPr>
            <a:spLocks noGrp="1"/>
          </p:cNvSpPr>
          <p:nvPr>
            <p:ph type="title"/>
          </p:nvPr>
        </p:nvSpPr>
        <p:spPr>
          <a:xfrm>
            <a:off x="764177" y="191570"/>
            <a:ext cx="7406640" cy="576262"/>
          </a:xfrm>
        </p:spPr>
        <p:txBody>
          <a:bodyPr/>
          <a:lstStyle/>
          <a:p>
            <a:r>
              <a:rPr lang="en-US" altLang="en-US" dirty="0"/>
              <a:t>Memory Barrier Instructions</a:t>
            </a:r>
          </a:p>
        </p:txBody>
      </p:sp>
      <p:sp>
        <p:nvSpPr>
          <p:cNvPr id="95234" name="Content Placeholder 2">
            <a:extLst>
              <a:ext uri="{FF2B5EF4-FFF2-40B4-BE49-F238E27FC236}">
                <a16:creationId xmlns:a16="http://schemas.microsoft.com/office/drawing/2014/main" id="{70E548C8-2D73-43AE-A959-D72F2E9FFEB8}"/>
              </a:ext>
            </a:extLst>
          </p:cNvPr>
          <p:cNvSpPr>
            <a:spLocks noGrp="1"/>
          </p:cNvSpPr>
          <p:nvPr>
            <p:ph idx="1"/>
          </p:nvPr>
        </p:nvSpPr>
        <p:spPr>
          <a:xfrm>
            <a:off x="1423851" y="1623237"/>
            <a:ext cx="6545496" cy="3040912"/>
          </a:xfrm>
        </p:spPr>
        <p:txBody>
          <a:bodyPr/>
          <a:lstStyle/>
          <a:p>
            <a:r>
              <a:rPr lang="en-US" altLang="en-US" dirty="0"/>
              <a:t>When a memory barrier instruction is performed, the system ensures that all loads and stores are completed before any subsequent load or store operations are performed.</a:t>
            </a:r>
          </a:p>
          <a:p>
            <a:r>
              <a:rPr lang="en-US" altLang="en-US" dirty="0"/>
              <a:t>Therefore, even if instructions were reordered, the memory barrier ensures that the store operations are completed in memory and visible to other processors before future load or store operations are performed.</a:t>
            </a:r>
          </a:p>
          <a:p>
            <a:endParaRPr lang="en-US" altLang="en-US" dirty="0"/>
          </a:p>
        </p:txBody>
      </p:sp>
    </p:spTree>
    <p:extLst>
      <p:ext uri="{BB962C8B-B14F-4D97-AF65-F5344CB8AC3E}">
        <p14:creationId xmlns:p14="http://schemas.microsoft.com/office/powerpoint/2010/main" val="1006609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a:extLst>
              <a:ext uri="{FF2B5EF4-FFF2-40B4-BE49-F238E27FC236}">
                <a16:creationId xmlns:a16="http://schemas.microsoft.com/office/drawing/2014/main" id="{379BF608-A8FA-40FE-B005-6162543C6F5B}"/>
              </a:ext>
            </a:extLst>
          </p:cNvPr>
          <p:cNvSpPr>
            <a:spLocks noGrp="1"/>
          </p:cNvSpPr>
          <p:nvPr>
            <p:ph type="title"/>
          </p:nvPr>
        </p:nvSpPr>
        <p:spPr>
          <a:xfrm>
            <a:off x="457200" y="224522"/>
            <a:ext cx="8229600" cy="576262"/>
          </a:xfrm>
        </p:spPr>
        <p:txBody>
          <a:bodyPr/>
          <a:lstStyle/>
          <a:p>
            <a:r>
              <a:rPr lang="en-US" altLang="en-US" dirty="0"/>
              <a:t>Memory Barrier Example</a:t>
            </a:r>
          </a:p>
        </p:txBody>
      </p:sp>
      <p:sp>
        <p:nvSpPr>
          <p:cNvPr id="96258" name="Content Placeholder 2">
            <a:extLst>
              <a:ext uri="{FF2B5EF4-FFF2-40B4-BE49-F238E27FC236}">
                <a16:creationId xmlns:a16="http://schemas.microsoft.com/office/drawing/2014/main" id="{8D224D07-59C4-4B58-A928-1886B4803514}"/>
              </a:ext>
            </a:extLst>
          </p:cNvPr>
          <p:cNvSpPr>
            <a:spLocks noGrp="1"/>
          </p:cNvSpPr>
          <p:nvPr>
            <p:ph idx="1"/>
          </p:nvPr>
        </p:nvSpPr>
        <p:spPr>
          <a:xfrm>
            <a:off x="1141228" y="1161866"/>
            <a:ext cx="7434538" cy="5005018"/>
          </a:xfrm>
        </p:spPr>
        <p:txBody>
          <a:bodyPr/>
          <a:lstStyle/>
          <a:p>
            <a:r>
              <a:rPr lang="en-US" altLang="en-US" dirty="0"/>
              <a:t>Recall the example from previous slides</a:t>
            </a:r>
          </a:p>
          <a:p>
            <a:r>
              <a:rPr lang="en-US" altLang="en-US" dirty="0"/>
              <a:t>Use memory barrier to the following instructions to ensure Thread 1 output is 100</a:t>
            </a:r>
          </a:p>
          <a:p>
            <a:r>
              <a:rPr lang="en-US" altLang="en-US" dirty="0"/>
              <a:t>Thread 1 now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while (!flag)</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memory_barrier</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print x</a:t>
            </a:r>
          </a:p>
          <a:p>
            <a:r>
              <a:rPr lang="en-US" altLang="en-US" dirty="0"/>
              <a:t>Thread 2 now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x = 100;</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memory_barrier</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flag = true</a:t>
            </a:r>
          </a:p>
          <a:p>
            <a:r>
              <a:rPr lang="en-US" altLang="en-US" dirty="0"/>
              <a:t>For</a:t>
            </a:r>
            <a:r>
              <a:rPr lang="en-US" altLang="en-US" dirty="0">
                <a:latin typeface="Courier New" panose="02070309020205020404" pitchFamily="49" charset="0"/>
                <a:cs typeface="Courier New" panose="02070309020205020404" pitchFamily="49" charset="0"/>
              </a:rPr>
              <a:t> </a:t>
            </a:r>
            <a:r>
              <a:rPr lang="en-US" altLang="en-US" dirty="0"/>
              <a:t>Thread 1 we are guaranteed that  that the value of </a:t>
            </a:r>
            <a:r>
              <a:rPr lang="en-US" altLang="en-US" dirty="0">
                <a:latin typeface="Courier New" panose="02070309020205020404" pitchFamily="49" charset="0"/>
                <a:cs typeface="Courier New" panose="02070309020205020404" pitchFamily="49" charset="0"/>
              </a:rPr>
              <a:t>flag</a:t>
            </a:r>
            <a:r>
              <a:rPr lang="en-US" altLang="en-US" dirty="0"/>
              <a:t> is loaded before the value of </a:t>
            </a:r>
            <a:r>
              <a:rPr lang="en-US" altLang="en-US" dirty="0">
                <a:latin typeface="Courier New" panose="02070309020205020404" pitchFamily="49" charset="0"/>
                <a:cs typeface="Courier New" panose="02070309020205020404" pitchFamily="49" charset="0"/>
              </a:rPr>
              <a:t>x</a:t>
            </a:r>
            <a:r>
              <a:rPr lang="en-US" altLang="en-US" dirty="0"/>
              <a:t>.</a:t>
            </a:r>
          </a:p>
          <a:p>
            <a:r>
              <a:rPr lang="en-US" altLang="en-US" dirty="0"/>
              <a:t>For Thread 2 we ensure that the assignment to </a:t>
            </a:r>
            <a:r>
              <a:rPr lang="en-US" altLang="en-US" dirty="0">
                <a:latin typeface="Courier New" panose="02070309020205020404" pitchFamily="49" charset="0"/>
                <a:cs typeface="Courier New" panose="02070309020205020404" pitchFamily="49" charset="0"/>
              </a:rPr>
              <a:t>x</a:t>
            </a:r>
            <a:r>
              <a:rPr lang="en-US" altLang="en-US" dirty="0"/>
              <a:t> occurs before the assignment </a:t>
            </a:r>
            <a:r>
              <a:rPr lang="en-US" altLang="en-US" dirty="0">
                <a:latin typeface="Courier New" panose="02070309020205020404" pitchFamily="49" charset="0"/>
                <a:cs typeface="Courier New" panose="02070309020205020404" pitchFamily="49" charset="0"/>
              </a:rPr>
              <a:t>flag.</a:t>
            </a:r>
          </a:p>
          <a:p>
            <a:pPr marL="0" indent="0">
              <a:buNone/>
            </a:pPr>
            <a:endParaRPr lang="en-US" altLang="en-US" dirty="0"/>
          </a:p>
        </p:txBody>
      </p:sp>
    </p:spTree>
    <p:extLst>
      <p:ext uri="{BB962C8B-B14F-4D97-AF65-F5344CB8AC3E}">
        <p14:creationId xmlns:p14="http://schemas.microsoft.com/office/powerpoint/2010/main" val="2104174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1339E344-ED63-45C5-8763-D25780950FC4}"/>
              </a:ext>
            </a:extLst>
          </p:cNvPr>
          <p:cNvSpPr>
            <a:spLocks noGrp="1" noChangeArrowheads="1"/>
          </p:cNvSpPr>
          <p:nvPr>
            <p:ph type="title"/>
          </p:nvPr>
        </p:nvSpPr>
        <p:spPr>
          <a:xfrm>
            <a:off x="627017" y="220275"/>
            <a:ext cx="7445829" cy="576262"/>
          </a:xfrm>
        </p:spPr>
        <p:txBody>
          <a:bodyPr/>
          <a:lstStyle/>
          <a:p>
            <a:pPr eaLnBrk="1" hangingPunct="1"/>
            <a:r>
              <a:rPr lang="en-US" altLang="en-US" dirty="0"/>
              <a:t>Outline</a:t>
            </a:r>
          </a:p>
        </p:txBody>
      </p:sp>
      <p:sp>
        <p:nvSpPr>
          <p:cNvPr id="7171" name="Rectangle 3">
            <a:extLst>
              <a:ext uri="{FF2B5EF4-FFF2-40B4-BE49-F238E27FC236}">
                <a16:creationId xmlns:a16="http://schemas.microsoft.com/office/drawing/2014/main" id="{5A1B2096-0D34-49D1-9935-542AB89100D0}"/>
              </a:ext>
            </a:extLst>
          </p:cNvPr>
          <p:cNvSpPr>
            <a:spLocks noGrp="1" noChangeArrowheads="1"/>
          </p:cNvSpPr>
          <p:nvPr>
            <p:ph idx="1"/>
          </p:nvPr>
        </p:nvSpPr>
        <p:spPr>
          <a:xfrm>
            <a:off x="2991394" y="1685109"/>
            <a:ext cx="4865915" cy="3148148"/>
          </a:xfrm>
        </p:spPr>
        <p:txBody>
          <a:bodyPr/>
          <a:lstStyle/>
          <a:p>
            <a:pPr>
              <a:lnSpc>
                <a:spcPct val="80000"/>
              </a:lnSpc>
              <a:defRPr/>
            </a:pPr>
            <a:r>
              <a:rPr lang="en-US" altLang="en-US" dirty="0"/>
              <a:t>Background</a:t>
            </a:r>
          </a:p>
          <a:p>
            <a:pPr>
              <a:lnSpc>
                <a:spcPct val="80000"/>
              </a:lnSpc>
              <a:defRPr/>
            </a:pPr>
            <a:r>
              <a:rPr lang="en-US" altLang="en-US" dirty="0"/>
              <a:t>The Critical-Section Problem</a:t>
            </a:r>
          </a:p>
          <a:p>
            <a:pPr>
              <a:lnSpc>
                <a:spcPct val="80000"/>
              </a:lnSpc>
              <a:defRPr/>
            </a:pPr>
            <a:r>
              <a:rPr lang="en-US" altLang="en-US" dirty="0"/>
              <a:t>Peterson Algorithm</a:t>
            </a:r>
            <a:endParaRPr lang="en-US" altLang="ja-JP" dirty="0"/>
          </a:p>
          <a:p>
            <a:pPr>
              <a:lnSpc>
                <a:spcPct val="80000"/>
              </a:lnSpc>
              <a:defRPr/>
            </a:pPr>
            <a:r>
              <a:rPr lang="en-US" altLang="en-US" dirty="0"/>
              <a:t>Hardware Support for Synchronization</a:t>
            </a:r>
          </a:p>
          <a:p>
            <a:pPr>
              <a:lnSpc>
                <a:spcPct val="80000"/>
              </a:lnSpc>
              <a:defRPr/>
            </a:pPr>
            <a:r>
              <a:rPr lang="en-US" altLang="en-US" dirty="0"/>
              <a:t>Mutex Locks</a:t>
            </a:r>
          </a:p>
          <a:p>
            <a:pPr>
              <a:lnSpc>
                <a:spcPct val="80000"/>
              </a:lnSpc>
              <a:defRPr/>
            </a:pPr>
            <a:r>
              <a:rPr lang="en-US" altLang="en-US" dirty="0"/>
              <a:t>Semaphores</a:t>
            </a:r>
          </a:p>
          <a:p>
            <a:pPr>
              <a:lnSpc>
                <a:spcPct val="80000"/>
              </a:lnSpc>
              <a:defRPr/>
            </a:pPr>
            <a:r>
              <a:rPr lang="en-US" altLang="en-US" dirty="0"/>
              <a:t>Monitors</a:t>
            </a:r>
          </a:p>
          <a:p>
            <a:pPr>
              <a:lnSpc>
                <a:spcPct val="80000"/>
              </a:lnSpc>
              <a:defRPr/>
            </a:pPr>
            <a:r>
              <a:rPr lang="en-US" altLang="en-US" dirty="0"/>
              <a:t>Liveness</a:t>
            </a:r>
          </a:p>
          <a:p>
            <a:pPr marL="0" indent="0">
              <a:lnSpc>
                <a:spcPct val="80000"/>
              </a:lnSpc>
              <a:buFont typeface="Monotype Sorts" pitchFamily="-84" charset="2"/>
              <a:buNone/>
              <a:defRPr/>
            </a:pPr>
            <a:endParaRPr lang="en-US" altLang="en-US" dirty="0"/>
          </a:p>
        </p:txBody>
      </p:sp>
      <p:sp>
        <p:nvSpPr>
          <p:cNvPr id="2" name="Rectangle 5">
            <a:extLst>
              <a:ext uri="{FF2B5EF4-FFF2-40B4-BE49-F238E27FC236}">
                <a16:creationId xmlns:a16="http://schemas.microsoft.com/office/drawing/2014/main" id="{5F7DA2D3-660E-4D2D-B775-C3B09E609BCA}"/>
              </a:ext>
            </a:extLst>
          </p:cNvPr>
          <p:cNvSpPr>
            <a:spLocks noChangeArrowheads="1"/>
          </p:cNvSpPr>
          <p:nvPr/>
        </p:nvSpPr>
        <p:spPr bwMode="auto">
          <a:xfrm>
            <a:off x="2286000" y="5116513"/>
            <a:ext cx="4078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anose="020B0604020202020204" pitchFamily="34" charset="0"/>
            </a:endParaRPr>
          </a:p>
          <a:p>
            <a:endParaRPr kumimoji="1" lang="en-US" altLang="en-US">
              <a:latin typeface="Helvetica" panose="020B0604020202020204" pitchFamily="34" charset="0"/>
            </a:endParaRPr>
          </a:p>
          <a:p>
            <a:endParaRPr kumimoji="1" lang="en-US" altLang="en-US">
              <a:latin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42C1761-4412-475C-9839-4768E62E127C}"/>
              </a:ext>
            </a:extLst>
          </p:cNvPr>
          <p:cNvSpPr>
            <a:spLocks noGrp="1" noChangeArrowheads="1"/>
          </p:cNvSpPr>
          <p:nvPr>
            <p:ph type="title"/>
          </p:nvPr>
        </p:nvSpPr>
        <p:spPr>
          <a:xfrm>
            <a:off x="1100138" y="221827"/>
            <a:ext cx="7317712" cy="576262"/>
          </a:xfrm>
        </p:spPr>
        <p:txBody>
          <a:bodyPr/>
          <a:lstStyle/>
          <a:p>
            <a:pPr eaLnBrk="1" hangingPunct="1"/>
            <a:r>
              <a:rPr lang="en-US" altLang="en-US" dirty="0"/>
              <a:t>Synchronization Hardware</a:t>
            </a:r>
          </a:p>
        </p:txBody>
      </p:sp>
      <p:sp>
        <p:nvSpPr>
          <p:cNvPr id="29698" name="Rectangle 3">
            <a:extLst>
              <a:ext uri="{FF2B5EF4-FFF2-40B4-BE49-F238E27FC236}">
                <a16:creationId xmlns:a16="http://schemas.microsoft.com/office/drawing/2014/main" id="{2DD2140A-53F2-4366-93DC-AD9AE2167D50}"/>
              </a:ext>
            </a:extLst>
          </p:cNvPr>
          <p:cNvSpPr>
            <a:spLocks noGrp="1" noChangeArrowheads="1"/>
          </p:cNvSpPr>
          <p:nvPr>
            <p:ph idx="1"/>
          </p:nvPr>
        </p:nvSpPr>
        <p:spPr>
          <a:xfrm>
            <a:off x="1226287" y="1630326"/>
            <a:ext cx="7038481" cy="3975649"/>
          </a:xfrm>
        </p:spPr>
        <p:txBody>
          <a:bodyPr/>
          <a:lstStyle/>
          <a:p>
            <a:pPr>
              <a:lnSpc>
                <a:spcPct val="90000"/>
              </a:lnSpc>
              <a:tabLst>
                <a:tab pos="739775" algn="l"/>
                <a:tab pos="1020763" algn="l"/>
                <a:tab pos="1257300" algn="l"/>
              </a:tabLst>
            </a:pPr>
            <a:r>
              <a:rPr lang="en-US" altLang="en-US" dirty="0"/>
              <a:t>Many systems provide hardware support for implementing the critical section code</a:t>
            </a:r>
          </a:p>
          <a:p>
            <a:pPr>
              <a:lnSpc>
                <a:spcPct val="90000"/>
              </a:lnSpc>
              <a:tabLst>
                <a:tab pos="739775" algn="l"/>
                <a:tab pos="1020763" algn="l"/>
                <a:tab pos="1257300" algn="l"/>
              </a:tabLst>
            </a:pPr>
            <a:r>
              <a:rPr lang="en-US" altLang="en-US" dirty="0"/>
              <a:t>CPU could disable interrupts</a:t>
            </a:r>
          </a:p>
          <a:p>
            <a:pPr lvl="1">
              <a:lnSpc>
                <a:spcPct val="90000"/>
              </a:lnSpc>
              <a:tabLst>
                <a:tab pos="739775" algn="l"/>
                <a:tab pos="1020763" algn="l"/>
                <a:tab pos="1257300" algn="l"/>
              </a:tabLst>
            </a:pPr>
            <a:r>
              <a:rPr lang="en-US" altLang="en-US" dirty="0"/>
              <a:t>Current process running would execute without preemption</a:t>
            </a:r>
          </a:p>
          <a:p>
            <a:pPr lvl="1">
              <a:lnSpc>
                <a:spcPct val="90000"/>
              </a:lnSpc>
              <a:tabLst>
                <a:tab pos="739775" algn="l"/>
                <a:tab pos="1020763" algn="l"/>
                <a:tab pos="1257300" algn="l"/>
              </a:tabLst>
            </a:pPr>
            <a:r>
              <a:rPr lang="en-US" altLang="en-US" dirty="0"/>
              <a:t>Generally too inefficient on multi-processor systems</a:t>
            </a:r>
          </a:p>
          <a:p>
            <a:pPr lvl="2">
              <a:lnSpc>
                <a:spcPct val="90000"/>
              </a:lnSpc>
              <a:tabLst>
                <a:tab pos="739775" algn="l"/>
                <a:tab pos="1020763" algn="l"/>
                <a:tab pos="1257300" algn="l"/>
              </a:tabLst>
            </a:pPr>
            <a:r>
              <a:rPr lang="en-US" altLang="en-US" dirty="0"/>
              <a:t>Operating systems using this not scalable</a:t>
            </a:r>
          </a:p>
          <a:p>
            <a:pPr>
              <a:lnSpc>
                <a:spcPct val="90000"/>
              </a:lnSpc>
              <a:tabLst>
                <a:tab pos="739775" algn="l"/>
                <a:tab pos="1020763" algn="l"/>
                <a:tab pos="1257300" algn="l"/>
              </a:tabLst>
            </a:pPr>
            <a:r>
              <a:rPr lang="en-US" altLang="en-US" dirty="0"/>
              <a:t>We will look at three forms of hardware support:</a:t>
            </a:r>
            <a:br>
              <a:rPr lang="en-US" altLang="en-US" dirty="0"/>
            </a:br>
            <a:br>
              <a:rPr lang="en-US" altLang="en-US" dirty="0"/>
            </a:br>
            <a:r>
              <a:rPr lang="en-US" altLang="en-US" dirty="0">
                <a:solidFill>
                  <a:srgbClr val="CC6600"/>
                </a:solidFill>
              </a:rPr>
              <a:t>1.  </a:t>
            </a:r>
            <a:r>
              <a:rPr lang="en-US" altLang="en-US" dirty="0"/>
              <a:t>Hardware instructions</a:t>
            </a:r>
            <a:br>
              <a:rPr lang="en-US" altLang="en-US" dirty="0"/>
            </a:br>
            <a:br>
              <a:rPr lang="en-US" altLang="en-US" dirty="0"/>
            </a:br>
            <a:r>
              <a:rPr lang="en-US" altLang="en-US" dirty="0">
                <a:solidFill>
                  <a:srgbClr val="CC6600"/>
                </a:solidFill>
              </a:rPr>
              <a:t>2.  </a:t>
            </a:r>
            <a:r>
              <a:rPr lang="en-US" altLang="en-US" dirty="0"/>
              <a:t>Atomic variables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457200" y="224522"/>
            <a:ext cx="7700554" cy="576262"/>
          </a:xfrm>
        </p:spPr>
        <p:txBody>
          <a:bodyPr/>
          <a:lstStyle/>
          <a:p>
            <a:r>
              <a:rPr lang="en-US" altLang="en-US" dirty="0"/>
              <a:t>Hardware Instructions</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1299754" y="1423851"/>
            <a:ext cx="5924005" cy="3957042"/>
          </a:xfrm>
        </p:spPr>
        <p:txBody>
          <a:bodyPr/>
          <a:lstStyle/>
          <a:p>
            <a:r>
              <a:rPr lang="en-US" altLang="en-US" dirty="0"/>
              <a:t>Special hardware instructions that allow us to either </a:t>
            </a:r>
            <a:r>
              <a:rPr lang="en-US" altLang="en-US" i="1" dirty="0"/>
              <a:t>test-and-modify</a:t>
            </a:r>
            <a:r>
              <a:rPr lang="en-US" altLang="en-US" dirty="0"/>
              <a:t> the content of a word, or to </a:t>
            </a:r>
            <a:r>
              <a:rPr lang="en-US" altLang="en-US" i="1" dirty="0"/>
              <a:t>swap</a:t>
            </a:r>
            <a:r>
              <a:rPr lang="en-US" altLang="en-US" dirty="0"/>
              <a:t> the contents of two words atomically (uninterruptedly)</a:t>
            </a:r>
          </a:p>
          <a:p>
            <a:pPr lvl="1"/>
            <a:r>
              <a:rPr lang="en-US" altLang="en-US" b="1" dirty="0"/>
              <a:t>Test-and-Set</a:t>
            </a:r>
            <a:r>
              <a:rPr lang="en-US" altLang="en-US" dirty="0"/>
              <a:t> instruction</a:t>
            </a:r>
          </a:p>
          <a:p>
            <a:pPr lvl="1"/>
            <a:r>
              <a:rPr lang="en-US" altLang="en-US" b="1" dirty="0"/>
              <a:t>Compare-and-Swap</a:t>
            </a:r>
            <a:r>
              <a:rPr lang="en-US" altLang="en-US" dirty="0"/>
              <a:t> instruction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514866" y="161216"/>
            <a:ext cx="8229600" cy="576262"/>
          </a:xfrm>
        </p:spPr>
        <p:txBody>
          <a:bodyPr/>
          <a:lstStyle/>
          <a:p>
            <a:r>
              <a:rPr lang="en-US" altLang="en-US" dirty="0"/>
              <a:t>The </a:t>
            </a:r>
            <a:r>
              <a:rPr lang="en-US" altLang="en-US" dirty="0" err="1"/>
              <a:t>test_and_set</a:t>
            </a:r>
            <a:r>
              <a:rPr lang="en-US" altLang="en-US" dirty="0"/>
              <a:t> instruction </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1488558" y="1502734"/>
            <a:ext cx="6514214" cy="4139415"/>
          </a:xfrm>
        </p:spPr>
        <p:txBody>
          <a:bodyPr/>
          <a:lstStyle/>
          <a:p>
            <a:r>
              <a:rPr lang="en-US" altLang="en-US" dirty="0"/>
              <a:t>Definition</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test_and_set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*target)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 = *target;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*target = true;</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return </a:t>
            </a:r>
            <a:r>
              <a:rPr lang="en-US" altLang="en-US" b="1" dirty="0" err="1">
                <a:solidFill>
                  <a:srgbClr val="000000"/>
                </a:solidFill>
                <a:latin typeface="Courier New" panose="02070309020205020404" pitchFamily="49" charset="0"/>
              </a:rPr>
              <a:t>rv</a:t>
            </a:r>
            <a:r>
              <a:rPr lang="en-US" altLang="en-US" b="1" dirty="0">
                <a:solidFill>
                  <a:srgbClr val="000000"/>
                </a:solidFill>
                <a:latin typeface="Courier New" panose="02070309020205020404" pitchFamily="49" charset="0"/>
              </a:rPr>
              <a:t>:</a:t>
            </a:r>
          </a:p>
          <a:p>
            <a:pPr>
              <a:lnSpc>
                <a:spcPct val="90000"/>
              </a:lnSpc>
              <a:buFont typeface="Monotype Sorts" pitchFamily="-84" charset="2"/>
              <a:buNone/>
              <a:tabLst>
                <a:tab pos="739775" algn="l"/>
                <a:tab pos="1020763" algn="l"/>
                <a:tab pos="1257300" algn="l"/>
              </a:tabLst>
            </a:pPr>
            <a:r>
              <a:rPr lang="en-US" altLang="en-US" b="1" dirty="0">
                <a:solidFill>
                  <a:srgbClr val="000000"/>
                </a:solidFill>
                <a:latin typeface="Courier New" panose="02070309020205020404" pitchFamily="49" charset="0"/>
              </a:rPr>
              <a:t>      }</a:t>
            </a:r>
            <a:endParaRPr lang="en-US" altLang="en-US" dirty="0">
              <a:solidFill>
                <a:srgbClr val="0000FF"/>
              </a:solidFill>
            </a:endParaRPr>
          </a:p>
          <a:p>
            <a:r>
              <a:rPr lang="en-US" altLang="en-US" dirty="0"/>
              <a:t>Properties</a:t>
            </a:r>
          </a:p>
          <a:p>
            <a:pPr lvl="1"/>
            <a:r>
              <a:rPr lang="en-US" altLang="en-US" dirty="0"/>
              <a:t>Executed atomically</a:t>
            </a:r>
          </a:p>
          <a:p>
            <a:pPr lvl="1"/>
            <a:r>
              <a:rPr lang="en-US" altLang="en-US" dirty="0"/>
              <a:t>Returns the original value of passed parameter</a:t>
            </a:r>
          </a:p>
          <a:p>
            <a:pPr lvl="1"/>
            <a:r>
              <a:rPr lang="en-US" altLang="en-US" dirty="0"/>
              <a:t>Set the new value of passed parameter to </a:t>
            </a:r>
            <a:r>
              <a:rPr lang="en-US" altLang="en-US" b="1" dirty="0">
                <a:solidFill>
                  <a:srgbClr val="000000"/>
                </a:solidFill>
                <a:latin typeface="Courier New" panose="02070309020205020404" pitchFamily="49" charset="0"/>
              </a:rPr>
              <a:t>true</a:t>
            </a:r>
            <a:endParaRPr lang="en-US" altLang="en-US" b="1" dirty="0">
              <a:latin typeface="Courier New" panose="02070309020205020404" pitchFamily="49" charset="0"/>
              <a:cs typeface="Courier New" panose="02070309020205020404" pitchFamily="49" charset="0"/>
            </a:endParaRPr>
          </a:p>
          <a:p>
            <a:pPr lvl="1"/>
            <a:endParaRPr lang="en-US" altLang="en-US" dirty="0"/>
          </a:p>
        </p:txBody>
      </p:sp>
    </p:spTree>
    <p:extLst>
      <p:ext uri="{BB962C8B-B14F-4D97-AF65-F5344CB8AC3E}">
        <p14:creationId xmlns:p14="http://schemas.microsoft.com/office/powerpoint/2010/main" val="3986950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41F217BE-A43A-46A9-BC10-72EEA59E16E2}"/>
              </a:ext>
            </a:extLst>
          </p:cNvPr>
          <p:cNvSpPr>
            <a:spLocks noGrp="1" noChangeArrowheads="1"/>
          </p:cNvSpPr>
          <p:nvPr>
            <p:ph type="title"/>
          </p:nvPr>
        </p:nvSpPr>
        <p:spPr>
          <a:xfrm>
            <a:off x="849313" y="227242"/>
            <a:ext cx="7837487" cy="576263"/>
          </a:xfrm>
        </p:spPr>
        <p:txBody>
          <a:bodyPr/>
          <a:lstStyle/>
          <a:p>
            <a:pPr eaLnBrk="1" hangingPunct="1"/>
            <a:r>
              <a:rPr lang="en-US" altLang="en-US" dirty="0"/>
              <a:t>Solution Using test_and_set()</a:t>
            </a:r>
          </a:p>
        </p:txBody>
      </p:sp>
      <p:sp>
        <p:nvSpPr>
          <p:cNvPr id="18435" name="Rectangle 3">
            <a:extLst>
              <a:ext uri="{FF2B5EF4-FFF2-40B4-BE49-F238E27FC236}">
                <a16:creationId xmlns:a16="http://schemas.microsoft.com/office/drawing/2014/main" id="{8373B695-ABAB-490F-AEA7-7E59C905C7D0}"/>
              </a:ext>
            </a:extLst>
          </p:cNvPr>
          <p:cNvSpPr>
            <a:spLocks noGrp="1" noChangeArrowheads="1"/>
          </p:cNvSpPr>
          <p:nvPr>
            <p:ph idx="1"/>
          </p:nvPr>
        </p:nvSpPr>
        <p:spPr>
          <a:xfrm>
            <a:off x="1631950" y="1439766"/>
            <a:ext cx="7054850" cy="4571174"/>
          </a:xfrm>
        </p:spPr>
        <p:txBody>
          <a:bodyPr/>
          <a:lstStyle/>
          <a:p>
            <a:pPr>
              <a:lnSpc>
                <a:spcPct val="90000"/>
              </a:lnSpc>
              <a:tabLst>
                <a:tab pos="741363" algn="l"/>
                <a:tab pos="1022350" algn="l"/>
                <a:tab pos="1258888" algn="l"/>
              </a:tabLst>
            </a:pPr>
            <a:r>
              <a:rPr lang="en-US" altLang="en-US" dirty="0"/>
              <a:t>Shared </a:t>
            </a:r>
            <a:r>
              <a:rPr lang="en-US" altLang="en-US" dirty="0" err="1"/>
              <a:t>boolean</a:t>
            </a:r>
            <a:r>
              <a:rPr lang="en-US" altLang="en-US" dirty="0"/>
              <a:t> variable </a:t>
            </a:r>
            <a:r>
              <a:rPr lang="en-US" altLang="en-US" b="1" dirty="0">
                <a:latin typeface="Courier New" panose="02070309020205020404" pitchFamily="49" charset="0"/>
                <a:cs typeface="Courier New" panose="02070309020205020404" pitchFamily="49" charset="0"/>
              </a:rPr>
              <a:t>lock</a:t>
            </a:r>
            <a:r>
              <a:rPr lang="en-US" altLang="en-US" dirty="0"/>
              <a:t>, initialized to </a:t>
            </a:r>
            <a:r>
              <a:rPr lang="en-US" altLang="en-US" b="1" dirty="0">
                <a:latin typeface="Courier New" panose="02070309020205020404" pitchFamily="49" charset="0"/>
                <a:cs typeface="Courier New" panose="02070309020205020404" pitchFamily="49" charset="0"/>
              </a:rPr>
              <a:t>false</a:t>
            </a:r>
          </a:p>
          <a:p>
            <a:pPr>
              <a:lnSpc>
                <a:spcPct val="90000"/>
              </a:lnSpc>
              <a:tabLst>
                <a:tab pos="741363" algn="l"/>
                <a:tab pos="1022350" algn="l"/>
                <a:tab pos="1258888" algn="l"/>
              </a:tabLst>
            </a:pPr>
            <a:r>
              <a:rPr lang="en-US" altLang="en-US" dirty="0"/>
              <a:t>Solution:</a:t>
            </a:r>
            <a:endParaRPr lang="en-US" altLang="en-US" sz="1400" b="1" dirty="0">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cs typeface="Courier New" panose="02070309020205020404" pitchFamily="49" charset="0"/>
              </a:rPr>
              <a:t>       </a:t>
            </a:r>
            <a:r>
              <a:rPr lang="en-US" altLang="en-US" sz="1600" b="1" dirty="0">
                <a:solidFill>
                  <a:srgbClr val="000000"/>
                </a:solidFill>
                <a:latin typeface="Courier New" panose="02070309020205020404" pitchFamily="49" charset="0"/>
                <a:cs typeface="Courier New" panose="02070309020205020404" pitchFamily="49" charset="0"/>
              </a:rPr>
              <a:t>do {</a:t>
            </a:r>
            <a:br>
              <a:rPr lang="en-US" altLang="en-US" sz="1600" b="1" dirty="0">
                <a:solidFill>
                  <a:srgbClr val="000000"/>
                </a:solidFill>
                <a:latin typeface="Courier New" panose="02070309020205020404" pitchFamily="49" charset="0"/>
                <a:cs typeface="Courier New" panose="02070309020205020404" pitchFamily="49" charset="0"/>
              </a:rPr>
            </a:br>
            <a:r>
              <a:rPr lang="en-US" altLang="en-US" sz="1600" b="1" dirty="0">
                <a:solidFill>
                  <a:srgbClr val="000000"/>
                </a:solidFill>
                <a:latin typeface="Courier New" panose="02070309020205020404" pitchFamily="49" charset="0"/>
                <a:cs typeface="Courier New" panose="02070309020205020404" pitchFamily="49" charset="0"/>
              </a:rPr>
              <a:t>          while (test_and_set(&amp;lock))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 do nothing */ </a:t>
            </a:r>
            <a:br>
              <a:rPr lang="en-US" altLang="en-US" sz="1600" b="1" dirty="0">
                <a:solidFill>
                  <a:srgbClr val="000000"/>
                </a:solidFill>
                <a:latin typeface="Courier New" panose="02070309020205020404" pitchFamily="49" charset="0"/>
                <a:cs typeface="Courier New" panose="02070309020205020404" pitchFamily="49" charset="0"/>
              </a:rPr>
            </a:br>
            <a:endParaRPr lang="en-US" altLang="en-US" sz="1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critical section */ </a:t>
            </a:r>
            <a:br>
              <a:rPr lang="en-US" altLang="en-US" sz="1600" b="1" dirty="0">
                <a:solidFill>
                  <a:srgbClr val="000000"/>
                </a:solidFill>
                <a:latin typeface="Courier New" panose="02070309020205020404" pitchFamily="49" charset="0"/>
                <a:cs typeface="Courier New" panose="02070309020205020404" pitchFamily="49" charset="0"/>
              </a:rPr>
            </a:br>
            <a:endParaRPr lang="en-US" altLang="en-US" sz="1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lock = false;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600" b="1" dirty="0">
                <a:solidFill>
                  <a:srgbClr val="000000"/>
                </a:solidFill>
                <a:latin typeface="Courier New" panose="02070309020205020404" pitchFamily="49" charset="0"/>
                <a:cs typeface="Courier New" panose="02070309020205020404" pitchFamily="49" charset="0"/>
              </a:rPr>
              <a:t>       } while (true);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893622" y="140434"/>
            <a:ext cx="8229600" cy="576262"/>
          </a:xfrm>
        </p:spPr>
        <p:txBody>
          <a:bodyPr/>
          <a:lstStyle/>
          <a:p>
            <a:r>
              <a:rPr lang="en-US" altLang="en-US" dirty="0" err="1"/>
              <a:t>compare_and_swap</a:t>
            </a:r>
            <a:r>
              <a:rPr lang="en-US" altLang="en-US" dirty="0"/>
              <a:t>() Instruction </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1091610" y="1223660"/>
            <a:ext cx="7400260" cy="4992842"/>
          </a:xfrm>
        </p:spPr>
        <p:txBody>
          <a:bodyPr/>
          <a:lstStyle/>
          <a:p>
            <a:r>
              <a:rPr lang="en-US" altLang="en-US" dirty="0"/>
              <a:t>Definition</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a:t>
            </a:r>
            <a:r>
              <a:rPr lang="en-US" altLang="en-US" sz="1400" b="1" dirty="0">
                <a:latin typeface="Courier New" panose="02070309020205020404" pitchFamily="49" charset="0"/>
              </a:rPr>
              <a:t>int </a:t>
            </a:r>
            <a:r>
              <a:rPr lang="en-US" altLang="en-US" sz="1400" b="1" dirty="0" err="1">
                <a:latin typeface="Courier New" panose="02070309020205020404" pitchFamily="49" charset="0"/>
              </a:rPr>
              <a:t>compare_and_swap</a:t>
            </a:r>
            <a:r>
              <a:rPr lang="en-US" altLang="en-US" sz="1400" b="1" dirty="0">
                <a:latin typeface="Courier New" panose="02070309020205020404" pitchFamily="49" charset="0"/>
              </a:rPr>
              <a:t>(int *value, int expected, int </a:t>
            </a:r>
            <a:r>
              <a:rPr lang="en-US" altLang="en-US" sz="1400" b="1" dirty="0" err="1">
                <a:latin typeface="Courier New" panose="02070309020205020404" pitchFamily="49" charset="0"/>
              </a:rPr>
              <a:t>new_value</a:t>
            </a:r>
            <a:r>
              <a:rPr lang="en-US" altLang="en-US" sz="1400" b="1" dirty="0">
                <a:latin typeface="Courier New" panose="02070309020205020404" pitchFamily="49" charset="0"/>
              </a:rPr>
              <a:t>)</a:t>
            </a: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rPr>
              <a:t>     </a:t>
            </a:r>
            <a:r>
              <a:rPr lang="en-US" altLang="en-US" sz="1600" b="1" dirty="0">
                <a:latin typeface="Courier New" panose="02070309020205020404" pitchFamily="49" charset="0"/>
              </a:rPr>
              <a:t>{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int temp = *value;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if (*value == expected)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*value = </a:t>
            </a:r>
            <a:r>
              <a:rPr lang="en-US" altLang="en-US" sz="1600" b="1" dirty="0" err="1">
                <a:latin typeface="Courier New" panose="02070309020205020404" pitchFamily="49" charset="0"/>
              </a:rPr>
              <a:t>new_value</a:t>
            </a:r>
            <a:r>
              <a:rPr lang="en-US" altLang="en-US" sz="1600" b="1" dirty="0">
                <a:latin typeface="Courier New" panose="02070309020205020404" pitchFamily="49" charset="0"/>
              </a:rPr>
              <a:t>;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return temp;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a:t>
            </a:r>
            <a:endParaRPr lang="en-US" altLang="en-US" sz="1600" dirty="0"/>
          </a:p>
          <a:p>
            <a:r>
              <a:rPr lang="en-US" altLang="en-US" dirty="0"/>
              <a:t>Properties</a:t>
            </a:r>
          </a:p>
          <a:p>
            <a:pPr lvl="1"/>
            <a:r>
              <a:rPr lang="en-US" altLang="en-US" dirty="0"/>
              <a:t>Executed atomically</a:t>
            </a:r>
          </a:p>
          <a:p>
            <a:pPr lvl="1"/>
            <a:r>
              <a:rPr lang="en-US" altLang="en-US" dirty="0"/>
              <a:t>Returns the original value of passed parameter </a:t>
            </a:r>
            <a:r>
              <a:rPr lang="en-US" altLang="en-US" b="1" dirty="0">
                <a:latin typeface="Courier New" panose="02070309020205020404" pitchFamily="49" charset="0"/>
                <a:cs typeface="Courier New" panose="02070309020205020404" pitchFamily="49" charset="0"/>
              </a:rPr>
              <a:t>value</a:t>
            </a:r>
            <a:endParaRPr lang="en-US" altLang="en-US" dirty="0"/>
          </a:p>
          <a:p>
            <a:pPr lvl="1"/>
            <a:r>
              <a:rPr lang="en-US" altLang="en-US" dirty="0"/>
              <a:t>Set  the variable </a:t>
            </a:r>
            <a:r>
              <a:rPr lang="en-US" altLang="en-US" b="1" dirty="0">
                <a:latin typeface="Courier New" panose="02070309020205020404" pitchFamily="49" charset="0"/>
                <a:cs typeface="Courier New" panose="02070309020205020404" pitchFamily="49" charset="0"/>
              </a:rPr>
              <a:t>value</a:t>
            </a:r>
            <a:r>
              <a:rPr lang="en-US" altLang="en-US" dirty="0"/>
              <a:t> the value of the passed parameter </a:t>
            </a:r>
            <a:r>
              <a:rPr lang="en-US" altLang="en-US" b="1" dirty="0" err="1">
                <a:latin typeface="Courier New" panose="02070309020205020404" pitchFamily="49" charset="0"/>
                <a:cs typeface="Courier New" panose="02070309020205020404" pitchFamily="49" charset="0"/>
              </a:rPr>
              <a:t>new_value</a:t>
            </a:r>
            <a:r>
              <a:rPr lang="en-US" altLang="en-US" dirty="0"/>
              <a:t> but only if </a:t>
            </a:r>
            <a:r>
              <a:rPr lang="en-US" altLang="en-US" b="1" dirty="0">
                <a:latin typeface="Courier New" panose="02070309020205020404" pitchFamily="49" charset="0"/>
                <a:cs typeface="Courier New" panose="02070309020205020404" pitchFamily="49" charset="0"/>
              </a:rPr>
              <a:t>*value == expected </a:t>
            </a:r>
            <a:r>
              <a:rPr lang="en-US" altLang="en-US" dirty="0"/>
              <a:t>is true. That is, the swap takes place only under this condition.</a:t>
            </a:r>
          </a:p>
          <a:p>
            <a:pPr lvl="1"/>
            <a:endParaRPr lang="en-US" altLang="en-US" dirty="0"/>
          </a:p>
        </p:txBody>
      </p:sp>
    </p:spTree>
    <p:extLst>
      <p:ext uri="{BB962C8B-B14F-4D97-AF65-F5344CB8AC3E}">
        <p14:creationId xmlns:p14="http://schemas.microsoft.com/office/powerpoint/2010/main" val="3881873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13C9369D-1B62-4590-85E2-B896C59BEDB4}"/>
              </a:ext>
            </a:extLst>
          </p:cNvPr>
          <p:cNvSpPr>
            <a:spLocks noGrp="1" noChangeArrowheads="1"/>
          </p:cNvSpPr>
          <p:nvPr>
            <p:ph type="title"/>
          </p:nvPr>
        </p:nvSpPr>
        <p:spPr>
          <a:xfrm>
            <a:off x="1192213" y="219075"/>
            <a:ext cx="7567612" cy="576263"/>
          </a:xfrm>
        </p:spPr>
        <p:txBody>
          <a:bodyPr/>
          <a:lstStyle/>
          <a:p>
            <a:pPr eaLnBrk="1" hangingPunct="1"/>
            <a:r>
              <a:rPr lang="en-US" altLang="en-US" dirty="0"/>
              <a:t>Using </a:t>
            </a:r>
            <a:r>
              <a:rPr lang="en-US" altLang="en-US" dirty="0" err="1"/>
              <a:t>compare_and_swap</a:t>
            </a:r>
            <a:r>
              <a:rPr lang="en-US" altLang="en-US" dirty="0"/>
              <a:t>()</a:t>
            </a:r>
          </a:p>
        </p:txBody>
      </p:sp>
      <p:sp>
        <p:nvSpPr>
          <p:cNvPr id="37890" name="Rectangle 3">
            <a:extLst>
              <a:ext uri="{FF2B5EF4-FFF2-40B4-BE49-F238E27FC236}">
                <a16:creationId xmlns:a16="http://schemas.microsoft.com/office/drawing/2014/main" id="{FB36B605-24F7-4EAF-99B9-DC6343A49A68}"/>
              </a:ext>
            </a:extLst>
          </p:cNvPr>
          <p:cNvSpPr>
            <a:spLocks noGrp="1" noChangeArrowheads="1"/>
          </p:cNvSpPr>
          <p:nvPr>
            <p:ph idx="1"/>
          </p:nvPr>
        </p:nvSpPr>
        <p:spPr>
          <a:xfrm>
            <a:off x="848353" y="1388472"/>
            <a:ext cx="7766050" cy="4333875"/>
          </a:xfrm>
        </p:spPr>
        <p:txBody>
          <a:bodyPr/>
          <a:lstStyle/>
          <a:p>
            <a:pPr>
              <a:lnSpc>
                <a:spcPct val="90000"/>
              </a:lnSpc>
              <a:tabLst>
                <a:tab pos="741363" algn="l"/>
                <a:tab pos="1022350" algn="l"/>
                <a:tab pos="1258888" algn="l"/>
              </a:tabLst>
            </a:pPr>
            <a:r>
              <a:rPr lang="en-US" altLang="en-US" dirty="0"/>
              <a:t>Shared integer  </a:t>
            </a:r>
            <a:r>
              <a:rPr lang="en-US" altLang="ja-JP" b="1" dirty="0">
                <a:latin typeface="Courier New" panose="02070309020205020404" pitchFamily="49" charset="0"/>
                <a:cs typeface="Courier New" panose="02070309020205020404" pitchFamily="49" charset="0"/>
              </a:rPr>
              <a:t>lock</a:t>
            </a:r>
            <a:r>
              <a:rPr lang="en-US" altLang="ja-JP" dirty="0"/>
              <a:t>  initialized to zero</a:t>
            </a:r>
          </a:p>
          <a:p>
            <a:pPr marL="0" indent="0">
              <a:lnSpc>
                <a:spcPct val="90000"/>
              </a:lnSpc>
              <a:buNone/>
              <a:tabLst>
                <a:tab pos="741363" algn="l"/>
                <a:tab pos="1022350" algn="l"/>
                <a:tab pos="1258888" algn="l"/>
              </a:tabLst>
            </a:pPr>
            <a:endParaRPr lang="en-US" altLang="en-US" dirty="0"/>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while (true){</a:t>
            </a:r>
            <a:br>
              <a:rPr lang="en-US" altLang="en-US" sz="1600" b="1" dirty="0">
                <a:latin typeface="Courier New" panose="02070309020205020404" pitchFamily="49" charset="0"/>
              </a:rPr>
            </a:br>
            <a:r>
              <a:rPr lang="en-US" altLang="en-US" sz="1600" b="1" dirty="0">
                <a:latin typeface="Courier New" panose="02070309020205020404" pitchFamily="49" charset="0"/>
              </a:rPr>
              <a:t>    		while (</a:t>
            </a:r>
            <a:r>
              <a:rPr lang="en-US" altLang="en-US" sz="1600" b="1" dirty="0" err="1">
                <a:latin typeface="Courier New" panose="02070309020205020404" pitchFamily="49" charset="0"/>
              </a:rPr>
              <a:t>compare_and_swap</a:t>
            </a:r>
            <a:r>
              <a:rPr lang="en-US" altLang="en-US" sz="1600" b="1" dirty="0">
                <a:latin typeface="Courier New" panose="02070309020205020404" pitchFamily="49" charset="0"/>
              </a:rPr>
              <a:t>(&amp;lock, 0, 1) != 0)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 do nothing */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critical section */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lock = 0; </a:t>
            </a:r>
            <a:br>
              <a:rPr lang="en-US" altLang="en-US" sz="1600" b="1" dirty="0">
                <a:latin typeface="Courier New" panose="02070309020205020404" pitchFamily="49" charset="0"/>
              </a:rPr>
            </a:b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 </a:t>
            </a:r>
            <a:endParaRPr lang="en-US" altLang="en-US" dirty="0"/>
          </a:p>
          <a:p>
            <a:pPr marL="0" indent="0">
              <a:buNone/>
              <a:tabLst>
                <a:tab pos="741363" algn="l"/>
                <a:tab pos="1022350" algn="l"/>
                <a:tab pos="1258888" algn="l"/>
              </a:tabLst>
            </a:pPr>
            <a:endParaRPr lang="en-US" altLang="en-US" sz="1600" b="1" dirty="0">
              <a:latin typeface="Courier New" panose="02070309020205020404" pitchFamily="49" charset="0"/>
            </a:endParaRPr>
          </a:p>
          <a:p>
            <a:pPr>
              <a:lnSpc>
                <a:spcPct val="90000"/>
              </a:lnSpc>
              <a:buFont typeface="Monotype Sorts" pitchFamily="-84" charset="2"/>
              <a:buNone/>
              <a:tabLst>
                <a:tab pos="741363" algn="l"/>
                <a:tab pos="1022350" algn="l"/>
                <a:tab pos="1258888" algn="l"/>
              </a:tabLst>
            </a:pPr>
            <a:r>
              <a:rPr lang="en-US" altLang="en-US" sz="1600" dirty="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EBB45E71-908A-408C-A87C-6066909BCCEC}"/>
              </a:ext>
            </a:extLst>
          </p:cNvPr>
          <p:cNvSpPr>
            <a:spLocks noGrp="1"/>
          </p:cNvSpPr>
          <p:nvPr>
            <p:ph type="title"/>
          </p:nvPr>
        </p:nvSpPr>
        <p:spPr>
          <a:xfrm>
            <a:off x="971108" y="132320"/>
            <a:ext cx="8009860" cy="576262"/>
          </a:xfrm>
        </p:spPr>
        <p:txBody>
          <a:bodyPr/>
          <a:lstStyle/>
          <a:p>
            <a:r>
              <a:rPr lang="en-US" altLang="en-US" sz="2800" dirty="0"/>
              <a:t>Bounded-waiting with compare-and-swap</a:t>
            </a:r>
          </a:p>
        </p:txBody>
      </p:sp>
      <p:sp>
        <p:nvSpPr>
          <p:cNvPr id="39938" name="Content Placeholder 2">
            <a:extLst>
              <a:ext uri="{FF2B5EF4-FFF2-40B4-BE49-F238E27FC236}">
                <a16:creationId xmlns:a16="http://schemas.microsoft.com/office/drawing/2014/main" id="{4E8D67E4-BCAA-45F8-A130-6E0213E73223}"/>
              </a:ext>
            </a:extLst>
          </p:cNvPr>
          <p:cNvSpPr>
            <a:spLocks noGrp="1"/>
          </p:cNvSpPr>
          <p:nvPr>
            <p:ph idx="1"/>
          </p:nvPr>
        </p:nvSpPr>
        <p:spPr>
          <a:xfrm>
            <a:off x="1713430" y="1134250"/>
            <a:ext cx="6438198" cy="5465023"/>
          </a:xfrm>
        </p:spPr>
        <p:txBody>
          <a:bodyPr/>
          <a:lstStyle/>
          <a:p>
            <a:pPr marL="0" indent="0">
              <a:buFont typeface="Monotype Sorts" pitchFamily="-84" charset="2"/>
              <a:buNone/>
            </a:pPr>
            <a:r>
              <a:rPr lang="en-US" altLang="en-US" sz="1600" dirty="0">
                <a:latin typeface="Courier New" panose="02070309020205020404" pitchFamily="49" charset="0"/>
              </a:rPr>
              <a:t>while (true) {</a:t>
            </a:r>
            <a:br>
              <a:rPr lang="en-US" altLang="en-US" sz="1600" dirty="0">
                <a:latin typeface="Courier New" panose="02070309020205020404" pitchFamily="49" charset="0"/>
              </a:rPr>
            </a:br>
            <a:r>
              <a:rPr lang="en-US" altLang="en-US" sz="1600" dirty="0">
                <a:latin typeface="Courier New" panose="02070309020205020404" pitchFamily="49" charset="0"/>
              </a:rPr>
              <a:t>   waiting[</a:t>
            </a:r>
            <a:r>
              <a:rPr lang="en-US" altLang="en-US" sz="1600" dirty="0" err="1">
                <a:latin typeface="Courier New" panose="02070309020205020404" pitchFamily="49" charset="0"/>
              </a:rPr>
              <a:t>i</a:t>
            </a:r>
            <a:r>
              <a:rPr lang="en-US" altLang="en-US" sz="1600" dirty="0">
                <a:latin typeface="Courier New" panose="02070309020205020404" pitchFamily="49" charset="0"/>
              </a:rPr>
              <a:t>] = true;</a:t>
            </a:r>
            <a:br>
              <a:rPr lang="en-US" altLang="en-US" sz="1600" dirty="0">
                <a:latin typeface="Courier New" panose="02070309020205020404" pitchFamily="49" charset="0"/>
              </a:rPr>
            </a:br>
            <a:r>
              <a:rPr lang="en-US" altLang="en-US" sz="1600" dirty="0">
                <a:latin typeface="Courier New" panose="02070309020205020404" pitchFamily="49" charset="0"/>
              </a:rPr>
              <a:t>   key = 1;</a:t>
            </a:r>
            <a:br>
              <a:rPr lang="en-US" altLang="en-US" sz="1600" dirty="0">
                <a:latin typeface="Courier New" panose="02070309020205020404" pitchFamily="49" charset="0"/>
              </a:rPr>
            </a:br>
            <a:r>
              <a:rPr lang="en-US" altLang="en-US" sz="1600" dirty="0">
                <a:latin typeface="Courier New" panose="02070309020205020404" pitchFamily="49" charset="0"/>
              </a:rPr>
              <a:t>   while (waiting[</a:t>
            </a:r>
            <a:r>
              <a:rPr lang="en-US" altLang="en-US" sz="1600" dirty="0" err="1">
                <a:latin typeface="Courier New" panose="02070309020205020404" pitchFamily="49" charset="0"/>
              </a:rPr>
              <a:t>i</a:t>
            </a:r>
            <a:r>
              <a:rPr lang="en-US" altLang="en-US" sz="1600" dirty="0">
                <a:latin typeface="Courier New" panose="02070309020205020404" pitchFamily="49" charset="0"/>
              </a:rPr>
              <a:t>] &amp;&amp; key == 1) </a:t>
            </a:r>
          </a:p>
          <a:p>
            <a:pPr marL="0" indent="0">
              <a:buFont typeface="Monotype Sorts" pitchFamily="-84" charset="2"/>
              <a:buNone/>
            </a:pPr>
            <a:r>
              <a:rPr lang="en-US" altLang="en-US" sz="1600" dirty="0">
                <a:latin typeface="Courier New" panose="02070309020205020404" pitchFamily="49" charset="0"/>
              </a:rPr>
              <a:t>      key = </a:t>
            </a:r>
            <a:r>
              <a:rPr lang="en-US" altLang="en-US" sz="1600" dirty="0" err="1">
                <a:latin typeface="Courier New" panose="02070309020205020404" pitchFamily="49" charset="0"/>
              </a:rPr>
              <a:t>compare_and_swap</a:t>
            </a:r>
            <a:r>
              <a:rPr lang="en-US" altLang="en-US" sz="1600" dirty="0">
                <a:latin typeface="Courier New" panose="02070309020205020404" pitchFamily="49" charset="0"/>
              </a:rPr>
              <a:t>(&amp;lock,0,1); </a:t>
            </a:r>
          </a:p>
          <a:p>
            <a:pPr marL="0" indent="0">
              <a:buFont typeface="Monotype Sorts" pitchFamily="-84" charset="2"/>
              <a:buNone/>
            </a:pPr>
            <a:r>
              <a:rPr lang="en-US" altLang="en-US" sz="1600" dirty="0">
                <a:latin typeface="Courier New" panose="02070309020205020404" pitchFamily="49" charset="0"/>
              </a:rPr>
              <a:t>   waiting[</a:t>
            </a:r>
            <a:r>
              <a:rPr lang="en-US" altLang="en-US" sz="1600" dirty="0" err="1">
                <a:latin typeface="Courier New" panose="02070309020205020404" pitchFamily="49" charset="0"/>
              </a:rPr>
              <a:t>i</a:t>
            </a:r>
            <a:r>
              <a:rPr lang="en-US" altLang="en-US" sz="1600" dirty="0">
                <a:latin typeface="Courier New" panose="02070309020205020404" pitchFamily="49" charset="0"/>
              </a:rPr>
              <a:t>] = false; </a:t>
            </a:r>
          </a:p>
          <a:p>
            <a:pPr marL="0" indent="0">
              <a:buFont typeface="Monotype Sorts" pitchFamily="-84" charset="2"/>
              <a:buNone/>
            </a:pPr>
            <a:r>
              <a:rPr lang="en-US" altLang="en-US" sz="1600" dirty="0">
                <a:latin typeface="Courier New" panose="02070309020205020404" pitchFamily="49" charset="0"/>
              </a:rPr>
              <a:t>   /* </a:t>
            </a:r>
            <a:r>
              <a:rPr lang="en-US" altLang="en-US" sz="1600" b="1" dirty="0">
                <a:latin typeface="Courier New" panose="02070309020205020404" pitchFamily="49" charset="0"/>
              </a:rPr>
              <a:t>critical section </a:t>
            </a:r>
            <a:r>
              <a:rPr lang="en-US" altLang="en-US" sz="1600" dirty="0">
                <a:latin typeface="Courier New" panose="02070309020205020404" pitchFamily="49" charset="0"/>
              </a:rPr>
              <a:t>*/ </a:t>
            </a:r>
          </a:p>
          <a:p>
            <a:pPr marL="0" indent="0">
              <a:buFont typeface="Monotype Sorts" pitchFamily="-84" charset="2"/>
              <a:buNone/>
            </a:pPr>
            <a:r>
              <a:rPr lang="en-US" altLang="en-US" sz="1600" dirty="0">
                <a:latin typeface="Courier New" panose="02070309020205020404" pitchFamily="49" charset="0"/>
              </a:rPr>
              <a:t>   j = (</a:t>
            </a:r>
            <a:r>
              <a:rPr lang="en-US" altLang="en-US" sz="1600" dirty="0" err="1">
                <a:latin typeface="Courier New" panose="02070309020205020404" pitchFamily="49" charset="0"/>
              </a:rPr>
              <a:t>i</a:t>
            </a:r>
            <a:r>
              <a:rPr lang="en-US" altLang="en-US" sz="1600" dirty="0">
                <a:latin typeface="Courier New" panose="02070309020205020404" pitchFamily="49" charset="0"/>
              </a:rPr>
              <a:t> + 1) % n; </a:t>
            </a:r>
          </a:p>
          <a:p>
            <a:pPr marL="0" indent="0">
              <a:buFont typeface="Monotype Sorts" pitchFamily="-84" charset="2"/>
              <a:buNone/>
            </a:pPr>
            <a:r>
              <a:rPr lang="en-US" altLang="en-US" sz="1600" dirty="0">
                <a:latin typeface="Courier New" panose="02070309020205020404" pitchFamily="49" charset="0"/>
              </a:rPr>
              <a:t>   while ((j != </a:t>
            </a:r>
            <a:r>
              <a:rPr lang="en-US" altLang="en-US" sz="1600" dirty="0" err="1">
                <a:latin typeface="Courier New" panose="02070309020205020404" pitchFamily="49" charset="0"/>
              </a:rPr>
              <a:t>i</a:t>
            </a:r>
            <a:r>
              <a:rPr lang="en-US" altLang="en-US" sz="1600" dirty="0">
                <a:latin typeface="Courier New" panose="02070309020205020404" pitchFamily="49" charset="0"/>
              </a:rPr>
              <a:t>) &amp;&amp; !waiting[j]) </a:t>
            </a:r>
          </a:p>
          <a:p>
            <a:pPr marL="0" indent="0">
              <a:buFont typeface="Monotype Sorts" pitchFamily="-84" charset="2"/>
              <a:buNone/>
            </a:pPr>
            <a:r>
              <a:rPr lang="en-US" altLang="en-US" sz="1600" dirty="0">
                <a:latin typeface="Courier New" panose="02070309020205020404" pitchFamily="49" charset="0"/>
              </a:rPr>
              <a:t>      j = (j + 1) % n; </a:t>
            </a:r>
          </a:p>
          <a:p>
            <a:pPr marL="0" indent="0">
              <a:buFont typeface="Monotype Sorts" pitchFamily="-84" charset="2"/>
              <a:buNone/>
            </a:pPr>
            <a:r>
              <a:rPr lang="en-US" altLang="en-US" sz="1600" dirty="0">
                <a:latin typeface="Courier New" panose="02070309020205020404" pitchFamily="49" charset="0"/>
              </a:rPr>
              <a:t>   if (j == </a:t>
            </a:r>
            <a:r>
              <a:rPr lang="en-US" altLang="en-US" sz="1600" dirty="0" err="1">
                <a:latin typeface="Courier New" panose="02070309020205020404" pitchFamily="49" charset="0"/>
              </a:rPr>
              <a:t>i</a:t>
            </a:r>
            <a:r>
              <a:rPr lang="en-US" altLang="en-US" sz="1600" dirty="0">
                <a:latin typeface="Courier New" panose="02070309020205020404" pitchFamily="49" charset="0"/>
              </a:rPr>
              <a:t>) </a:t>
            </a:r>
          </a:p>
          <a:p>
            <a:pPr marL="0" indent="0">
              <a:buFont typeface="Monotype Sorts" pitchFamily="-84" charset="2"/>
              <a:buNone/>
            </a:pPr>
            <a:r>
              <a:rPr lang="en-US" altLang="en-US" sz="1600" dirty="0">
                <a:latin typeface="Courier New" panose="02070309020205020404" pitchFamily="49" charset="0"/>
              </a:rPr>
              <a:t>      lock = 0; </a:t>
            </a:r>
          </a:p>
          <a:p>
            <a:pPr marL="0" indent="0">
              <a:buFont typeface="Monotype Sorts" pitchFamily="-84" charset="2"/>
              <a:buNone/>
            </a:pPr>
            <a:r>
              <a:rPr lang="en-US" altLang="en-US" sz="1600" dirty="0">
                <a:latin typeface="Courier New" panose="02070309020205020404" pitchFamily="49" charset="0"/>
              </a:rPr>
              <a:t>   else </a:t>
            </a:r>
          </a:p>
          <a:p>
            <a:pPr marL="0" indent="0">
              <a:buFont typeface="Monotype Sorts" pitchFamily="-84" charset="2"/>
              <a:buNone/>
            </a:pPr>
            <a:r>
              <a:rPr lang="en-US" altLang="en-US" sz="1600" dirty="0">
                <a:latin typeface="Courier New" panose="02070309020205020404" pitchFamily="49" charset="0"/>
              </a:rPr>
              <a:t>      waiting[j] = false; </a:t>
            </a:r>
          </a:p>
          <a:p>
            <a:pPr marL="0" indent="0">
              <a:buFont typeface="Monotype Sorts" pitchFamily="-84" charset="2"/>
              <a:buNone/>
            </a:pPr>
            <a:endParaRPr lang="en-US" altLang="en-US" sz="1600" dirty="0">
              <a:latin typeface="Courier New" panose="02070309020205020404" pitchFamily="49" charset="0"/>
            </a:endParaRPr>
          </a:p>
          <a:p>
            <a:pPr marL="0" indent="0">
              <a:buFont typeface="Monotype Sorts" pitchFamily="-84" charset="2"/>
              <a:buNone/>
            </a:pPr>
            <a:r>
              <a:rPr lang="en-US" altLang="en-US" sz="1600" dirty="0">
                <a:latin typeface="Courier New" panose="02070309020205020404" pitchFamily="49" charset="0"/>
              </a:rPr>
              <a:t>   /* </a:t>
            </a:r>
            <a:r>
              <a:rPr lang="en-US" altLang="en-US" sz="1600" dirty="0">
                <a:solidFill>
                  <a:schemeClr val="tx1">
                    <a:lumMod val="50000"/>
                    <a:lumOff val="50000"/>
                  </a:schemeClr>
                </a:solidFill>
                <a:latin typeface="Courier New" panose="02070309020205020404" pitchFamily="49" charset="0"/>
              </a:rPr>
              <a:t>remainder section </a:t>
            </a:r>
            <a:r>
              <a:rPr lang="en-US" altLang="en-US" sz="1600" dirty="0">
                <a:latin typeface="Courier New" panose="02070309020205020404" pitchFamily="49" charset="0"/>
              </a:rPr>
              <a:t>*/ </a:t>
            </a:r>
          </a:p>
          <a:p>
            <a:pPr marL="0" indent="0">
              <a:buFont typeface="Monotype Sorts" pitchFamily="-84" charset="2"/>
              <a:buNone/>
            </a:pPr>
            <a:r>
              <a:rPr lang="en-US" altLang="en-US" sz="1600" dirty="0">
                <a:latin typeface="Courier New" panose="02070309020205020404" pitchFamily="49" charset="0"/>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a:extLst>
              <a:ext uri="{FF2B5EF4-FFF2-40B4-BE49-F238E27FC236}">
                <a16:creationId xmlns:a16="http://schemas.microsoft.com/office/drawing/2014/main" id="{6862FF09-8BD5-44E3-9743-A9C942C521BE}"/>
              </a:ext>
            </a:extLst>
          </p:cNvPr>
          <p:cNvSpPr>
            <a:spLocks noGrp="1"/>
          </p:cNvSpPr>
          <p:nvPr>
            <p:ph type="title"/>
          </p:nvPr>
        </p:nvSpPr>
        <p:spPr>
          <a:xfrm>
            <a:off x="855617" y="224522"/>
            <a:ext cx="7306347" cy="576262"/>
          </a:xfrm>
        </p:spPr>
        <p:txBody>
          <a:bodyPr/>
          <a:lstStyle/>
          <a:p>
            <a:r>
              <a:rPr lang="en-US" altLang="en-US" dirty="0"/>
              <a:t>Atomic Variables</a:t>
            </a:r>
          </a:p>
        </p:txBody>
      </p:sp>
      <p:sp>
        <p:nvSpPr>
          <p:cNvPr id="98306" name="Content Placeholder 2">
            <a:extLst>
              <a:ext uri="{FF2B5EF4-FFF2-40B4-BE49-F238E27FC236}">
                <a16:creationId xmlns:a16="http://schemas.microsoft.com/office/drawing/2014/main" id="{9375CC9B-92B8-4895-9A58-CAE891E48CB4}"/>
              </a:ext>
            </a:extLst>
          </p:cNvPr>
          <p:cNvSpPr>
            <a:spLocks noGrp="1"/>
          </p:cNvSpPr>
          <p:nvPr>
            <p:ph idx="1"/>
          </p:nvPr>
        </p:nvSpPr>
        <p:spPr>
          <a:xfrm>
            <a:off x="1706673" y="1361079"/>
            <a:ext cx="6724649" cy="4583111"/>
          </a:xfrm>
        </p:spPr>
        <p:txBody>
          <a:bodyPr/>
          <a:lstStyle/>
          <a:p>
            <a:r>
              <a:rPr lang="en-US" altLang="en-US" dirty="0"/>
              <a:t>Typically, instructions such as compare-and-swap are used as building blocks for other synchronization tools.</a:t>
            </a:r>
          </a:p>
          <a:p>
            <a:r>
              <a:rPr lang="en-US" altLang="en-US" dirty="0"/>
              <a:t>One tool is an </a:t>
            </a:r>
            <a:r>
              <a:rPr lang="en-US" altLang="en-US" b="1" dirty="0"/>
              <a:t>atomic variable </a:t>
            </a:r>
            <a:r>
              <a:rPr lang="en-US" altLang="en-US" dirty="0"/>
              <a:t>that provides </a:t>
            </a:r>
            <a:r>
              <a:rPr lang="en-US" altLang="en-US" i="1" dirty="0"/>
              <a:t>atomic</a:t>
            </a:r>
            <a:r>
              <a:rPr lang="en-US" altLang="en-US" dirty="0"/>
              <a:t> (uninterruptible) updates on basic data types such as integers and </a:t>
            </a:r>
            <a:r>
              <a:rPr lang="en-US" altLang="en-US" dirty="0" err="1"/>
              <a:t>booleans</a:t>
            </a:r>
            <a:r>
              <a:rPr lang="en-US" altLang="en-US" dirty="0"/>
              <a:t>.</a:t>
            </a:r>
          </a:p>
          <a:p>
            <a:r>
              <a:rPr lang="en-US" altLang="en-US" dirty="0"/>
              <a:t>For example:</a:t>
            </a:r>
          </a:p>
          <a:p>
            <a:pPr lvl="1"/>
            <a:r>
              <a:rPr lang="en-US" altLang="en-US" dirty="0"/>
              <a:t>Let </a:t>
            </a:r>
            <a:r>
              <a:rPr lang="en-US" altLang="en-US" sz="2000" b="1" dirty="0">
                <a:latin typeface="Courier New" panose="02070309020205020404" pitchFamily="49" charset="0"/>
                <a:cs typeface="Courier New" panose="02070309020205020404" pitchFamily="49" charset="0"/>
              </a:rPr>
              <a:t>sequence </a:t>
            </a:r>
            <a:r>
              <a:rPr lang="en-US" altLang="en-US" dirty="0"/>
              <a:t>be an atomic variable </a:t>
            </a:r>
          </a:p>
          <a:p>
            <a:pPr lvl="1"/>
            <a:r>
              <a:rPr lang="en-US" altLang="en-US" dirty="0"/>
              <a:t>Let  </a:t>
            </a:r>
            <a:r>
              <a:rPr lang="en-US" altLang="en-US" sz="2000" b="1" dirty="0">
                <a:latin typeface="Courier New" panose="02070309020205020404" pitchFamily="49" charset="0"/>
                <a:cs typeface="Courier New" panose="02070309020205020404" pitchFamily="49" charset="0"/>
              </a:rPr>
              <a:t>increment()</a:t>
            </a:r>
            <a:r>
              <a:rPr lang="en-US" altLang="en-US" dirty="0"/>
              <a:t> be operation on the atomic variable </a:t>
            </a:r>
            <a:r>
              <a:rPr lang="en-US" altLang="en-US" sz="2000" b="1" dirty="0">
                <a:latin typeface="Courier New" panose="02070309020205020404" pitchFamily="49" charset="0"/>
                <a:cs typeface="Courier New" panose="02070309020205020404" pitchFamily="49" charset="0"/>
              </a:rPr>
              <a:t>sequence</a:t>
            </a:r>
            <a:r>
              <a:rPr lang="en-US" altLang="en-US" dirty="0"/>
              <a:t> </a:t>
            </a:r>
          </a:p>
          <a:p>
            <a:pPr lvl="1"/>
            <a:r>
              <a:rPr lang="en-US" altLang="en-US" dirty="0"/>
              <a:t>The statement:</a:t>
            </a:r>
          </a:p>
          <a:p>
            <a:pPr marL="457200" lvl="1" indent="0">
              <a:buNone/>
            </a:pPr>
            <a:r>
              <a:rPr lang="en-US" altLang="en-US" b="1"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increment(&amp;sequence);</a:t>
            </a:r>
            <a:r>
              <a:rPr lang="en-US" altLang="en-US" sz="2000" dirty="0"/>
              <a:t> </a:t>
            </a:r>
          </a:p>
          <a:p>
            <a:pPr marL="457200" lvl="1" indent="0">
              <a:buNone/>
            </a:pPr>
            <a:r>
              <a:rPr lang="en-US" altLang="en-US" dirty="0"/>
              <a:t>      ensures </a:t>
            </a:r>
            <a:r>
              <a:rPr lang="en-US" altLang="en-US" sz="2000" b="1" dirty="0">
                <a:latin typeface="Courier New" panose="02070309020205020404" pitchFamily="49" charset="0"/>
                <a:cs typeface="Courier New" panose="02070309020205020404" pitchFamily="49" charset="0"/>
              </a:rPr>
              <a:t>sequence</a:t>
            </a:r>
            <a:r>
              <a:rPr lang="en-US" altLang="en-US" dirty="0"/>
              <a:t> is incremented without interruption:</a:t>
            </a:r>
            <a:br>
              <a:rPr lang="en-US" altLang="en-US" dirty="0"/>
            </a:br>
            <a:br>
              <a:rPr lang="en-US" altLang="en-US" dirty="0"/>
            </a:br>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a:extLst>
              <a:ext uri="{FF2B5EF4-FFF2-40B4-BE49-F238E27FC236}">
                <a16:creationId xmlns:a16="http://schemas.microsoft.com/office/drawing/2014/main" id="{354459D8-788F-4E7F-8143-7108348BF4A6}"/>
              </a:ext>
            </a:extLst>
          </p:cNvPr>
          <p:cNvSpPr>
            <a:spLocks noGrp="1"/>
          </p:cNvSpPr>
          <p:nvPr>
            <p:ph type="title"/>
          </p:nvPr>
        </p:nvSpPr>
        <p:spPr>
          <a:xfrm>
            <a:off x="953589" y="224522"/>
            <a:ext cx="7334794" cy="576262"/>
          </a:xfrm>
        </p:spPr>
        <p:txBody>
          <a:bodyPr/>
          <a:lstStyle/>
          <a:p>
            <a:r>
              <a:rPr lang="en-US" altLang="en-US" dirty="0"/>
              <a:t>Atomic Variables</a:t>
            </a:r>
          </a:p>
        </p:txBody>
      </p:sp>
      <p:sp>
        <p:nvSpPr>
          <p:cNvPr id="99330" name="Content Placeholder 2">
            <a:extLst>
              <a:ext uri="{FF2B5EF4-FFF2-40B4-BE49-F238E27FC236}">
                <a16:creationId xmlns:a16="http://schemas.microsoft.com/office/drawing/2014/main" id="{777D8569-7C38-48EC-AED3-7ADEDDAAD5CF}"/>
              </a:ext>
            </a:extLst>
          </p:cNvPr>
          <p:cNvSpPr>
            <a:spLocks noGrp="1"/>
          </p:cNvSpPr>
          <p:nvPr>
            <p:ph idx="1"/>
          </p:nvPr>
        </p:nvSpPr>
        <p:spPr>
          <a:xfrm>
            <a:off x="806450" y="1233488"/>
            <a:ext cx="7983131" cy="4189117"/>
          </a:xfrm>
        </p:spPr>
        <p:txBody>
          <a:bodyPr/>
          <a:lstStyle/>
          <a:p>
            <a:r>
              <a:rPr lang="en-US" altLang="en-US" dirty="0"/>
              <a:t>The </a:t>
            </a:r>
            <a:r>
              <a:rPr lang="en-US" altLang="en-US" b="1" dirty="0">
                <a:latin typeface="Courier New" panose="02070309020205020404" pitchFamily="49" charset="0"/>
                <a:cs typeface="Courier New" panose="02070309020205020404" pitchFamily="49" charset="0"/>
              </a:rPr>
              <a:t>increment()</a:t>
            </a:r>
            <a:r>
              <a:rPr lang="en-US" altLang="en-US" dirty="0"/>
              <a:t> function can be implemented as follows:</a:t>
            </a:r>
            <a:br>
              <a:rPr lang="en-US" altLang="en-US" dirty="0"/>
            </a:br>
            <a:br>
              <a:rPr lang="en-US" altLang="en-US" dirty="0"/>
            </a:br>
            <a:r>
              <a:rPr lang="en-US" altLang="en-US" dirty="0">
                <a:latin typeface="Courier New" panose="02070309020205020404" pitchFamily="49" charset="0"/>
                <a:cs typeface="Courier New" panose="02070309020205020404" pitchFamily="49" charset="0"/>
              </a:rPr>
              <a:t>void increment(</a:t>
            </a:r>
            <a:r>
              <a:rPr lang="en-US" altLang="en-US" dirty="0" err="1">
                <a:latin typeface="Courier New" panose="02070309020205020404" pitchFamily="49" charset="0"/>
                <a:cs typeface="Courier New" panose="02070309020205020404" pitchFamily="49" charset="0"/>
              </a:rPr>
              <a:t>atomic_int</a:t>
            </a:r>
            <a:r>
              <a:rPr lang="en-US" altLang="en-US" dirty="0">
                <a:latin typeface="Courier New" panose="02070309020205020404" pitchFamily="49" charset="0"/>
                <a:cs typeface="Courier New" panose="02070309020205020404" pitchFamily="49" charset="0"/>
              </a:rPr>
              <a:t> *v)</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int temp;</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do {</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temp = *v;</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while (temp != (</a:t>
            </a:r>
            <a:r>
              <a:rPr lang="en-US" altLang="en-US" dirty="0" err="1">
                <a:latin typeface="Courier New" panose="02070309020205020404" pitchFamily="49" charset="0"/>
                <a:cs typeface="Courier New" panose="02070309020205020404" pitchFamily="49" charset="0"/>
              </a:rPr>
              <a:t>compare_and_swap</a:t>
            </a:r>
            <a:r>
              <a:rPr lang="en-US" altLang="en-US" dirty="0">
                <a:latin typeface="Courier New" panose="02070309020205020404" pitchFamily="49" charset="0"/>
                <a:cs typeface="Courier New" panose="02070309020205020404" pitchFamily="49" charset="0"/>
              </a:rPr>
              <a:t>(v,temp,temp+1));</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br>
              <a:rPr lang="en-US" altLang="en-US" dirty="0">
                <a:latin typeface="Courier New" panose="02070309020205020404" pitchFamily="49" charset="0"/>
                <a:cs typeface="Courier New" panose="02070309020205020404" pitchFamily="49" charset="0"/>
              </a:rPr>
            </a:br>
            <a:br>
              <a:rPr lang="en-US" altLang="en-US" dirty="0"/>
            </a:br>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40AA77CE-6516-425F-91F7-E1576FF916A0}"/>
              </a:ext>
            </a:extLst>
          </p:cNvPr>
          <p:cNvSpPr>
            <a:spLocks noGrp="1" noChangeArrowheads="1"/>
          </p:cNvSpPr>
          <p:nvPr>
            <p:ph type="title"/>
          </p:nvPr>
        </p:nvSpPr>
        <p:spPr>
          <a:xfrm>
            <a:off x="457200" y="144696"/>
            <a:ext cx="7667897" cy="576263"/>
          </a:xfrm>
        </p:spPr>
        <p:txBody>
          <a:bodyPr/>
          <a:lstStyle/>
          <a:p>
            <a:pPr eaLnBrk="1" hangingPunct="1"/>
            <a:r>
              <a:rPr lang="en-US" altLang="en-US" dirty="0"/>
              <a:t>Mutex Locks</a:t>
            </a:r>
          </a:p>
        </p:txBody>
      </p:sp>
      <p:sp>
        <p:nvSpPr>
          <p:cNvPr id="22531" name="Rectangle 3">
            <a:extLst>
              <a:ext uri="{FF2B5EF4-FFF2-40B4-BE49-F238E27FC236}">
                <a16:creationId xmlns:a16="http://schemas.microsoft.com/office/drawing/2014/main" id="{287F1076-6897-4824-ADA6-893AEF09D440}"/>
              </a:ext>
            </a:extLst>
          </p:cNvPr>
          <p:cNvSpPr>
            <a:spLocks noGrp="1" noChangeArrowheads="1"/>
          </p:cNvSpPr>
          <p:nvPr>
            <p:ph idx="1"/>
          </p:nvPr>
        </p:nvSpPr>
        <p:spPr>
          <a:xfrm>
            <a:off x="1075181" y="1166165"/>
            <a:ext cx="7579158" cy="4931930"/>
          </a:xfrm>
        </p:spPr>
        <p:txBody>
          <a:bodyPr/>
          <a:lstStyle/>
          <a:p>
            <a:pPr>
              <a:lnSpc>
                <a:spcPct val="90000"/>
              </a:lnSpc>
            </a:pPr>
            <a:r>
              <a:rPr lang="en-US" altLang="en-US" dirty="0"/>
              <a:t>Previous solutions are complicated and generally inaccessible to application programmers</a:t>
            </a:r>
          </a:p>
          <a:p>
            <a:pPr>
              <a:lnSpc>
                <a:spcPct val="90000"/>
              </a:lnSpc>
            </a:pPr>
            <a:r>
              <a:rPr lang="en-US" altLang="en-US" dirty="0"/>
              <a:t>OS designers build software tools to solve critical section problem</a:t>
            </a:r>
          </a:p>
          <a:p>
            <a:pPr>
              <a:lnSpc>
                <a:spcPct val="90000"/>
              </a:lnSpc>
            </a:pPr>
            <a:r>
              <a:rPr lang="en-US" altLang="en-US" dirty="0"/>
              <a:t>Simplest is </a:t>
            </a:r>
            <a:r>
              <a:rPr lang="en-US" altLang="en-US" sz="2000" dirty="0"/>
              <a:t>mutex</a:t>
            </a:r>
            <a:r>
              <a:rPr lang="en-US" altLang="en-US" dirty="0"/>
              <a:t> lock</a:t>
            </a:r>
          </a:p>
          <a:p>
            <a:pPr lvl="1">
              <a:lnSpc>
                <a:spcPct val="90000"/>
              </a:lnSpc>
            </a:pPr>
            <a:r>
              <a:rPr lang="en-US" altLang="en-US" dirty="0"/>
              <a:t>Boolean variable indicating if lock is available or not</a:t>
            </a:r>
          </a:p>
          <a:p>
            <a:pPr>
              <a:lnSpc>
                <a:spcPct val="90000"/>
              </a:lnSpc>
            </a:pPr>
            <a:r>
              <a:rPr lang="en-US" altLang="en-US" dirty="0"/>
              <a:t>Protect a critical section  by </a:t>
            </a:r>
          </a:p>
          <a:p>
            <a:pPr lvl="1">
              <a:lnSpc>
                <a:spcPct val="90000"/>
              </a:lnSpc>
            </a:pPr>
            <a:r>
              <a:rPr lang="en-US" altLang="en-US" dirty="0"/>
              <a:t>First </a:t>
            </a:r>
            <a:r>
              <a:rPr lang="en-US" altLang="en-US" sz="2000" b="1" dirty="0">
                <a:latin typeface="Courier New" panose="02070309020205020404" pitchFamily="49" charset="0"/>
                <a:cs typeface="Courier New" panose="02070309020205020404" pitchFamily="49" charset="0"/>
              </a:rPr>
              <a:t>acquire()</a:t>
            </a:r>
            <a:r>
              <a:rPr lang="en-US" altLang="en-US" sz="2000" dirty="0"/>
              <a:t> </a:t>
            </a:r>
            <a:r>
              <a:rPr lang="en-US" altLang="en-US" dirty="0"/>
              <a:t>a lock </a:t>
            </a:r>
          </a:p>
          <a:p>
            <a:pPr lvl="1">
              <a:lnSpc>
                <a:spcPct val="90000"/>
              </a:lnSpc>
            </a:pPr>
            <a:r>
              <a:rPr lang="en-US" altLang="en-US" dirty="0"/>
              <a:t>Then </a:t>
            </a:r>
            <a:r>
              <a:rPr lang="en-US" altLang="en-US" sz="2000" b="1" dirty="0">
                <a:latin typeface="Courier New" panose="02070309020205020404" pitchFamily="49" charset="0"/>
              </a:rPr>
              <a:t>release()</a:t>
            </a:r>
            <a:r>
              <a:rPr lang="en-US" altLang="en-US" sz="2000" dirty="0"/>
              <a:t> </a:t>
            </a:r>
            <a:r>
              <a:rPr lang="en-US" altLang="en-US" dirty="0"/>
              <a:t>the lock</a:t>
            </a:r>
          </a:p>
          <a:p>
            <a:pPr>
              <a:lnSpc>
                <a:spcPct val="90000"/>
              </a:lnSpc>
            </a:pPr>
            <a:r>
              <a:rPr lang="en-US" altLang="en-US" dirty="0"/>
              <a:t>Calls to </a:t>
            </a:r>
            <a:r>
              <a:rPr lang="en-US" altLang="en-US" sz="2000" b="1" dirty="0">
                <a:latin typeface="Courier New" panose="02070309020205020404" pitchFamily="49" charset="0"/>
              </a:rPr>
              <a:t>acquire()</a:t>
            </a:r>
            <a:r>
              <a:rPr lang="en-US" altLang="en-US" sz="2000" dirty="0"/>
              <a:t> </a:t>
            </a:r>
            <a:r>
              <a:rPr lang="en-US" altLang="en-US" dirty="0"/>
              <a:t>and </a:t>
            </a:r>
            <a:r>
              <a:rPr lang="en-US" altLang="en-US" sz="2000" b="1" dirty="0">
                <a:latin typeface="Courier New" panose="02070309020205020404" pitchFamily="49" charset="0"/>
              </a:rPr>
              <a:t>release()</a:t>
            </a:r>
            <a:r>
              <a:rPr lang="en-US" altLang="en-US" sz="2000" dirty="0"/>
              <a:t> </a:t>
            </a:r>
            <a:r>
              <a:rPr lang="en-US" altLang="en-US" dirty="0"/>
              <a:t>must be </a:t>
            </a:r>
            <a:r>
              <a:rPr lang="en-US" altLang="en-US" b="1" dirty="0">
                <a:solidFill>
                  <a:srgbClr val="006699"/>
                </a:solidFill>
                <a:latin typeface="+mj-lt"/>
              </a:rPr>
              <a:t>atomic</a:t>
            </a:r>
          </a:p>
          <a:p>
            <a:pPr lvl="1">
              <a:lnSpc>
                <a:spcPct val="90000"/>
              </a:lnSpc>
            </a:pPr>
            <a:r>
              <a:rPr lang="en-US" altLang="en-US" dirty="0"/>
              <a:t>Usually implemented via hardware atomic instructions such as compare-and-swap.</a:t>
            </a:r>
          </a:p>
          <a:p>
            <a:pPr>
              <a:lnSpc>
                <a:spcPct val="90000"/>
              </a:lnSpc>
            </a:pPr>
            <a:r>
              <a:rPr lang="en-US" altLang="en-US" dirty="0"/>
              <a:t>But this solution requires </a:t>
            </a:r>
            <a:r>
              <a:rPr lang="en-US" altLang="en-US" b="1" dirty="0">
                <a:solidFill>
                  <a:srgbClr val="006699"/>
                </a:solidFill>
                <a:latin typeface="+mj-lt"/>
              </a:rPr>
              <a:t>busy waiting</a:t>
            </a:r>
          </a:p>
          <a:p>
            <a:pPr lvl="1">
              <a:lnSpc>
                <a:spcPct val="90000"/>
              </a:lnSpc>
            </a:pPr>
            <a:r>
              <a:rPr lang="en-US" altLang="en-US" dirty="0"/>
              <a:t>This lock therefore called a </a:t>
            </a:r>
            <a:r>
              <a:rPr lang="en-US" altLang="en-US" b="1" dirty="0">
                <a:solidFill>
                  <a:srgbClr val="006699"/>
                </a:solidFill>
                <a:latin typeface="+mj-lt"/>
              </a:rPr>
              <a:t>spinlock</a:t>
            </a:r>
          </a:p>
          <a:p>
            <a:pPr>
              <a:lnSpc>
                <a:spcPct val="90000"/>
              </a:lnSpc>
              <a:buFont typeface="Monotype Sorts" pitchFamily="-84" charset="2"/>
              <a:buNone/>
            </a:pPr>
            <a:endParaRPr lang="en-US" altLang="en-US" sz="1600" dirty="0"/>
          </a:p>
        </p:txBody>
      </p:sp>
    </p:spTree>
    <p:extLst>
      <p:ext uri="{BB962C8B-B14F-4D97-AF65-F5344CB8AC3E}">
        <p14:creationId xmlns:p14="http://schemas.microsoft.com/office/powerpoint/2010/main" val="3899450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B9C8EE89-7295-4479-A234-C35555B2F52A}"/>
              </a:ext>
            </a:extLst>
          </p:cNvPr>
          <p:cNvSpPr>
            <a:spLocks noGrp="1"/>
          </p:cNvSpPr>
          <p:nvPr>
            <p:ph type="title"/>
          </p:nvPr>
        </p:nvSpPr>
        <p:spPr>
          <a:xfrm>
            <a:off x="457200" y="223679"/>
            <a:ext cx="7674429" cy="576263"/>
          </a:xfrm>
        </p:spPr>
        <p:txBody>
          <a:bodyPr/>
          <a:lstStyle/>
          <a:p>
            <a:pPr eaLnBrk="1" hangingPunct="1"/>
            <a:r>
              <a:rPr lang="en-US" altLang="en-US" dirty="0"/>
              <a:t>Objectives</a:t>
            </a:r>
          </a:p>
        </p:txBody>
      </p:sp>
      <p:sp>
        <p:nvSpPr>
          <p:cNvPr id="9218" name="Content Placeholder 2">
            <a:extLst>
              <a:ext uri="{FF2B5EF4-FFF2-40B4-BE49-F238E27FC236}">
                <a16:creationId xmlns:a16="http://schemas.microsoft.com/office/drawing/2014/main" id="{D194BB06-2708-484A-A48B-C0104FD92DF4}"/>
              </a:ext>
            </a:extLst>
          </p:cNvPr>
          <p:cNvSpPr>
            <a:spLocks noGrp="1"/>
          </p:cNvSpPr>
          <p:nvPr>
            <p:ph idx="1"/>
          </p:nvPr>
        </p:nvSpPr>
        <p:spPr>
          <a:xfrm>
            <a:off x="1730829" y="1371600"/>
            <a:ext cx="6400800" cy="3422469"/>
          </a:xfrm>
        </p:spPr>
        <p:txBody>
          <a:bodyPr/>
          <a:lstStyle/>
          <a:p>
            <a:r>
              <a:rPr lang="en-US" altLang="en-US" dirty="0"/>
              <a:t>Describe the critical-section problem</a:t>
            </a:r>
          </a:p>
          <a:p>
            <a:r>
              <a:rPr lang="en-US" altLang="en-US" dirty="0"/>
              <a:t>Illustrate hardware solutions to the critical-section problem using memory barriers, compare-and-swap operations, and atomic variables</a:t>
            </a:r>
          </a:p>
          <a:p>
            <a:r>
              <a:rPr lang="en-US" altLang="en-US" dirty="0"/>
              <a:t>Demonstrate how mutex locks, semaphores, monitors, and condition variables can be used to solve the critical section problem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74A0C2-4038-40CE-B8F5-4EE988D17AB5}"/>
              </a:ext>
            </a:extLst>
          </p:cNvPr>
          <p:cNvSpPr/>
          <p:nvPr/>
        </p:nvSpPr>
        <p:spPr bwMode="auto">
          <a:xfrm>
            <a:off x="3178175" y="2609850"/>
            <a:ext cx="2024063" cy="37623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6" name="Rectangle 5">
            <a:extLst>
              <a:ext uri="{FF2B5EF4-FFF2-40B4-BE49-F238E27FC236}">
                <a16:creationId xmlns:a16="http://schemas.microsoft.com/office/drawing/2014/main" id="{A3778C6D-AEC7-48EC-BE5D-470EDD9A8460}"/>
              </a:ext>
            </a:extLst>
          </p:cNvPr>
          <p:cNvSpPr/>
          <p:nvPr/>
        </p:nvSpPr>
        <p:spPr bwMode="auto">
          <a:xfrm>
            <a:off x="3178175" y="3686175"/>
            <a:ext cx="2024063" cy="34607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44035" name="Title 1">
            <a:extLst>
              <a:ext uri="{FF2B5EF4-FFF2-40B4-BE49-F238E27FC236}">
                <a16:creationId xmlns:a16="http://schemas.microsoft.com/office/drawing/2014/main" id="{830B4045-5ECB-4A4A-B601-B013451BC49A}"/>
              </a:ext>
            </a:extLst>
          </p:cNvPr>
          <p:cNvSpPr>
            <a:spLocks noGrp="1"/>
          </p:cNvSpPr>
          <p:nvPr>
            <p:ph type="title"/>
          </p:nvPr>
        </p:nvSpPr>
        <p:spPr>
          <a:xfrm>
            <a:off x="1017462" y="161266"/>
            <a:ext cx="6741875" cy="576262"/>
          </a:xfrm>
        </p:spPr>
        <p:txBody>
          <a:bodyPr/>
          <a:lstStyle/>
          <a:p>
            <a:r>
              <a:rPr lang="en-US" altLang="en-US" sz="2800" dirty="0"/>
              <a:t>Mutex Locks</a:t>
            </a:r>
          </a:p>
        </p:txBody>
      </p:sp>
      <p:sp>
        <p:nvSpPr>
          <p:cNvPr id="44036" name="Rectangle 2">
            <a:extLst>
              <a:ext uri="{FF2B5EF4-FFF2-40B4-BE49-F238E27FC236}">
                <a16:creationId xmlns:a16="http://schemas.microsoft.com/office/drawing/2014/main" id="{267E4949-D8C0-4A2A-95D8-AD20DC3009E9}"/>
              </a:ext>
            </a:extLst>
          </p:cNvPr>
          <p:cNvSpPr>
            <a:spLocks noChangeArrowheads="1"/>
          </p:cNvSpPr>
          <p:nvPr/>
        </p:nvSpPr>
        <p:spPr bwMode="auto">
          <a:xfrm>
            <a:off x="2286000" y="2274888"/>
            <a:ext cx="4572000"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000000"/>
                </a:solidFill>
                <a:latin typeface="Courier New" panose="02070309020205020404" pitchFamily="49" charset="0"/>
              </a:rPr>
              <a:t>while (true) { </a:t>
            </a:r>
          </a:p>
          <a:p>
            <a:pPr>
              <a:buFont typeface="Monotype Sorts" pitchFamily="-84" charset="2"/>
              <a:buNone/>
            </a:pPr>
            <a:r>
              <a:rPr lang="en-US" altLang="en-US" b="1" dirty="0">
                <a:solidFill>
                  <a:srgbClr val="000000"/>
                </a:solidFill>
                <a:latin typeface="Courier New" panose="02070309020205020404" pitchFamily="49" charset="0"/>
              </a:rPr>
              <a:t>	acquire lock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dirty="0">
                <a:solidFill>
                  <a:srgbClr val="000000"/>
                </a:solidFill>
                <a:latin typeface="Courier New" panose="02070309020205020404" pitchFamily="49" charset="0"/>
              </a:rPr>
              <a:t>	critical section </a:t>
            </a:r>
          </a:p>
          <a:p>
            <a:pPr>
              <a:buFont typeface="Monotype Sorts" pitchFamily="-84" charset="2"/>
              <a:buNone/>
            </a:pPr>
            <a:endParaRPr lang="en-US" altLang="en-US" b="1" dirty="0">
              <a:solidFill>
                <a:srgbClr val="000000"/>
              </a:solidFill>
              <a:latin typeface="Courier New" panose="02070309020205020404" pitchFamily="49" charset="0"/>
            </a:endParaRPr>
          </a:p>
          <a:p>
            <a:pPr>
              <a:buFont typeface="Monotype Sorts" pitchFamily="-84" charset="2"/>
              <a:buNone/>
            </a:pPr>
            <a:r>
              <a:rPr lang="en-US" altLang="en-US" b="1" dirty="0">
                <a:solidFill>
                  <a:srgbClr val="000000"/>
                </a:solidFill>
                <a:latin typeface="Courier New" panose="02070309020205020404" pitchFamily="49" charset="0"/>
              </a:rPr>
              <a:t>	release lock </a:t>
            </a:r>
          </a:p>
          <a:p>
            <a:pPr>
              <a:buFont typeface="Monotype Sorts" pitchFamily="-84" charset="2"/>
              <a:buNone/>
            </a:pPr>
            <a:r>
              <a:rPr lang="en-US" altLang="en-US" b="1" dirty="0">
                <a:solidFill>
                  <a:srgbClr val="000000"/>
                </a:solidFill>
                <a:latin typeface="Courier New" panose="02070309020205020404" pitchFamily="49" charset="0"/>
              </a:rPr>
              <a:t>	</a:t>
            </a:r>
          </a:p>
          <a:p>
            <a:pPr>
              <a:buFont typeface="Monotype Sorts" pitchFamily="-84" charset="2"/>
              <a:buNone/>
            </a:pPr>
            <a:r>
              <a:rPr lang="en-US" altLang="en-US" b="1">
                <a:solidFill>
                  <a:srgbClr val="000000"/>
                </a:solidFill>
                <a:latin typeface="Courier New" panose="02070309020205020404" pitchFamily="49" charset="0"/>
              </a:rPr>
              <a:t>	remainder </a:t>
            </a:r>
            <a:r>
              <a:rPr lang="en-US" altLang="en-US" b="1" dirty="0">
                <a:solidFill>
                  <a:srgbClr val="000000"/>
                </a:solidFill>
                <a:latin typeface="Courier New" panose="02070309020205020404" pitchFamily="49" charset="0"/>
              </a:rPr>
              <a:t>section </a:t>
            </a:r>
          </a:p>
          <a:p>
            <a:pPr>
              <a:buFont typeface="Monotype Sorts" pitchFamily="-84" charset="2"/>
              <a:buNone/>
            </a:pPr>
            <a:r>
              <a:rPr lang="en-US" altLang="en-US" b="1" dirty="0">
                <a:solidFill>
                  <a:srgbClr val="000000"/>
                </a:solidFill>
                <a:latin typeface="Courier New" panose="02070309020205020404" pitchFamily="49" charset="0"/>
              </a:rPr>
              <a:t>} </a:t>
            </a:r>
          </a:p>
        </p:txBody>
      </p:sp>
      <p:sp>
        <p:nvSpPr>
          <p:cNvPr id="2" name="TextBox 1">
            <a:extLst>
              <a:ext uri="{FF2B5EF4-FFF2-40B4-BE49-F238E27FC236}">
                <a16:creationId xmlns:a16="http://schemas.microsoft.com/office/drawing/2014/main" id="{4189DEA4-5150-CF4A-7E4A-EA2F391A31E1}"/>
              </a:ext>
            </a:extLst>
          </p:cNvPr>
          <p:cNvSpPr txBox="1"/>
          <p:nvPr/>
        </p:nvSpPr>
        <p:spPr>
          <a:xfrm>
            <a:off x="1332411" y="1463040"/>
            <a:ext cx="6433171" cy="369332"/>
          </a:xfrm>
          <a:prstGeom prst="rect">
            <a:avLst/>
          </a:prstGeom>
          <a:noFill/>
        </p:spPr>
        <p:txBody>
          <a:bodyPr wrap="none" rtlCol="0">
            <a:spAutoFit/>
          </a:bodyPr>
          <a:lstStyle/>
          <a:p>
            <a:r>
              <a:rPr lang="en-US" dirty="0"/>
              <a:t>Answer to Critical Section Problem Using Mutex Locks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59D88480-37BD-4D9D-86CD-602E8D713E21}"/>
              </a:ext>
            </a:extLst>
          </p:cNvPr>
          <p:cNvSpPr>
            <a:spLocks noGrp="1" noChangeArrowheads="1"/>
          </p:cNvSpPr>
          <p:nvPr>
            <p:ph type="title"/>
          </p:nvPr>
        </p:nvSpPr>
        <p:spPr>
          <a:xfrm>
            <a:off x="457200" y="107983"/>
            <a:ext cx="7615646" cy="576262"/>
          </a:xfrm>
        </p:spPr>
        <p:txBody>
          <a:bodyPr/>
          <a:lstStyle/>
          <a:p>
            <a:pPr eaLnBrk="1" hangingPunct="1"/>
            <a:r>
              <a:rPr lang="en-US" altLang="en-US" dirty="0"/>
              <a:t>Semaphore</a:t>
            </a:r>
          </a:p>
        </p:txBody>
      </p:sp>
      <p:sp>
        <p:nvSpPr>
          <p:cNvPr id="47106" name="Rectangle 3">
            <a:extLst>
              <a:ext uri="{FF2B5EF4-FFF2-40B4-BE49-F238E27FC236}">
                <a16:creationId xmlns:a16="http://schemas.microsoft.com/office/drawing/2014/main" id="{D8E7E59E-3E80-43DF-9BC3-B07A6DD91591}"/>
              </a:ext>
            </a:extLst>
          </p:cNvPr>
          <p:cNvSpPr>
            <a:spLocks noGrp="1" noChangeArrowheads="1"/>
          </p:cNvSpPr>
          <p:nvPr>
            <p:ph idx="1"/>
          </p:nvPr>
        </p:nvSpPr>
        <p:spPr>
          <a:xfrm>
            <a:off x="1588279" y="1169056"/>
            <a:ext cx="6272212" cy="4970462"/>
          </a:xfrm>
        </p:spPr>
        <p:txBody>
          <a:bodyPr/>
          <a:lstStyle/>
          <a:p>
            <a:pPr>
              <a:lnSpc>
                <a:spcPct val="90000"/>
              </a:lnSpc>
            </a:pPr>
            <a:r>
              <a:rPr lang="en-US" altLang="en-US" sz="1600" dirty="0"/>
              <a:t>Synchronization tool that provides more sophisticated ways (than Mutex locks)  for processes to synchronize their activities.</a:t>
            </a:r>
            <a:endParaRPr lang="en-US" altLang="en-US" sz="1600" i="1" dirty="0">
              <a:solidFill>
                <a:schemeClr val="tx2"/>
              </a:solidFill>
            </a:endParaRPr>
          </a:p>
          <a:p>
            <a:pPr>
              <a:lnSpc>
                <a:spcPct val="90000"/>
              </a:lnSpc>
            </a:pPr>
            <a:r>
              <a:rPr lang="en-US" altLang="en-US" sz="1600" dirty="0"/>
              <a:t>Semaphore </a:t>
            </a:r>
            <a:r>
              <a:rPr lang="en-US" altLang="en-US" sz="1600" b="1" i="1" dirty="0"/>
              <a:t>S</a:t>
            </a:r>
            <a:r>
              <a:rPr lang="en-US" altLang="en-US" sz="1600" dirty="0"/>
              <a:t> – integer variable</a:t>
            </a:r>
          </a:p>
          <a:p>
            <a:pPr>
              <a:lnSpc>
                <a:spcPct val="90000"/>
              </a:lnSpc>
            </a:pPr>
            <a:r>
              <a:rPr lang="en-US" altLang="en-US" sz="1600" dirty="0"/>
              <a:t>Can only be accessed via two indivisible (atomic) operations</a:t>
            </a:r>
          </a:p>
          <a:p>
            <a:pPr lvl="1">
              <a:lnSpc>
                <a:spcPct val="90000"/>
              </a:lnSpc>
            </a:pPr>
            <a:r>
              <a:rPr lang="en-US" altLang="en-US" b="1" dirty="0">
                <a:solidFill>
                  <a:srgbClr val="000000"/>
                </a:solidFill>
                <a:latin typeface="Courier New" panose="02070309020205020404" pitchFamily="49" charset="0"/>
              </a:rPr>
              <a:t>wait()</a:t>
            </a:r>
            <a:r>
              <a:rPr lang="en-US" altLang="en-US" dirty="0">
                <a:solidFill>
                  <a:srgbClr val="000000"/>
                </a:solidFill>
              </a:rPr>
              <a:t> </a:t>
            </a:r>
            <a:r>
              <a:rPr lang="en-US" altLang="en-US" sz="1600" dirty="0">
                <a:solidFill>
                  <a:srgbClr val="000000"/>
                </a:solidFill>
              </a:rPr>
              <a:t>and </a:t>
            </a:r>
            <a:r>
              <a:rPr lang="en-US" altLang="en-US" b="1" dirty="0">
                <a:solidFill>
                  <a:srgbClr val="000000"/>
                </a:solidFill>
                <a:latin typeface="Courier New" panose="02070309020205020404" pitchFamily="49" charset="0"/>
              </a:rPr>
              <a:t>signal()</a:t>
            </a:r>
          </a:p>
          <a:p>
            <a:pPr lvl="2">
              <a:lnSpc>
                <a:spcPct val="90000"/>
              </a:lnSpc>
            </a:pPr>
            <a:r>
              <a:rPr lang="en-US" altLang="en-US" sz="1600" dirty="0"/>
              <a:t>Originally called </a:t>
            </a:r>
            <a:r>
              <a:rPr lang="en-US" altLang="en-US" b="1" dirty="0">
                <a:solidFill>
                  <a:srgbClr val="000000"/>
                </a:solidFill>
                <a:latin typeface="Courier New" panose="02070309020205020404" pitchFamily="49" charset="0"/>
              </a:rPr>
              <a:t>P()</a:t>
            </a:r>
            <a:r>
              <a:rPr lang="en-US" altLang="en-US" dirty="0"/>
              <a:t> </a:t>
            </a:r>
            <a:r>
              <a:rPr lang="en-US" altLang="en-US" sz="1600" dirty="0"/>
              <a:t>and </a:t>
            </a:r>
            <a:r>
              <a:rPr lang="en-US" altLang="en-US" b="1" dirty="0">
                <a:solidFill>
                  <a:srgbClr val="000000"/>
                </a:solidFill>
                <a:latin typeface="Courier New" panose="02070309020205020404" pitchFamily="49" charset="0"/>
              </a:rPr>
              <a:t>V()</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wait() operation</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wait(S)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while (S &lt;= 0)</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 // busy wait</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signal() operation</a:t>
            </a:r>
            <a:endParaRPr lang="en-US" altLang="en-US" sz="1600" b="1" dirty="0">
              <a:latin typeface="Courier New" panose="02070309020205020404" pitchFamily="49" charset="0"/>
              <a:sym typeface="Symbol" panose="05050102010706020507" pitchFamily="18" charset="2"/>
            </a:endParaRP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signal(S)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1031966" y="251392"/>
            <a:ext cx="7308668" cy="457200"/>
          </a:xfrm>
        </p:spPr>
        <p:txBody>
          <a:bodyPr/>
          <a:lstStyle/>
          <a:p>
            <a:pPr eaLnBrk="1" hangingPunct="1"/>
            <a:r>
              <a:rPr lang="en-US" altLang="en-US" dirty="0"/>
              <a:t>Semaphore (Cont.)</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1358537" y="1371599"/>
            <a:ext cx="6374673" cy="4001226"/>
          </a:xfrm>
        </p:spPr>
        <p:txBody>
          <a:bodyPr/>
          <a:lstStyle/>
          <a:p>
            <a:pPr>
              <a:tabLst>
                <a:tab pos="2001838" algn="ctr"/>
                <a:tab pos="4513263" algn="ctr"/>
              </a:tabLst>
            </a:pPr>
            <a:r>
              <a:rPr lang="en-US" altLang="en-US" b="1" dirty="0">
                <a:solidFill>
                  <a:srgbClr val="006699"/>
                </a:solidFill>
                <a:latin typeface="+mj-lt"/>
              </a:rPr>
              <a:t>Counting semaphore</a:t>
            </a:r>
            <a:r>
              <a:rPr lang="en-US" altLang="en-US" b="1" dirty="0">
                <a:solidFill>
                  <a:srgbClr val="3366FF"/>
                </a:solidFill>
              </a:rPr>
              <a:t> </a:t>
            </a:r>
            <a:r>
              <a:rPr lang="en-US" altLang="en-US" dirty="0"/>
              <a:t>– integer value can range over an unrestricted domain</a:t>
            </a:r>
          </a:p>
          <a:p>
            <a:pPr>
              <a:tabLst>
                <a:tab pos="2001838" algn="ctr"/>
                <a:tab pos="4513263" algn="ctr"/>
              </a:tabLst>
            </a:pPr>
            <a:r>
              <a:rPr lang="en-US" altLang="en-US" b="1" dirty="0">
                <a:solidFill>
                  <a:srgbClr val="006699"/>
                </a:solidFill>
                <a:latin typeface="+mj-lt"/>
              </a:rPr>
              <a:t>Binary semaphore </a:t>
            </a:r>
            <a:r>
              <a:rPr lang="en-US" altLang="en-US" dirty="0"/>
              <a:t>– integer value can range only between 0 and 1</a:t>
            </a:r>
          </a:p>
          <a:p>
            <a:pPr lvl="1">
              <a:tabLst>
                <a:tab pos="2001838" algn="ctr"/>
                <a:tab pos="4513263" algn="ctr"/>
              </a:tabLst>
            </a:pPr>
            <a:r>
              <a:rPr lang="en-US" altLang="en-US" dirty="0">
                <a:sym typeface="MT Extra" panose="05050102010205020202" pitchFamily="18" charset="2"/>
              </a:rPr>
              <a:t>Same as a </a:t>
            </a:r>
            <a:r>
              <a:rPr lang="en-US" altLang="en-US" b="1" dirty="0">
                <a:solidFill>
                  <a:srgbClr val="006699"/>
                </a:solidFill>
                <a:latin typeface="+mj-lt"/>
                <a:sym typeface="MT Extra" panose="05050102010205020202" pitchFamily="18" charset="2"/>
              </a:rPr>
              <a:t>mutex lock</a:t>
            </a:r>
            <a:endParaRPr lang="en-US" altLang="en-US" b="1" dirty="0">
              <a:solidFill>
                <a:srgbClr val="3366FF"/>
              </a:solidFill>
            </a:endParaRPr>
          </a:p>
          <a:p>
            <a:pPr>
              <a:tabLst>
                <a:tab pos="2001838" algn="ctr"/>
                <a:tab pos="4513263" algn="ctr"/>
              </a:tabLst>
            </a:pPr>
            <a:r>
              <a:rPr lang="en-US" altLang="en-US" dirty="0">
                <a:sym typeface="MT Extra" panose="05050102010205020202" pitchFamily="18" charset="2"/>
              </a:rPr>
              <a:t>With semaphores we can solve various synchronization problems</a:t>
            </a:r>
          </a:p>
          <a:p>
            <a:pPr marL="0" indent="0">
              <a:buNone/>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714047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Usage Example</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1299753" y="1093788"/>
            <a:ext cx="7204167" cy="5150258"/>
          </a:xfrm>
        </p:spPr>
        <p:txBody>
          <a:bodyPr/>
          <a:lstStyle/>
          <a:p>
            <a:pPr>
              <a:tabLst>
                <a:tab pos="2001838" algn="ctr"/>
                <a:tab pos="4513263" algn="ctr"/>
              </a:tabLst>
            </a:pPr>
            <a:r>
              <a:rPr lang="en-US" altLang="en-US" dirty="0">
                <a:sym typeface="MT Extra" panose="05050102010205020202" pitchFamily="18" charset="2"/>
              </a:rPr>
              <a:t>Solution to the CS Problem</a:t>
            </a:r>
          </a:p>
          <a:p>
            <a:pPr lvl="1">
              <a:tabLst>
                <a:tab pos="2001838" algn="ctr"/>
                <a:tab pos="4513263" algn="ctr"/>
              </a:tabLst>
            </a:pPr>
            <a:r>
              <a:rPr lang="en-US" altLang="en-US" dirty="0">
                <a:sym typeface="MT Extra" panose="05050102010205020202" pitchFamily="18" charset="2"/>
              </a:rPr>
              <a:t>Create a semaphore “</a:t>
            </a:r>
            <a:r>
              <a:rPr lang="en-US" altLang="en-US" b="1" dirty="0">
                <a:solidFill>
                  <a:srgbClr val="000000"/>
                </a:solidFill>
                <a:latin typeface="Courier New" panose="02070309020205020404" pitchFamily="49" charset="0"/>
                <a:sym typeface="MT Extra" panose="05050102010205020202" pitchFamily="18" charset="2"/>
              </a:rPr>
              <a:t>mutex</a:t>
            </a:r>
            <a:r>
              <a:rPr lang="en-US" altLang="en-US" dirty="0">
                <a:sym typeface="MT Extra" panose="05050102010205020202" pitchFamily="18" charset="2"/>
              </a:rPr>
              <a:t>”</a:t>
            </a:r>
            <a:r>
              <a:rPr lang="en-US" altLang="ja-JP" dirty="0">
                <a:sym typeface="MT Extra" panose="05050102010205020202" pitchFamily="18" charset="2"/>
              </a:rPr>
              <a:t> initialized to 1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wait(mutex);</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CS</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signal(mutex)</a:t>
            </a:r>
            <a:r>
              <a:rPr lang="en-US" altLang="en-US" b="1" dirty="0">
                <a:solidFill>
                  <a:srgbClr val="0000FF"/>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r>
              <a:rPr lang="en-US" altLang="en-US" dirty="0">
                <a:sym typeface="MT Extra" panose="05050102010205020202" pitchFamily="18" charset="2"/>
              </a:rPr>
              <a:t>Consider </a:t>
            </a:r>
            <a:r>
              <a:rPr lang="en-US" altLang="en-US" b="1" i="1" dirty="0">
                <a:sym typeface="MT Extra" panose="05050102010205020202" pitchFamily="18" charset="2"/>
              </a:rPr>
              <a:t>P</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b="1" i="1" dirty="0">
                <a:sym typeface="MT Extra" panose="05050102010205020202" pitchFamily="18" charset="2"/>
              </a:rPr>
              <a:t>P</a:t>
            </a:r>
            <a:r>
              <a:rPr lang="en-US" altLang="en-US" b="1" i="1" baseline="-25000" dirty="0">
                <a:sym typeface="MT Extra" panose="05050102010205020202" pitchFamily="18" charset="2"/>
              </a:rPr>
              <a:t>2</a:t>
            </a:r>
            <a:r>
              <a:rPr lang="en-US" altLang="en-US" dirty="0">
                <a:sym typeface="MT Extra" panose="05050102010205020202" pitchFamily="18" charset="2"/>
              </a:rPr>
              <a:t> that with two statements </a:t>
            </a:r>
            <a:r>
              <a:rPr lang="en-US" altLang="en-US" b="1" i="1" dirty="0">
                <a:sym typeface="MT Extra" panose="05050102010205020202" pitchFamily="18" charset="2"/>
              </a:rPr>
              <a:t>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S</a:t>
            </a:r>
            <a:r>
              <a:rPr lang="en-US" altLang="en-US" b="1" i="1" baseline="-25000" dirty="0">
                <a:sym typeface="MT Extra" panose="05050102010205020202" pitchFamily="18" charset="2"/>
              </a:rPr>
              <a:t>2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b="1" i="1" dirty="0">
                <a:sym typeface="MT Extra" panose="05050102010205020202" pitchFamily="18" charset="2"/>
              </a:rPr>
              <a:t>S</a:t>
            </a:r>
            <a:r>
              <a:rPr lang="en-US" altLang="en-US" b="1" i="1" baseline="-25000" dirty="0">
                <a:sym typeface="MT Extra" panose="05050102010205020202" pitchFamily="18" charset="2"/>
              </a:rPr>
              <a:t>2</a:t>
            </a:r>
          </a:p>
          <a:p>
            <a:pPr lvl="1">
              <a:tabLst>
                <a:tab pos="2001838" algn="ctr"/>
                <a:tab pos="4513263" algn="ctr"/>
              </a:tabLst>
            </a:pPr>
            <a:r>
              <a:rPr lang="en-US" altLang="en-US" dirty="0">
                <a:sym typeface="MT Extra" panose="05050102010205020202" pitchFamily="18" charset="2"/>
              </a:rPr>
              <a:t>Create a semaphore “</a:t>
            </a:r>
            <a:r>
              <a:rPr lang="en-US" altLang="ja-JP" b="1" dirty="0">
                <a:solidFill>
                  <a:srgbClr val="000000"/>
                </a:solidFill>
                <a:latin typeface="Courier New" panose="02070309020205020404" pitchFamily="49" charset="0"/>
                <a:sym typeface="MT Extra" panose="05050102010205020202" pitchFamily="18" charset="2"/>
              </a:rPr>
              <a:t>synch</a:t>
            </a:r>
            <a:r>
              <a:rPr lang="en-US" altLang="en-US" dirty="0">
                <a:sym typeface="MT Extra" panose="05050102010205020202" pitchFamily="18" charset="2"/>
              </a:rPr>
              <a:t>”</a:t>
            </a:r>
            <a:r>
              <a:rPr lang="en-US" altLang="ja-JP" dirty="0">
                <a:sym typeface="MT Extra" panose="05050102010205020202" pitchFamily="18" charset="2"/>
              </a:rPr>
              <a:t> initialized to 0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P1:</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signal(synch);</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P2:</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wait(synch)</a:t>
            </a:r>
            <a:r>
              <a:rPr lang="en-US" altLang="en-US" dirty="0">
                <a:solidFill>
                  <a:srgbClr val="0000FF"/>
                </a:solidFill>
                <a:sym typeface="MT Extra" panose="05050102010205020202" pitchFamily="18" charset="2"/>
              </a:rPr>
              <a:t>;</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1487304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1C2F0211-ABE5-4F4E-B53C-4F329D52DBCF}"/>
              </a:ext>
            </a:extLst>
          </p:cNvPr>
          <p:cNvSpPr>
            <a:spLocks noGrp="1" noChangeArrowheads="1"/>
          </p:cNvSpPr>
          <p:nvPr>
            <p:ph type="title"/>
          </p:nvPr>
        </p:nvSpPr>
        <p:spPr>
          <a:xfrm>
            <a:off x="457200" y="227824"/>
            <a:ext cx="8066314" cy="576263"/>
          </a:xfrm>
        </p:spPr>
        <p:txBody>
          <a:bodyPr/>
          <a:lstStyle/>
          <a:p>
            <a:pPr eaLnBrk="1" hangingPunct="1"/>
            <a:r>
              <a:rPr lang="en-US" altLang="en-US" dirty="0"/>
              <a:t>Semaphore Implementation</a:t>
            </a:r>
          </a:p>
        </p:txBody>
      </p:sp>
      <p:sp>
        <p:nvSpPr>
          <p:cNvPr id="51202" name="Rectangle 3">
            <a:extLst>
              <a:ext uri="{FF2B5EF4-FFF2-40B4-BE49-F238E27FC236}">
                <a16:creationId xmlns:a16="http://schemas.microsoft.com/office/drawing/2014/main" id="{81C74B36-24EB-4A50-92A5-8C139CA647C1}"/>
              </a:ext>
            </a:extLst>
          </p:cNvPr>
          <p:cNvSpPr>
            <a:spLocks noGrp="1" noChangeArrowheads="1"/>
          </p:cNvSpPr>
          <p:nvPr>
            <p:ph idx="1"/>
          </p:nvPr>
        </p:nvSpPr>
        <p:spPr>
          <a:xfrm>
            <a:off x="1045029" y="1352005"/>
            <a:ext cx="7163789" cy="4227913"/>
          </a:xfrm>
        </p:spPr>
        <p:txBody>
          <a:bodyPr/>
          <a:lstStyle/>
          <a:p>
            <a:r>
              <a:rPr lang="en-US" altLang="en-US" dirty="0"/>
              <a:t>Must guarantee that no two processes can execute  the </a:t>
            </a:r>
            <a:r>
              <a:rPr lang="en-US" altLang="en-US" sz="2000" b="1" dirty="0">
                <a:latin typeface="Courier New" panose="02070309020205020404" pitchFamily="49" charset="0"/>
              </a:rPr>
              <a:t>wait() </a:t>
            </a:r>
            <a:r>
              <a:rPr lang="en-US" altLang="en-US" dirty="0"/>
              <a:t>and </a:t>
            </a:r>
            <a:r>
              <a:rPr lang="en-US" altLang="en-US" sz="2000" b="1" dirty="0">
                <a:latin typeface="Courier New" panose="02070309020205020404" pitchFamily="49" charset="0"/>
              </a:rPr>
              <a:t>signal() </a:t>
            </a:r>
            <a:r>
              <a:rPr lang="en-US" altLang="en-US" dirty="0"/>
              <a:t>on the same semaphore at the same time</a:t>
            </a:r>
          </a:p>
          <a:p>
            <a:r>
              <a:rPr lang="en-US" altLang="en-US" dirty="0"/>
              <a:t>Thus, the implementation becomes the critical section problem where the </a:t>
            </a:r>
            <a:r>
              <a:rPr lang="en-US" altLang="en-US" sz="2000" b="1" dirty="0">
                <a:latin typeface="Courier New" panose="02070309020205020404" pitchFamily="49" charset="0"/>
              </a:rPr>
              <a:t>wait</a:t>
            </a:r>
            <a:r>
              <a:rPr lang="en-US" altLang="en-US" dirty="0"/>
              <a:t> and </a:t>
            </a:r>
            <a:r>
              <a:rPr lang="en-US" altLang="en-US" sz="2000" b="1" dirty="0">
                <a:latin typeface="Courier New" panose="02070309020205020404" pitchFamily="49" charset="0"/>
              </a:rPr>
              <a:t>signal</a:t>
            </a:r>
            <a:r>
              <a:rPr lang="en-US" altLang="en-US" dirty="0"/>
              <a:t> code are placed in the critical section</a:t>
            </a:r>
          </a:p>
          <a:p>
            <a:r>
              <a:rPr lang="en-US" altLang="en-US" dirty="0"/>
              <a:t>Could now have </a:t>
            </a:r>
            <a:r>
              <a:rPr lang="en-US" altLang="en-US" b="1" dirty="0">
                <a:solidFill>
                  <a:srgbClr val="006699"/>
                </a:solidFill>
                <a:latin typeface="+mj-lt"/>
              </a:rPr>
              <a:t>busy waiting </a:t>
            </a:r>
            <a:r>
              <a:rPr lang="en-US" altLang="en-US" dirty="0"/>
              <a:t>in critical section implementation</a:t>
            </a:r>
          </a:p>
          <a:p>
            <a:pPr lvl="1"/>
            <a:r>
              <a:rPr lang="en-US" altLang="en-US" dirty="0"/>
              <a:t>But implementation code is short</a:t>
            </a:r>
          </a:p>
          <a:p>
            <a:pPr lvl="1"/>
            <a:r>
              <a:rPr lang="en-US" altLang="en-US" dirty="0"/>
              <a:t>Little busy waiting if critical section rarely occupied</a:t>
            </a:r>
          </a:p>
          <a:p>
            <a:r>
              <a:rPr lang="en-US" altLang="en-US" dirty="0"/>
              <a:t>Note that applications may spend lots of time in critical sections and therefore this is not a good solution</a:t>
            </a:r>
          </a:p>
          <a:p>
            <a:pPr>
              <a:buFont typeface="Monotype Sorts" pitchFamily="-84" charset="2"/>
              <a:buNone/>
            </a:pPr>
            <a:r>
              <a:rPr lang="en-US" altLang="en-US" dirty="0"/>
              <a:t> </a:t>
            </a:r>
          </a:p>
          <a:p>
            <a:pPr lvl="1">
              <a:buFont typeface="Monotype Sorts" pitchFamily="-84" charset="2"/>
              <a:buNone/>
            </a:pPr>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B51BAA0-23D1-44B6-B0D9-250F64A572FC}"/>
              </a:ext>
            </a:extLst>
          </p:cNvPr>
          <p:cNvSpPr>
            <a:spLocks noGrp="1" noChangeArrowheads="1"/>
          </p:cNvSpPr>
          <p:nvPr>
            <p:ph type="title"/>
          </p:nvPr>
        </p:nvSpPr>
        <p:spPr>
          <a:xfrm>
            <a:off x="801799" y="52295"/>
            <a:ext cx="8407516" cy="609600"/>
          </a:xfrm>
        </p:spPr>
        <p:txBody>
          <a:bodyPr/>
          <a:lstStyle/>
          <a:p>
            <a:pPr eaLnBrk="1" hangingPunct="1"/>
            <a:r>
              <a:rPr lang="en-US" altLang="en-US" sz="2400" dirty="0"/>
              <a:t>Semaphore Implementation with no Busy waiting </a:t>
            </a:r>
          </a:p>
        </p:txBody>
      </p:sp>
      <p:sp>
        <p:nvSpPr>
          <p:cNvPr id="53250" name="Rectangle 3">
            <a:extLst>
              <a:ext uri="{FF2B5EF4-FFF2-40B4-BE49-F238E27FC236}">
                <a16:creationId xmlns:a16="http://schemas.microsoft.com/office/drawing/2014/main" id="{9D87702A-689B-4A72-8F7D-2FB6350A3FC6}"/>
              </a:ext>
            </a:extLst>
          </p:cNvPr>
          <p:cNvSpPr>
            <a:spLocks noGrp="1" noChangeArrowheads="1"/>
          </p:cNvSpPr>
          <p:nvPr>
            <p:ph idx="1"/>
          </p:nvPr>
        </p:nvSpPr>
        <p:spPr>
          <a:xfrm>
            <a:off x="1319348" y="1534886"/>
            <a:ext cx="6681651" cy="4284022"/>
          </a:xfrm>
        </p:spPr>
        <p:txBody>
          <a:bodyPr/>
          <a:lstStyle/>
          <a:p>
            <a:r>
              <a:rPr lang="en-US" altLang="en-US" dirty="0"/>
              <a:t>With each semaphore there is an associated waiting queue</a:t>
            </a:r>
          </a:p>
          <a:p>
            <a:r>
              <a:rPr lang="en-US" altLang="en-US" dirty="0"/>
              <a:t>Each entry in a waiting queue has two data items:</a:t>
            </a:r>
          </a:p>
          <a:p>
            <a:pPr lvl="1"/>
            <a:r>
              <a:rPr lang="en-US" altLang="en-US" dirty="0"/>
              <a:t> Value (of type integer)</a:t>
            </a:r>
          </a:p>
          <a:p>
            <a:pPr lvl="1"/>
            <a:r>
              <a:rPr lang="en-US" altLang="en-US" dirty="0"/>
              <a:t> Pointer to next record in the list</a:t>
            </a:r>
          </a:p>
          <a:p>
            <a:r>
              <a:rPr lang="en-US" altLang="en-US" dirty="0"/>
              <a:t>Two operations:</a:t>
            </a:r>
          </a:p>
          <a:p>
            <a:pPr lvl="1"/>
            <a:r>
              <a:rPr lang="en-US" altLang="en-US" b="1" dirty="0">
                <a:solidFill>
                  <a:srgbClr val="006699"/>
                </a:solidFill>
                <a:latin typeface="+mj-lt"/>
              </a:rPr>
              <a:t>block </a:t>
            </a:r>
            <a:r>
              <a:rPr lang="en-US" altLang="en-US" dirty="0"/>
              <a:t>– place the process invoking the operation on the appropriate waiting queue</a:t>
            </a:r>
          </a:p>
          <a:p>
            <a:pPr lvl="1"/>
            <a:r>
              <a:rPr lang="en-US" altLang="en-US" b="1" dirty="0">
                <a:solidFill>
                  <a:srgbClr val="006699"/>
                </a:solidFill>
                <a:latin typeface="+mj-lt"/>
              </a:rPr>
              <a:t>wakeup</a:t>
            </a:r>
            <a:r>
              <a:rPr lang="en-US" altLang="en-US" dirty="0">
                <a:solidFill>
                  <a:srgbClr val="3366FF"/>
                </a:solidFill>
              </a:rPr>
              <a:t> </a:t>
            </a:r>
            <a:r>
              <a:rPr lang="en-US" altLang="en-US" dirty="0"/>
              <a:t>– remove one of processes in the waiting queue and place it in the ready queue</a:t>
            </a:r>
          </a:p>
          <a:p>
            <a:pPr marL="0" indent="0">
              <a:buNone/>
            </a:pPr>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B51BAA0-23D1-44B6-B0D9-250F64A572FC}"/>
              </a:ext>
            </a:extLst>
          </p:cNvPr>
          <p:cNvSpPr>
            <a:spLocks noGrp="1" noChangeArrowheads="1"/>
          </p:cNvSpPr>
          <p:nvPr>
            <p:ph type="title"/>
          </p:nvPr>
        </p:nvSpPr>
        <p:spPr>
          <a:xfrm>
            <a:off x="966651" y="135423"/>
            <a:ext cx="8262258" cy="609600"/>
          </a:xfrm>
        </p:spPr>
        <p:txBody>
          <a:bodyPr/>
          <a:lstStyle/>
          <a:p>
            <a:pPr eaLnBrk="1" hangingPunct="1"/>
            <a:r>
              <a:rPr lang="en-US" altLang="en-US" sz="2800" dirty="0"/>
              <a:t>Implementation with no Busy waiting (Cont.)</a:t>
            </a:r>
          </a:p>
        </p:txBody>
      </p:sp>
      <p:sp>
        <p:nvSpPr>
          <p:cNvPr id="53250" name="Rectangle 3">
            <a:extLst>
              <a:ext uri="{FF2B5EF4-FFF2-40B4-BE49-F238E27FC236}">
                <a16:creationId xmlns:a16="http://schemas.microsoft.com/office/drawing/2014/main" id="{9D87702A-689B-4A72-8F7D-2FB6350A3FC6}"/>
              </a:ext>
            </a:extLst>
          </p:cNvPr>
          <p:cNvSpPr>
            <a:spLocks noGrp="1" noChangeArrowheads="1"/>
          </p:cNvSpPr>
          <p:nvPr>
            <p:ph idx="1"/>
          </p:nvPr>
        </p:nvSpPr>
        <p:spPr>
          <a:xfrm>
            <a:off x="1404258" y="1358537"/>
            <a:ext cx="5882590" cy="2625128"/>
          </a:xfrm>
        </p:spPr>
        <p:txBody>
          <a:bodyPr/>
          <a:lstStyle/>
          <a:p>
            <a:r>
              <a:rPr lang="en-US" altLang="en-US" dirty="0"/>
              <a:t>Waiting queue</a:t>
            </a:r>
          </a:p>
          <a:p>
            <a:pPr marL="0" indent="0">
              <a:buNone/>
            </a:pPr>
            <a:br>
              <a:rPr lang="en-US" altLang="en-US" b="1" dirty="0">
                <a:latin typeface="Courier New" panose="02070309020205020404" pitchFamily="49" charset="0"/>
              </a:rPr>
            </a:br>
            <a:r>
              <a:rPr lang="en-US" altLang="en-US" b="1" dirty="0">
                <a:latin typeface="Courier New" panose="02070309020205020404" pitchFamily="49" charset="0"/>
              </a:rPr>
              <a:t>    typedef struct { </a:t>
            </a:r>
          </a:p>
          <a:p>
            <a:pPr>
              <a:buFont typeface="Monotype Sorts" pitchFamily="-84" charset="2"/>
              <a:buNone/>
            </a:pPr>
            <a:r>
              <a:rPr lang="en-US" altLang="en-US" b="1" dirty="0">
                <a:latin typeface="Courier New" panose="02070309020205020404" pitchFamily="49" charset="0"/>
              </a:rPr>
              <a:t>   	</a:t>
            </a:r>
            <a:r>
              <a:rPr lang="en-US" altLang="en-US" b="1" dirty="0" err="1">
                <a:latin typeface="Courier New" panose="02070309020205020404" pitchFamily="49" charset="0"/>
              </a:rPr>
              <a:t>int</a:t>
            </a:r>
            <a:r>
              <a:rPr lang="en-US" altLang="en-US" b="1" dirty="0">
                <a:latin typeface="Courier New" panose="02070309020205020404" pitchFamily="49" charset="0"/>
              </a:rPr>
              <a:t> value; </a:t>
            </a:r>
          </a:p>
          <a:p>
            <a:pPr>
              <a:buFont typeface="Monotype Sorts" pitchFamily="-84" charset="2"/>
              <a:buNone/>
            </a:pPr>
            <a:r>
              <a:rPr lang="en-US" altLang="en-US" b="1" dirty="0">
                <a:latin typeface="Courier New" panose="02070309020205020404" pitchFamily="49" charset="0"/>
              </a:rPr>
              <a:t>   	struct process *list; </a:t>
            </a:r>
          </a:p>
          <a:p>
            <a:pPr>
              <a:buFont typeface="Monotype Sorts" pitchFamily="-84" charset="2"/>
              <a:buNone/>
            </a:pPr>
            <a:r>
              <a:rPr lang="en-US" altLang="en-US" b="1" dirty="0">
                <a:latin typeface="Courier New" panose="02070309020205020404" pitchFamily="49" charset="0"/>
              </a:rPr>
              <a:t>    } semaphore; </a:t>
            </a:r>
          </a:p>
          <a:p>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extLst>
      <p:ext uri="{BB962C8B-B14F-4D97-AF65-F5344CB8AC3E}">
        <p14:creationId xmlns:p14="http://schemas.microsoft.com/office/powerpoint/2010/main" val="10766130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669F922E-D0FD-4876-8B89-C6C21A7E370F}"/>
              </a:ext>
            </a:extLst>
          </p:cNvPr>
          <p:cNvSpPr>
            <a:spLocks noGrp="1" noChangeArrowheads="1"/>
          </p:cNvSpPr>
          <p:nvPr>
            <p:ph type="title"/>
          </p:nvPr>
        </p:nvSpPr>
        <p:spPr>
          <a:xfrm>
            <a:off x="1045028" y="104810"/>
            <a:ext cx="8098971" cy="581025"/>
          </a:xfrm>
        </p:spPr>
        <p:txBody>
          <a:bodyPr/>
          <a:lstStyle/>
          <a:p>
            <a:pPr eaLnBrk="1" hangingPunct="1"/>
            <a:r>
              <a:rPr lang="en-US" altLang="en-US" sz="2800" dirty="0"/>
              <a:t>Implementation with no Busy waiting (Cont.)</a:t>
            </a:r>
          </a:p>
        </p:txBody>
      </p:sp>
      <p:sp>
        <p:nvSpPr>
          <p:cNvPr id="55298" name="Rectangle 3">
            <a:extLst>
              <a:ext uri="{FF2B5EF4-FFF2-40B4-BE49-F238E27FC236}">
                <a16:creationId xmlns:a16="http://schemas.microsoft.com/office/drawing/2014/main" id="{E98F4248-9756-4C5B-BA54-44B5C180256E}"/>
              </a:ext>
            </a:extLst>
          </p:cNvPr>
          <p:cNvSpPr>
            <a:spLocks noGrp="1" noChangeArrowheads="1"/>
          </p:cNvSpPr>
          <p:nvPr>
            <p:ph idx="1"/>
          </p:nvPr>
        </p:nvSpPr>
        <p:spPr>
          <a:xfrm>
            <a:off x="1630326" y="1063256"/>
            <a:ext cx="5646774" cy="5024034"/>
          </a:xfrm>
        </p:spPr>
        <p:txBody>
          <a:bodyPr/>
          <a:lstStyle/>
          <a:p>
            <a:pPr marL="0" indent="0">
              <a:buFont typeface="Monotype Sorts" pitchFamily="-84" charset="2"/>
              <a:buNone/>
            </a:pPr>
            <a:r>
              <a:rPr lang="en-US" altLang="en-US" sz="1600" b="1" dirty="0">
                <a:latin typeface="Courier New" panose="02070309020205020404" pitchFamily="49" charset="0"/>
              </a:rPr>
              <a:t>wait(semaphore *S) {</a:t>
            </a:r>
          </a:p>
          <a:p>
            <a:pPr marL="0" indent="0">
              <a:buFont typeface="Monotype Sorts" pitchFamily="-84" charset="2"/>
              <a:buNone/>
            </a:pPr>
            <a:r>
              <a:rPr lang="en-US" altLang="en-US" sz="1600" b="1" dirty="0">
                <a:latin typeface="Courier New" panose="02070309020205020404" pitchFamily="49" charset="0"/>
              </a:rPr>
              <a:t>   S-&gt;value--; </a:t>
            </a:r>
          </a:p>
          <a:p>
            <a:pPr marL="0" indent="0">
              <a:buFont typeface="Monotype Sorts" pitchFamily="-84" charset="2"/>
              <a:buNone/>
            </a:pPr>
            <a:r>
              <a:rPr lang="en-US" altLang="en-US" sz="1600" b="1" dirty="0">
                <a:latin typeface="Courier New" panose="02070309020205020404" pitchFamily="49" charset="0"/>
              </a:rPr>
              <a:t>   if (S-&gt;value &lt; 0) {</a:t>
            </a:r>
            <a:br>
              <a:rPr lang="en-US" altLang="en-US" sz="1600" b="1" dirty="0">
                <a:latin typeface="Courier New" panose="02070309020205020404" pitchFamily="49" charset="0"/>
              </a:rPr>
            </a:br>
            <a:r>
              <a:rPr lang="en-US" altLang="en-US" sz="1600" b="1" dirty="0">
                <a:latin typeface="Courier New" panose="02070309020205020404" pitchFamily="49" charset="0"/>
              </a:rPr>
              <a:t>      add this process to S-&gt;list; </a:t>
            </a:r>
          </a:p>
          <a:p>
            <a:pPr marL="0" indent="0">
              <a:buFont typeface="Monotype Sorts" pitchFamily="-84" charset="2"/>
              <a:buNone/>
            </a:pPr>
            <a:r>
              <a:rPr lang="en-US" altLang="en-US" sz="1600" b="1" dirty="0">
                <a:latin typeface="Courier New" panose="02070309020205020404" pitchFamily="49" charset="0"/>
              </a:rPr>
              <a:t>      block(); </a:t>
            </a:r>
          </a:p>
          <a:p>
            <a:pPr marL="0" indent="0">
              <a:buFont typeface="Monotype Sorts" pitchFamily="-84" charset="2"/>
              <a:buNone/>
            </a:pPr>
            <a:r>
              <a:rPr lang="en-US" altLang="en-US" sz="1600" b="1" dirty="0">
                <a:latin typeface="Courier New" panose="02070309020205020404" pitchFamily="49" charset="0"/>
              </a:rPr>
              <a:t>   } </a:t>
            </a:r>
          </a:p>
          <a:p>
            <a:pPr marL="0" indent="0">
              <a:buFont typeface="Monotype Sorts" pitchFamily="-84" charset="2"/>
              <a:buNone/>
            </a:pPr>
            <a:r>
              <a:rPr lang="en-US" altLang="en-US" sz="1600" b="1" dirty="0">
                <a:latin typeface="Courier New" panose="02070309020205020404" pitchFamily="49" charset="0"/>
              </a:rPr>
              <a:t>}</a:t>
            </a:r>
          </a:p>
          <a:p>
            <a:pPr marL="0" indent="0">
              <a:buFont typeface="Monotype Sorts" pitchFamily="-84" charset="2"/>
              <a:buNone/>
            </a:pPr>
            <a:endParaRPr lang="en-US" altLang="en-US" sz="16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signal(semaphore *S) { </a:t>
            </a:r>
          </a:p>
          <a:p>
            <a:pPr marL="0" indent="0">
              <a:buFont typeface="Monotype Sorts" pitchFamily="-84" charset="2"/>
              <a:buNone/>
            </a:pPr>
            <a:r>
              <a:rPr lang="en-US" altLang="en-US" sz="1600" b="1" dirty="0">
                <a:latin typeface="Courier New" panose="02070309020205020404" pitchFamily="49" charset="0"/>
              </a:rPr>
              <a:t>   S-&gt;value++; </a:t>
            </a:r>
          </a:p>
          <a:p>
            <a:pPr marL="0" indent="0">
              <a:buFont typeface="Monotype Sorts" pitchFamily="-84" charset="2"/>
              <a:buNone/>
            </a:pPr>
            <a:r>
              <a:rPr lang="en-US" altLang="en-US" sz="1600" b="1" dirty="0">
                <a:latin typeface="Courier New" panose="02070309020205020404" pitchFamily="49" charset="0"/>
              </a:rPr>
              <a:t>   if (S-&gt;value &lt;= 0) {</a:t>
            </a:r>
            <a:br>
              <a:rPr lang="en-US" altLang="en-US" sz="1600" b="1" dirty="0">
                <a:latin typeface="Courier New" panose="02070309020205020404" pitchFamily="49" charset="0"/>
              </a:rPr>
            </a:br>
            <a:r>
              <a:rPr lang="en-US" altLang="en-US" sz="1600" b="1" dirty="0">
                <a:latin typeface="Courier New" panose="02070309020205020404" pitchFamily="49" charset="0"/>
              </a:rPr>
              <a:t>      remove a process P from S-&gt;list; </a:t>
            </a:r>
          </a:p>
          <a:p>
            <a:pPr marL="0" indent="0">
              <a:buFont typeface="Monotype Sorts" pitchFamily="-84" charset="2"/>
              <a:buNone/>
            </a:pPr>
            <a:r>
              <a:rPr lang="en-US" altLang="en-US" sz="1600" b="1" dirty="0">
                <a:latin typeface="Courier New" panose="02070309020205020404" pitchFamily="49" charset="0"/>
              </a:rPr>
              <a:t>      wakeup(P); </a:t>
            </a:r>
          </a:p>
          <a:p>
            <a:pPr marL="0" indent="0">
              <a:buFont typeface="Monotype Sorts" pitchFamily="-84" charset="2"/>
              <a:buNone/>
            </a:pPr>
            <a:r>
              <a:rPr lang="en-US" altLang="en-US" sz="1600" b="1" dirty="0">
                <a:latin typeface="Courier New" panose="02070309020205020404" pitchFamily="49" charset="0"/>
              </a:rPr>
              <a:t>   } </a:t>
            </a:r>
          </a:p>
          <a:p>
            <a:pPr marL="0" indent="0">
              <a:buFont typeface="Monotype Sorts" pitchFamily="-84" charset="2"/>
              <a:buNone/>
            </a:pPr>
            <a:r>
              <a:rPr lang="en-US" altLang="en-US" sz="1600" b="1" dirty="0">
                <a:latin typeface="Courier New" panose="02070309020205020404" pitchFamily="49" charset="0"/>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Problems with Semaphores</a:t>
            </a:r>
          </a:p>
        </p:txBody>
      </p:sp>
      <p:sp>
        <p:nvSpPr>
          <p:cNvPr id="57346" name="Rectangle 3">
            <a:extLst>
              <a:ext uri="{FF2B5EF4-FFF2-40B4-BE49-F238E27FC236}">
                <a16:creationId xmlns:a16="http://schemas.microsoft.com/office/drawing/2014/main" id="{5ED238E1-E3E6-41E4-AE23-2237E43D6AD6}"/>
              </a:ext>
            </a:extLst>
          </p:cNvPr>
          <p:cNvSpPr>
            <a:spLocks noGrp="1" noChangeArrowheads="1"/>
          </p:cNvSpPr>
          <p:nvPr>
            <p:ph idx="1"/>
          </p:nvPr>
        </p:nvSpPr>
        <p:spPr>
          <a:xfrm>
            <a:off x="692331" y="1282700"/>
            <a:ext cx="8040189" cy="4860925"/>
          </a:xfrm>
        </p:spPr>
        <p:txBody>
          <a:bodyPr/>
          <a:lstStyle/>
          <a:p>
            <a:r>
              <a:rPr lang="en-US" altLang="en-US" dirty="0"/>
              <a:t> Incorrect use of semaphore operations:</a:t>
            </a:r>
            <a:br>
              <a:rPr lang="en-US" altLang="en-US" dirty="0"/>
            </a:br>
            <a:endParaRPr lang="en-US" altLang="en-US" dirty="0"/>
          </a:p>
          <a:p>
            <a:pPr lvl="1"/>
            <a:r>
              <a:rPr lang="en-US" altLang="en-US" dirty="0"/>
              <a:t> </a:t>
            </a:r>
            <a:r>
              <a:rPr lang="en-US" altLang="en-US" b="1" dirty="0">
                <a:latin typeface="Courier New" panose="02070309020205020404" pitchFamily="49" charset="0"/>
                <a:cs typeface="Courier New" panose="02070309020205020404" pitchFamily="49" charset="0"/>
              </a:rPr>
              <a:t>signal(mutex)  ….  wait(mutex)</a:t>
            </a:r>
            <a:br>
              <a:rPr lang="en-US" altLang="en-US" b="1" dirty="0">
                <a:latin typeface="Courier New" panose="02070309020205020404" pitchFamily="49" charset="0"/>
                <a:cs typeface="Courier New" panose="02070309020205020404" pitchFamily="49" charset="0"/>
              </a:rPr>
            </a:br>
            <a:endParaRPr lang="en-US" altLang="en-US" b="1" dirty="0">
              <a:latin typeface="Courier New" panose="02070309020205020404" pitchFamily="49" charset="0"/>
              <a:cs typeface="Courier New" panose="02070309020205020404" pitchFamily="49" charset="0"/>
            </a:endParaRPr>
          </a:p>
          <a:p>
            <a:pPr lvl="1"/>
            <a:r>
              <a:rPr lang="en-US" altLang="en-US" dirty="0"/>
              <a:t> </a:t>
            </a:r>
            <a:r>
              <a:rPr lang="en-US" altLang="en-US" b="1" dirty="0">
                <a:latin typeface="Courier New" panose="02070309020205020404" pitchFamily="49" charset="0"/>
                <a:cs typeface="Courier New" panose="02070309020205020404" pitchFamily="49" charset="0"/>
              </a:rPr>
              <a:t>wait(mutex)  …  wait(mutex)</a:t>
            </a:r>
          </a:p>
          <a:p>
            <a:pPr lvl="1"/>
            <a:endParaRPr lang="en-US" altLang="en-US" b="1" dirty="0">
              <a:latin typeface="Courier New" panose="02070309020205020404" pitchFamily="49" charset="0"/>
              <a:cs typeface="Courier New" panose="02070309020205020404" pitchFamily="49" charset="0"/>
            </a:endParaRPr>
          </a:p>
          <a:p>
            <a:pPr lvl="1"/>
            <a:r>
              <a:rPr lang="en-US" altLang="en-US" dirty="0"/>
              <a:t> Omitting  of </a:t>
            </a:r>
            <a:r>
              <a:rPr lang="en-US" altLang="en-US" b="1" dirty="0">
                <a:latin typeface="Courier New" panose="02070309020205020404" pitchFamily="49" charset="0"/>
                <a:cs typeface="Courier New" panose="02070309020205020404" pitchFamily="49" charset="0"/>
              </a:rPr>
              <a:t>wait (mutex) </a:t>
            </a:r>
            <a:r>
              <a:rPr lang="en-US" altLang="en-US" dirty="0"/>
              <a:t>or </a:t>
            </a:r>
            <a:r>
              <a:rPr lang="en-US" altLang="en-US" b="1" dirty="0">
                <a:latin typeface="Courier New" panose="02070309020205020404" pitchFamily="49" charset="0"/>
                <a:cs typeface="Courier New" panose="02070309020205020404" pitchFamily="49" charset="0"/>
              </a:rPr>
              <a:t>signal (mutex)</a:t>
            </a:r>
            <a:endParaRPr lang="en-US" altLang="en-US" dirty="0"/>
          </a:p>
          <a:p>
            <a:pPr lvl="1"/>
            <a:endParaRPr lang="en-US" altLang="en-US" dirty="0"/>
          </a:p>
          <a:p>
            <a:r>
              <a:rPr lang="en-US" altLang="en-US" dirty="0"/>
              <a:t>These – and others – are examples of what can occur when semaphores and other synchronization tools are used incorrectly.</a:t>
            </a:r>
          </a:p>
          <a:p>
            <a:endParaRPr lang="en-US" altLang="en-US" dirty="0"/>
          </a:p>
          <a:p>
            <a:endParaRPr lang="en-US" altLang="en-US" dirty="0"/>
          </a:p>
          <a:p>
            <a:endParaRPr lang="en-US"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D8EF5652-864F-45D9-B03A-C5641C84E4D5}"/>
              </a:ext>
            </a:extLst>
          </p:cNvPr>
          <p:cNvSpPr>
            <a:spLocks noGrp="1" noChangeArrowheads="1"/>
          </p:cNvSpPr>
          <p:nvPr>
            <p:ph type="title"/>
          </p:nvPr>
        </p:nvSpPr>
        <p:spPr>
          <a:xfrm>
            <a:off x="457200" y="222868"/>
            <a:ext cx="8229600" cy="576262"/>
          </a:xfrm>
        </p:spPr>
        <p:txBody>
          <a:bodyPr/>
          <a:lstStyle/>
          <a:p>
            <a:pPr eaLnBrk="1" hangingPunct="1"/>
            <a:r>
              <a:rPr lang="en-US" altLang="en-US" dirty="0"/>
              <a:t>Monitors</a:t>
            </a:r>
          </a:p>
        </p:txBody>
      </p:sp>
      <p:sp>
        <p:nvSpPr>
          <p:cNvPr id="59394" name="Rectangle 3">
            <a:extLst>
              <a:ext uri="{FF2B5EF4-FFF2-40B4-BE49-F238E27FC236}">
                <a16:creationId xmlns:a16="http://schemas.microsoft.com/office/drawing/2014/main" id="{FD3AB3C2-A7A5-4526-A61F-5C1CB7C4C0BB}"/>
              </a:ext>
            </a:extLst>
          </p:cNvPr>
          <p:cNvSpPr>
            <a:spLocks noGrp="1" noChangeArrowheads="1"/>
          </p:cNvSpPr>
          <p:nvPr>
            <p:ph idx="1"/>
          </p:nvPr>
        </p:nvSpPr>
        <p:spPr>
          <a:xfrm>
            <a:off x="855663" y="1209675"/>
            <a:ext cx="7691178" cy="5060496"/>
          </a:xfrm>
        </p:spPr>
        <p:txBody>
          <a:bodyPr/>
          <a:lstStyle/>
          <a:p>
            <a:pPr>
              <a:lnSpc>
                <a:spcPct val="80000"/>
              </a:lnSpc>
            </a:pPr>
            <a:r>
              <a:rPr lang="en-US" altLang="en-US" dirty="0"/>
              <a:t>A high-level abstraction that provides a convenient and effective mechanism for process synchronization</a:t>
            </a:r>
          </a:p>
          <a:p>
            <a:pPr>
              <a:lnSpc>
                <a:spcPct val="80000"/>
              </a:lnSpc>
            </a:pPr>
            <a:r>
              <a:rPr lang="en-US" altLang="en-US" i="1" dirty="0"/>
              <a:t>Abstract data type</a:t>
            </a:r>
            <a:r>
              <a:rPr lang="en-US" altLang="en-US" dirty="0"/>
              <a:t>, internal variables only accessible by code within the procedure</a:t>
            </a:r>
          </a:p>
          <a:p>
            <a:pPr>
              <a:lnSpc>
                <a:spcPct val="80000"/>
              </a:lnSpc>
            </a:pPr>
            <a:r>
              <a:rPr lang="en-US" altLang="en-US" dirty="0"/>
              <a:t>Only one process may be active within the monitor at a time</a:t>
            </a:r>
          </a:p>
          <a:p>
            <a:pPr>
              <a:lnSpc>
                <a:spcPct val="80000"/>
              </a:lnSpc>
            </a:pPr>
            <a:r>
              <a:rPr lang="en-US" altLang="en-US" dirty="0"/>
              <a:t>Pseudocode syntax of a monitor:</a:t>
            </a:r>
          </a:p>
          <a:p>
            <a:pPr lvl="2">
              <a:lnSpc>
                <a:spcPct val="80000"/>
              </a:lnSpc>
              <a:buFont typeface="Webdings" panose="05030102010509060703" pitchFamily="18" charset="2"/>
              <a:buNone/>
            </a:pPr>
            <a:endParaRPr lang="en-US" altLang="en-US" sz="1400" dirty="0">
              <a:solidFill>
                <a:srgbClr val="0000FF"/>
              </a:solidFill>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monitor monitor-name</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 shared variable declarations</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P1 (…) {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P2 (…) { …. }</a:t>
            </a:r>
            <a:br>
              <a:rPr lang="en-US" altLang="en-US" sz="1600" b="1" dirty="0">
                <a:solidFill>
                  <a:srgbClr val="000000"/>
                </a:solidFill>
                <a:latin typeface="Courier New" panose="02070309020205020404" pitchFamily="49" charset="0"/>
              </a:rPr>
            </a:b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procedure </a:t>
            </a:r>
            <a:r>
              <a:rPr lang="en-US" altLang="en-US" sz="1600" b="1" dirty="0" err="1">
                <a:solidFill>
                  <a:srgbClr val="000000"/>
                </a:solidFill>
                <a:latin typeface="Courier New" panose="02070309020205020404" pitchFamily="49" charset="0"/>
              </a:rPr>
              <a:t>Pn</a:t>
            </a:r>
            <a:r>
              <a:rPr lang="en-US" altLang="en-US" sz="1600" b="1" dirty="0">
                <a:solidFill>
                  <a:srgbClr val="000000"/>
                </a:solidFill>
                <a:latin typeface="Courier New" panose="02070309020205020404" pitchFamily="49" charset="0"/>
              </a:rPr>
              <a:t> (…) {……}</a:t>
            </a:r>
          </a:p>
          <a:p>
            <a:pPr lvl="2">
              <a:lnSpc>
                <a:spcPct val="80000"/>
              </a:lnSpc>
              <a:buFont typeface="Webdings" panose="05030102010509060703" pitchFamily="18" charset="2"/>
              <a:buNone/>
            </a:pPr>
            <a:endParaRPr lang="en-US" altLang="en-US" sz="1600"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  initialization code (…) { … }</a:t>
            </a:r>
          </a:p>
          <a:p>
            <a:pPr lvl="2">
              <a:lnSpc>
                <a:spcPct val="80000"/>
              </a:lnSpc>
              <a:buFont typeface="Webdings" panose="05030102010509060703" pitchFamily="18" charset="2"/>
              <a:buNone/>
            </a:pPr>
            <a:r>
              <a:rPr lang="en-US" altLang="en-US" sz="1600" b="1" dirty="0">
                <a:solidFill>
                  <a:srgbClr val="000000"/>
                </a:solidFill>
                <a:latin typeface="Courier New" panose="02070309020205020404" pitchFamily="49"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4">
            <a:extLst>
              <a:ext uri="{FF2B5EF4-FFF2-40B4-BE49-F238E27FC236}">
                <a16:creationId xmlns:a16="http://schemas.microsoft.com/office/drawing/2014/main" id="{1BEBBC13-DD8A-4F8B-B4E0-C68E29E1B96B}"/>
              </a:ext>
            </a:extLst>
          </p:cNvPr>
          <p:cNvSpPr>
            <a:spLocks noGrp="1" noChangeArrowheads="1"/>
          </p:cNvSpPr>
          <p:nvPr>
            <p:ph type="title"/>
          </p:nvPr>
        </p:nvSpPr>
        <p:spPr>
          <a:xfrm>
            <a:off x="784225" y="215318"/>
            <a:ext cx="7380061" cy="576263"/>
          </a:xfrm>
        </p:spPr>
        <p:txBody>
          <a:bodyPr/>
          <a:lstStyle/>
          <a:p>
            <a:pPr eaLnBrk="1" hangingPunct="1"/>
            <a:r>
              <a:rPr lang="en-US" altLang="en-US" dirty="0"/>
              <a:t>Background</a:t>
            </a:r>
          </a:p>
        </p:txBody>
      </p:sp>
      <p:sp>
        <p:nvSpPr>
          <p:cNvPr id="11266" name="Rectangle 5">
            <a:extLst>
              <a:ext uri="{FF2B5EF4-FFF2-40B4-BE49-F238E27FC236}">
                <a16:creationId xmlns:a16="http://schemas.microsoft.com/office/drawing/2014/main" id="{368FAB7E-F41C-4FB5-A127-15C3BFC35578}"/>
              </a:ext>
            </a:extLst>
          </p:cNvPr>
          <p:cNvSpPr>
            <a:spLocks noGrp="1" noChangeArrowheads="1"/>
          </p:cNvSpPr>
          <p:nvPr>
            <p:ph type="body" idx="1"/>
          </p:nvPr>
        </p:nvSpPr>
        <p:spPr>
          <a:xfrm>
            <a:off x="1286690" y="1424763"/>
            <a:ext cx="7380061" cy="3571779"/>
          </a:xfrm>
        </p:spPr>
        <p:txBody>
          <a:bodyPr/>
          <a:lstStyle/>
          <a:p>
            <a:r>
              <a:rPr lang="en-US" altLang="en-US" dirty="0"/>
              <a:t>Processes can run concurrently</a:t>
            </a:r>
          </a:p>
          <a:p>
            <a:pPr lvl="1"/>
            <a:r>
              <a:rPr lang="en-US" altLang="en-US" dirty="0"/>
              <a:t>May be interrupted at any time before completing</a:t>
            </a:r>
          </a:p>
          <a:p>
            <a:r>
              <a:rPr lang="en-US" altLang="en-US" dirty="0"/>
              <a:t>Concurrent access to shared data could result in data inconsistency</a:t>
            </a:r>
          </a:p>
          <a:p>
            <a:r>
              <a:rPr lang="en-US" altLang="en-US" dirty="0"/>
              <a:t>A cooperating process is one that can affect or be affected by other processes in the system. </a:t>
            </a:r>
          </a:p>
          <a:p>
            <a:r>
              <a:rPr lang="en-US" altLang="en-US" dirty="0"/>
              <a:t>Cooperating processes share data through shared memory or message passing. </a:t>
            </a:r>
          </a:p>
          <a:p>
            <a:r>
              <a:rPr lang="en-US" altLang="en-US" dirty="0"/>
              <a:t>Maintaining data consistency requires mechanisms to ensure the orderly execution of cooperating processes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0F41CF7B-D2B1-4FB9-A034-C8DE3F4F04E5}"/>
              </a:ext>
            </a:extLst>
          </p:cNvPr>
          <p:cNvSpPr>
            <a:spLocks noGrp="1" noChangeArrowheads="1"/>
          </p:cNvSpPr>
          <p:nvPr>
            <p:ph type="title"/>
          </p:nvPr>
        </p:nvSpPr>
        <p:spPr>
          <a:xfrm>
            <a:off x="997080" y="58056"/>
            <a:ext cx="8094669" cy="639085"/>
          </a:xfrm>
        </p:spPr>
        <p:txBody>
          <a:bodyPr/>
          <a:lstStyle/>
          <a:p>
            <a:pPr eaLnBrk="1" hangingPunct="1"/>
            <a:r>
              <a:rPr lang="en-US" altLang="en-US" sz="2800" dirty="0"/>
              <a:t>Monitor Implementation Using Semaphores</a:t>
            </a:r>
          </a:p>
        </p:txBody>
      </p:sp>
      <p:sp>
        <p:nvSpPr>
          <p:cNvPr id="69634" name="Rectangle 3">
            <a:extLst>
              <a:ext uri="{FF2B5EF4-FFF2-40B4-BE49-F238E27FC236}">
                <a16:creationId xmlns:a16="http://schemas.microsoft.com/office/drawing/2014/main" id="{AD9FED74-378E-47C8-BC46-4E9BB596D8F0}"/>
              </a:ext>
            </a:extLst>
          </p:cNvPr>
          <p:cNvSpPr>
            <a:spLocks noGrp="1" noChangeArrowheads="1"/>
          </p:cNvSpPr>
          <p:nvPr>
            <p:ph idx="1"/>
          </p:nvPr>
        </p:nvSpPr>
        <p:spPr>
          <a:xfrm>
            <a:off x="1567542" y="1502228"/>
            <a:ext cx="6168571" cy="4874759"/>
          </a:xfrm>
        </p:spPr>
        <p:txBody>
          <a:bodyPr/>
          <a:lstStyle/>
          <a:p>
            <a:pPr>
              <a:lnSpc>
                <a:spcPct val="80000"/>
              </a:lnSpc>
              <a:tabLst>
                <a:tab pos="1887538" algn="l"/>
                <a:tab pos="2335213" algn="l"/>
                <a:tab pos="2506663" algn="l"/>
              </a:tabLst>
            </a:pPr>
            <a:r>
              <a:rPr lang="en-US" altLang="en-US" dirty="0"/>
              <a:t>Variables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mutex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mutex = 1</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Each procedure </a:t>
            </a:r>
            <a:r>
              <a:rPr lang="en-US" altLang="en-US" b="1" i="1" dirty="0"/>
              <a:t>P</a:t>
            </a:r>
            <a:r>
              <a:rPr lang="en-US" altLang="en-US" dirty="0"/>
              <a:t>  is replaced by</a:t>
            </a:r>
          </a:p>
          <a:p>
            <a:pPr>
              <a:lnSpc>
                <a:spcPct val="80000"/>
              </a:lnSpc>
              <a:tabLst>
                <a:tab pos="1887538" algn="l"/>
                <a:tab pos="2335213" algn="l"/>
                <a:tab pos="2506663" algn="l"/>
              </a:tabLst>
            </a:pPr>
            <a:endParaRPr lang="en-US" altLang="en-US" sz="1600"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wait(mutex);</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body of P;</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signal(mutex);</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Mutual exclusion within a monitor is ensured</a:t>
            </a:r>
          </a:p>
        </p:txBody>
      </p:sp>
    </p:spTree>
    <p:extLst>
      <p:ext uri="{BB962C8B-B14F-4D97-AF65-F5344CB8AC3E}">
        <p14:creationId xmlns:p14="http://schemas.microsoft.com/office/powerpoint/2010/main" val="24443706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4">
            <a:extLst>
              <a:ext uri="{FF2B5EF4-FFF2-40B4-BE49-F238E27FC236}">
                <a16:creationId xmlns:a16="http://schemas.microsoft.com/office/drawing/2014/main" id="{574EFF2A-E6E5-4268-916F-B5A118FF1B2E}"/>
              </a:ext>
            </a:extLst>
          </p:cNvPr>
          <p:cNvSpPr>
            <a:spLocks noGrp="1" noChangeArrowheads="1"/>
          </p:cNvSpPr>
          <p:nvPr>
            <p:ph type="title"/>
          </p:nvPr>
        </p:nvSpPr>
        <p:spPr>
          <a:xfrm>
            <a:off x="1027114" y="217911"/>
            <a:ext cx="7459662" cy="576263"/>
          </a:xfrm>
        </p:spPr>
        <p:txBody>
          <a:bodyPr/>
          <a:lstStyle/>
          <a:p>
            <a:pPr eaLnBrk="1" hangingPunct="1"/>
            <a:r>
              <a:rPr lang="en-US" altLang="en-US" dirty="0"/>
              <a:t>Condition Variables</a:t>
            </a:r>
          </a:p>
        </p:txBody>
      </p:sp>
      <p:sp>
        <p:nvSpPr>
          <p:cNvPr id="63490" name="Rectangle 5">
            <a:extLst>
              <a:ext uri="{FF2B5EF4-FFF2-40B4-BE49-F238E27FC236}">
                <a16:creationId xmlns:a16="http://schemas.microsoft.com/office/drawing/2014/main" id="{E8899307-6996-47CE-A409-977A6B2D9949}"/>
              </a:ext>
            </a:extLst>
          </p:cNvPr>
          <p:cNvSpPr>
            <a:spLocks noGrp="1" noChangeArrowheads="1"/>
          </p:cNvSpPr>
          <p:nvPr>
            <p:ph idx="1"/>
          </p:nvPr>
        </p:nvSpPr>
        <p:spPr>
          <a:xfrm>
            <a:off x="1027112" y="1393370"/>
            <a:ext cx="7826601" cy="4151767"/>
          </a:xfrm>
        </p:spPr>
        <p:txBody>
          <a:bodyPr/>
          <a:lstStyle/>
          <a:p>
            <a:r>
              <a:rPr lang="en-US" altLang="en-US" b="1" dirty="0">
                <a:solidFill>
                  <a:srgbClr val="000000"/>
                </a:solidFill>
                <a:latin typeface="Courier New" panose="02070309020205020404" pitchFamily="49" charset="0"/>
              </a:rPr>
              <a:t>condition x, y;</a:t>
            </a:r>
            <a:endParaRPr lang="en-US" altLang="en-US" dirty="0">
              <a:solidFill>
                <a:srgbClr val="0000FF"/>
              </a:solidFill>
            </a:endParaRPr>
          </a:p>
          <a:p>
            <a:r>
              <a:rPr lang="en-US" altLang="en-US" dirty="0"/>
              <a:t>Two operations are allowed on a condition variable:</a:t>
            </a:r>
          </a:p>
          <a:p>
            <a:pPr lvl="1"/>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 </a:t>
            </a:r>
            <a:r>
              <a:rPr lang="en-US" altLang="en-US" dirty="0"/>
              <a:t>–  a process that invokes the operation is suspended until </a:t>
            </a:r>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 </a:t>
            </a:r>
          </a:p>
          <a:p>
            <a:pPr lvl="1"/>
            <a:r>
              <a:rPr lang="en-US" altLang="en-US" sz="2000" b="1" dirty="0" err="1">
                <a:solidFill>
                  <a:srgbClr val="000000"/>
                </a:solidFill>
                <a:latin typeface="Courier New" panose="02070309020205020404" pitchFamily="49" charset="0"/>
              </a:rPr>
              <a:t>x.signal</a:t>
            </a:r>
            <a:r>
              <a:rPr lang="en-US" altLang="en-US" sz="2000" b="1" dirty="0">
                <a:solidFill>
                  <a:srgbClr val="000000"/>
                </a:solidFill>
                <a:latin typeface="Courier New" panose="02070309020205020404" pitchFamily="49" charset="0"/>
              </a:rPr>
              <a:t>() </a:t>
            </a:r>
            <a:r>
              <a:rPr lang="en-US" altLang="en-US" dirty="0"/>
              <a:t>–</a:t>
            </a:r>
            <a:r>
              <a:rPr lang="en-US" altLang="en-US" dirty="0">
                <a:solidFill>
                  <a:srgbClr val="0000FF"/>
                </a:solidFill>
              </a:rPr>
              <a:t> </a:t>
            </a:r>
            <a:r>
              <a:rPr lang="en-US" altLang="en-US" dirty="0"/>
              <a:t>resumes one of processes</a:t>
            </a:r>
            <a:r>
              <a:rPr lang="en-US" altLang="en-US" dirty="0">
                <a:solidFill>
                  <a:srgbClr val="0000FF"/>
                </a:solidFill>
              </a:rPr>
              <a:t> </a:t>
            </a:r>
            <a:r>
              <a:rPr lang="en-US" altLang="en-US" dirty="0"/>
              <a:t>(if any)</a:t>
            </a:r>
            <a:r>
              <a:rPr lang="en-US" altLang="en-US" dirty="0">
                <a:solidFill>
                  <a:srgbClr val="0000FF"/>
                </a:solidFill>
              </a:rPr>
              <a:t> </a:t>
            </a:r>
            <a:r>
              <a:rPr lang="en-US" altLang="en-US" dirty="0"/>
              <a:t>that</a:t>
            </a:r>
            <a:r>
              <a:rPr lang="en-US" altLang="en-US" dirty="0">
                <a:solidFill>
                  <a:srgbClr val="0000FF"/>
                </a:solidFill>
              </a:rPr>
              <a:t> </a:t>
            </a:r>
            <a:r>
              <a:rPr lang="en-US" altLang="en-US" dirty="0"/>
              <a:t> invoked</a:t>
            </a:r>
            <a:r>
              <a:rPr lang="en-US" altLang="en-US" dirty="0">
                <a:solidFill>
                  <a:srgbClr val="0000FF"/>
                </a:solidFill>
              </a:rPr>
              <a:t>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p>
          <a:p>
            <a:pPr lvl="2"/>
            <a:r>
              <a:rPr lang="en-US" altLang="en-US" dirty="0"/>
              <a:t>If no </a:t>
            </a:r>
            <a:r>
              <a:rPr lang="en-US" altLang="en-US" sz="2000" b="1" dirty="0" err="1">
                <a:solidFill>
                  <a:srgbClr val="000000"/>
                </a:solidFill>
                <a:latin typeface="Courier New" panose="02070309020205020404" pitchFamily="49" charset="0"/>
              </a:rPr>
              <a:t>x.wait</a:t>
            </a:r>
            <a:r>
              <a:rPr lang="en-US" altLang="en-US" sz="2000" b="1" dirty="0">
                <a:solidFill>
                  <a:srgbClr val="000000"/>
                </a:solidFill>
                <a:latin typeface="Courier New" panose="02070309020205020404" pitchFamily="49" charset="0"/>
              </a:rPr>
              <a:t>()</a:t>
            </a:r>
            <a:r>
              <a:rPr lang="en-US" altLang="en-US" sz="2000" dirty="0">
                <a:solidFill>
                  <a:srgbClr val="0000FF"/>
                </a:solidFill>
              </a:rPr>
              <a:t> </a:t>
            </a:r>
            <a:r>
              <a:rPr lang="en-US" altLang="en-US" dirty="0"/>
              <a:t>on the variable, then it has no effect on the variable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9762E27F-C786-4739-B149-00BEA2E58932}"/>
              </a:ext>
            </a:extLst>
          </p:cNvPr>
          <p:cNvSpPr>
            <a:spLocks noGrp="1" noChangeArrowheads="1"/>
          </p:cNvSpPr>
          <p:nvPr>
            <p:ph type="title"/>
          </p:nvPr>
        </p:nvSpPr>
        <p:spPr>
          <a:xfrm>
            <a:off x="882650" y="222868"/>
            <a:ext cx="7847013" cy="576262"/>
          </a:xfrm>
        </p:spPr>
        <p:txBody>
          <a:bodyPr/>
          <a:lstStyle/>
          <a:p>
            <a:pPr eaLnBrk="1" hangingPunct="1"/>
            <a:r>
              <a:rPr lang="en-US" altLang="en-US" dirty="0"/>
              <a:t> Monitor with Condition Variables</a:t>
            </a:r>
          </a:p>
        </p:txBody>
      </p:sp>
      <p:pic>
        <p:nvPicPr>
          <p:cNvPr id="65538" name="Picture 1">
            <a:extLst>
              <a:ext uri="{FF2B5EF4-FFF2-40B4-BE49-F238E27FC236}">
                <a16:creationId xmlns:a16="http://schemas.microsoft.com/office/drawing/2014/main" id="{DB48DE8F-C17D-4286-A385-B405B2E724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61713" y="1041992"/>
            <a:ext cx="7035946" cy="4865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709902" y="251392"/>
            <a:ext cx="8642537" cy="457200"/>
          </a:xfrm>
        </p:spPr>
        <p:txBody>
          <a:bodyPr/>
          <a:lstStyle/>
          <a:p>
            <a:pPr eaLnBrk="1" hangingPunct="1"/>
            <a:r>
              <a:rPr lang="en-US" altLang="en-US" dirty="0"/>
              <a:t> Usage of </a:t>
            </a:r>
            <a:r>
              <a:rPr lang="en-US" altLang="en-US"/>
              <a:t>Condition Variable </a:t>
            </a:r>
            <a:r>
              <a:rPr lang="en-US" altLang="en-US" dirty="0"/>
              <a:t>Example</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8"/>
            <a:ext cx="7512798" cy="5044794"/>
          </a:xfrm>
        </p:spPr>
        <p:txBody>
          <a:bodyPr/>
          <a:lstStyle/>
          <a:p>
            <a:pPr>
              <a:tabLst>
                <a:tab pos="2001838" algn="ctr"/>
                <a:tab pos="4513263" algn="ctr"/>
              </a:tabLst>
            </a:pPr>
            <a:r>
              <a:rPr lang="en-US" altLang="en-US" dirty="0">
                <a:sym typeface="MT Extra" panose="05050102010205020202" pitchFamily="18" charset="2"/>
              </a:rPr>
              <a:t>Consider </a:t>
            </a:r>
            <a:r>
              <a:rPr lang="en-US" altLang="en-US" i="1" dirty="0">
                <a:sym typeface="MT Extra" panose="05050102010205020202" pitchFamily="18" charset="2"/>
              </a:rPr>
              <a:t>P</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P</a:t>
            </a:r>
            <a:r>
              <a:rPr lang="en-US" altLang="en-US" i="1" baseline="-25000" dirty="0">
                <a:sym typeface="MT Extra" panose="05050102010205020202" pitchFamily="18" charset="2"/>
              </a:rPr>
              <a:t>2</a:t>
            </a:r>
            <a:r>
              <a:rPr lang="en-US" altLang="en-US" dirty="0">
                <a:sym typeface="MT Extra" panose="05050102010205020202" pitchFamily="18" charset="2"/>
              </a:rPr>
              <a:t> that that need to execute two statements </a:t>
            </a:r>
            <a:r>
              <a:rPr lang="en-US" altLang="en-US" i="1" dirty="0">
                <a:sym typeface="MT Extra" panose="05050102010205020202" pitchFamily="18" charset="2"/>
              </a:rPr>
              <a:t>S</a:t>
            </a:r>
            <a:r>
              <a:rPr lang="en-US" altLang="en-US" i="1" baseline="-25000" dirty="0">
                <a:sym typeface="MT Extra" panose="05050102010205020202" pitchFamily="18" charset="2"/>
              </a:rPr>
              <a:t>1</a:t>
            </a:r>
            <a:r>
              <a:rPr lang="en-US" altLang="en-US"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a:t>
            </a:r>
            <a:r>
              <a:rPr lang="en-US" altLang="en-US" i="1" dirty="0">
                <a:sym typeface="MT Extra" panose="05050102010205020202" pitchFamily="18" charset="2"/>
              </a:rPr>
              <a:t>S</a:t>
            </a:r>
            <a:r>
              <a:rPr lang="en-US" altLang="en-US" i="1" baseline="-25000" dirty="0">
                <a:sym typeface="MT Extra" panose="05050102010205020202" pitchFamily="18" charset="2"/>
              </a:rPr>
              <a:t>2</a:t>
            </a:r>
            <a:r>
              <a:rPr lang="en-US" altLang="en-US" b="1" i="1" baseline="-25000" dirty="0">
                <a:sym typeface="MT Extra" panose="05050102010205020202" pitchFamily="18" charset="2"/>
              </a:rPr>
              <a:t>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a:t>
            </a:r>
            <a:r>
              <a:rPr lang="en-US" altLang="en-US" i="1" dirty="0">
                <a:sym typeface="MT Extra" panose="05050102010205020202" pitchFamily="18" charset="2"/>
              </a:rPr>
              <a:t>S</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i="1" dirty="0">
                <a:sym typeface="MT Extra" panose="05050102010205020202" pitchFamily="18" charset="2"/>
              </a:rPr>
              <a:t>S</a:t>
            </a:r>
            <a:r>
              <a:rPr lang="en-US" altLang="en-US" i="1" baseline="-25000" dirty="0">
                <a:sym typeface="MT Extra" panose="05050102010205020202" pitchFamily="18" charset="2"/>
              </a:rPr>
              <a:t>2</a:t>
            </a:r>
          </a:p>
          <a:p>
            <a:pPr lvl="1">
              <a:tabLst>
                <a:tab pos="2001838" algn="ctr"/>
                <a:tab pos="4513263" algn="ctr"/>
              </a:tabLst>
            </a:pPr>
            <a:r>
              <a:rPr lang="en-US" altLang="en-US" dirty="0">
                <a:sym typeface="MT Extra" panose="05050102010205020202" pitchFamily="18" charset="2"/>
              </a:rPr>
              <a:t>Create a monitor with two procedures </a:t>
            </a:r>
            <a:r>
              <a:rPr lang="en-US" altLang="en-US" i="1" dirty="0">
                <a:sym typeface="MT Extra" panose="05050102010205020202" pitchFamily="18" charset="2"/>
              </a:rPr>
              <a:t>F</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F</a:t>
            </a:r>
            <a:r>
              <a:rPr lang="en-US" altLang="en-US" i="1" baseline="-25000" dirty="0">
                <a:sym typeface="MT Extra" panose="05050102010205020202" pitchFamily="18" charset="2"/>
              </a:rPr>
              <a:t>2</a:t>
            </a:r>
            <a:r>
              <a:rPr lang="en-US" altLang="en-US" dirty="0">
                <a:sym typeface="MT Extra" panose="05050102010205020202" pitchFamily="18" charset="2"/>
              </a:rPr>
              <a:t>  that are invoked by </a:t>
            </a:r>
            <a:r>
              <a:rPr lang="en-US" altLang="en-US" i="1" dirty="0">
                <a:sym typeface="MT Extra" panose="05050102010205020202" pitchFamily="18" charset="2"/>
              </a:rPr>
              <a:t>P</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P</a:t>
            </a:r>
            <a:r>
              <a:rPr lang="en-US" altLang="en-US" i="1" baseline="-25000" dirty="0">
                <a:sym typeface="MT Extra" panose="05050102010205020202" pitchFamily="18" charset="2"/>
              </a:rPr>
              <a:t>2</a:t>
            </a:r>
            <a:r>
              <a:rPr lang="en-US" altLang="en-US" dirty="0">
                <a:sym typeface="MT Extra" panose="05050102010205020202" pitchFamily="18" charset="2"/>
              </a:rPr>
              <a:t>  respectively</a:t>
            </a:r>
          </a:p>
          <a:p>
            <a:pPr lvl="1">
              <a:tabLst>
                <a:tab pos="2001838" algn="ctr"/>
                <a:tab pos="4513263" algn="ctr"/>
              </a:tabLst>
            </a:pPr>
            <a:r>
              <a:rPr lang="en-US" altLang="en-US" dirty="0">
                <a:sym typeface="MT Extra" panose="05050102010205020202" pitchFamily="18" charset="2"/>
              </a:rPr>
              <a:t>One condition variable “x”</a:t>
            </a:r>
            <a:r>
              <a:rPr lang="en-US" altLang="ja-JP" dirty="0">
                <a:sym typeface="MT Extra" panose="05050102010205020202" pitchFamily="18" charset="2"/>
              </a:rPr>
              <a:t> initialized to 0 </a:t>
            </a:r>
          </a:p>
          <a:p>
            <a:pPr lvl="1">
              <a:tabLst>
                <a:tab pos="2001838" algn="ctr"/>
                <a:tab pos="4513263" algn="ctr"/>
              </a:tabLst>
            </a:pPr>
            <a:r>
              <a:rPr lang="en-US" altLang="ja-JP" dirty="0">
                <a:sym typeface="MT Extra" panose="05050102010205020202" pitchFamily="18" charset="2"/>
              </a:rPr>
              <a:t>One Boolean variable “done”</a:t>
            </a:r>
          </a:p>
          <a:p>
            <a:pPr lvl="1">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F1:</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done = true;</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a:t>
            </a:r>
            <a:r>
              <a:rPr lang="en-US" altLang="en-US" b="1" dirty="0" err="1">
                <a:solidFill>
                  <a:srgbClr val="000000"/>
                </a:solidFill>
                <a:latin typeface="Courier New" panose="02070309020205020404" pitchFamily="49" charset="0"/>
                <a:sym typeface="MT Extra" panose="05050102010205020202" pitchFamily="18" charset="2"/>
              </a:rPr>
              <a:t>x.signal</a:t>
            </a:r>
            <a:r>
              <a:rPr lang="en-US" altLang="en-US" b="1" dirty="0">
                <a:solidFill>
                  <a:srgbClr val="000000"/>
                </a:solidFill>
                <a:latin typeface="Courier New" panose="02070309020205020404" pitchFamily="49" charset="0"/>
                <a:sym typeface="MT Extra" panose="05050102010205020202" pitchFamily="18" charset="2"/>
              </a:rPr>
              <a:t>();</a:t>
            </a:r>
          </a:p>
          <a:p>
            <a:pPr lvl="1">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F2:</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if done = false</a:t>
            </a:r>
          </a:p>
          <a:p>
            <a:pPr lvl="2">
              <a:buNone/>
              <a:tabLst>
                <a:tab pos="2001838" algn="ctr"/>
                <a:tab pos="4513263" algn="ctr"/>
              </a:tabLst>
            </a:pPr>
            <a:r>
              <a:rPr lang="en-US" altLang="en-US" b="1">
                <a:solidFill>
                  <a:srgbClr val="000000"/>
                </a:solidFill>
                <a:latin typeface="Courier New" panose="02070309020205020404" pitchFamily="49" charset="0"/>
                <a:sym typeface="MT Extra" panose="05050102010205020202" pitchFamily="18" charset="2"/>
              </a:rPr>
              <a:t>      x</a:t>
            </a:r>
            <a:r>
              <a:rPr lang="en-US" altLang="en-US" b="1" dirty="0" err="1">
                <a:solidFill>
                  <a:srgbClr val="000000"/>
                </a:solidFill>
                <a:latin typeface="Courier New" panose="02070309020205020404" pitchFamily="49" charset="0"/>
                <a:sym typeface="MT Extra" panose="05050102010205020202" pitchFamily="18" charset="2"/>
              </a:rPr>
              <a:t>.wait</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sz="1600" b="1" i="1" baseline="-25000"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endParaRPr lang="en-US" altLang="en-US" b="1" dirty="0">
              <a:solidFill>
                <a:srgbClr val="000000"/>
              </a:solidFill>
              <a:latin typeface="Courier New" panose="02070309020205020404" pitchFamily="49" charset="0"/>
              <a:sym typeface="MT Extra" panose="05050102010205020202" pitchFamily="18" charset="2"/>
            </a:endParaRPr>
          </a:p>
        </p:txBody>
      </p:sp>
    </p:spTree>
    <p:extLst>
      <p:ext uri="{BB962C8B-B14F-4D97-AF65-F5344CB8AC3E}">
        <p14:creationId xmlns:p14="http://schemas.microsoft.com/office/powerpoint/2010/main" val="32726173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0F41CF7B-D2B1-4FB9-A034-C8DE3F4F04E5}"/>
              </a:ext>
            </a:extLst>
          </p:cNvPr>
          <p:cNvSpPr>
            <a:spLocks noGrp="1" noChangeArrowheads="1"/>
          </p:cNvSpPr>
          <p:nvPr>
            <p:ph type="title"/>
          </p:nvPr>
        </p:nvSpPr>
        <p:spPr>
          <a:xfrm>
            <a:off x="997080" y="-147408"/>
            <a:ext cx="8243758" cy="844550"/>
          </a:xfrm>
        </p:spPr>
        <p:txBody>
          <a:bodyPr/>
          <a:lstStyle/>
          <a:p>
            <a:pPr eaLnBrk="1" hangingPunct="1"/>
            <a:r>
              <a:rPr lang="en-US" altLang="en-US" sz="2800" dirty="0"/>
              <a:t>Monitor Implementation Using Semaphores</a:t>
            </a:r>
          </a:p>
        </p:txBody>
      </p:sp>
      <p:sp>
        <p:nvSpPr>
          <p:cNvPr id="69634" name="Rectangle 3">
            <a:extLst>
              <a:ext uri="{FF2B5EF4-FFF2-40B4-BE49-F238E27FC236}">
                <a16:creationId xmlns:a16="http://schemas.microsoft.com/office/drawing/2014/main" id="{AD9FED74-378E-47C8-BC46-4E9BB596D8F0}"/>
              </a:ext>
            </a:extLst>
          </p:cNvPr>
          <p:cNvSpPr>
            <a:spLocks noGrp="1" noChangeArrowheads="1"/>
          </p:cNvSpPr>
          <p:nvPr>
            <p:ph idx="1"/>
          </p:nvPr>
        </p:nvSpPr>
        <p:spPr>
          <a:xfrm>
            <a:off x="877077" y="1133475"/>
            <a:ext cx="7733523" cy="5243513"/>
          </a:xfrm>
        </p:spPr>
        <p:txBody>
          <a:bodyPr/>
          <a:lstStyle/>
          <a:p>
            <a:pPr>
              <a:lnSpc>
                <a:spcPct val="80000"/>
              </a:lnSpc>
              <a:tabLst>
                <a:tab pos="1887538" algn="l"/>
                <a:tab pos="2335213" algn="l"/>
                <a:tab pos="2506663" algn="l"/>
              </a:tabLst>
            </a:pPr>
            <a:r>
              <a:rPr lang="en-US" altLang="en-US" dirty="0"/>
              <a:t>Variables </a:t>
            </a:r>
          </a:p>
          <a:p>
            <a:pPr>
              <a:lnSpc>
                <a:spcPct val="80000"/>
              </a:lnSpc>
              <a:buFont typeface="Monotype Sorts" pitchFamily="-84" charset="2"/>
              <a:buNone/>
              <a:tabLst>
                <a:tab pos="1887538" algn="l"/>
                <a:tab pos="2335213" algn="l"/>
                <a:tab pos="2506663" algn="l"/>
              </a:tabLst>
            </a:pPr>
            <a:endParaRPr lang="en-US" altLang="en-US"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mutex;  // (initially  = 1)</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semaphore next;   // (initially  = 0)</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int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 0; // number of processes waiting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inside the monitor</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a:t>Each procedure </a:t>
            </a:r>
            <a:r>
              <a:rPr lang="en-US" altLang="en-US" b="1" i="1" dirty="0"/>
              <a:t>P</a:t>
            </a:r>
            <a:r>
              <a:rPr lang="en-US" altLang="en-US" dirty="0"/>
              <a:t>  will be replaced by</a:t>
            </a:r>
          </a:p>
          <a:p>
            <a:pPr>
              <a:lnSpc>
                <a:spcPct val="80000"/>
              </a:lnSpc>
              <a:tabLst>
                <a:tab pos="1887538" algn="l"/>
                <a:tab pos="2335213" algn="l"/>
                <a:tab pos="2506663" algn="l"/>
              </a:tabLst>
            </a:pPr>
            <a:endParaRPr lang="en-US" altLang="en-US" sz="1600" dirty="0"/>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wait(mutex);</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body of P;</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if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&gt; 0)</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signal(next)</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else </a:t>
            </a:r>
          </a:p>
          <a:p>
            <a:pPr>
              <a:lnSpc>
                <a:spcPct val="80000"/>
              </a:lnSpc>
              <a:spcBef>
                <a:spcPct val="15000"/>
              </a:spcBef>
              <a:buFont typeface="Monotype Sorts" pitchFamily="-84" charset="2"/>
              <a:buNone/>
              <a:tabLst>
                <a:tab pos="1887538" algn="l"/>
                <a:tab pos="2335213" algn="l"/>
                <a:tab pos="2506663" algn="l"/>
              </a:tabLst>
            </a:pPr>
            <a:r>
              <a:rPr lang="en-US" altLang="en-US" b="1" dirty="0">
                <a:solidFill>
                  <a:srgbClr val="000000"/>
                </a:solidFill>
                <a:latin typeface="Courier New" panose="02070309020205020404" pitchFamily="49" charset="0"/>
              </a:rPr>
              <a:t>				signal(mutex);</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dirty="0"/>
              <a:t>Mutual exclusion within a monitor is ensured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A3781ED7-7E2C-44ED-849F-F7EC81647318}"/>
              </a:ext>
            </a:extLst>
          </p:cNvPr>
          <p:cNvSpPr>
            <a:spLocks noGrp="1" noChangeArrowheads="1"/>
          </p:cNvSpPr>
          <p:nvPr>
            <p:ph type="title"/>
          </p:nvPr>
        </p:nvSpPr>
        <p:spPr>
          <a:xfrm>
            <a:off x="967726" y="173267"/>
            <a:ext cx="8229600" cy="576263"/>
          </a:xfrm>
        </p:spPr>
        <p:txBody>
          <a:bodyPr/>
          <a:lstStyle/>
          <a:p>
            <a:pPr eaLnBrk="1" hangingPunct="1"/>
            <a:r>
              <a:rPr lang="en-US" altLang="en-US" sz="2800" dirty="0"/>
              <a:t> </a:t>
            </a:r>
            <a:r>
              <a:rPr lang="en-US" altLang="en-US" dirty="0"/>
              <a:t>Implementation – Condition Variables</a:t>
            </a:r>
          </a:p>
        </p:txBody>
      </p:sp>
      <p:sp>
        <p:nvSpPr>
          <p:cNvPr id="71682" name="Rectangle 3">
            <a:extLst>
              <a:ext uri="{FF2B5EF4-FFF2-40B4-BE49-F238E27FC236}">
                <a16:creationId xmlns:a16="http://schemas.microsoft.com/office/drawing/2014/main" id="{0632FD3B-F164-4834-96CE-D7C1853C60A6}"/>
              </a:ext>
            </a:extLst>
          </p:cNvPr>
          <p:cNvSpPr>
            <a:spLocks noGrp="1" noChangeArrowheads="1"/>
          </p:cNvSpPr>
          <p:nvPr>
            <p:ph idx="1"/>
          </p:nvPr>
        </p:nvSpPr>
        <p:spPr>
          <a:xfrm>
            <a:off x="893763" y="1190625"/>
            <a:ext cx="7843837" cy="4530725"/>
          </a:xfrm>
        </p:spPr>
        <p:txBody>
          <a:bodyPr/>
          <a:lstStyle/>
          <a:p>
            <a:pPr>
              <a:lnSpc>
                <a:spcPct val="90000"/>
              </a:lnSpc>
              <a:spcBef>
                <a:spcPct val="15000"/>
              </a:spcBef>
              <a:tabLst>
                <a:tab pos="1828800" algn="l"/>
                <a:tab pos="2217738" algn="l"/>
              </a:tabLst>
            </a:pPr>
            <a:r>
              <a:rPr lang="en-US" altLang="en-US" dirty="0"/>
              <a:t>For each condition variable </a:t>
            </a:r>
            <a:r>
              <a:rPr lang="en-US" altLang="en-US" b="1" i="1" dirty="0"/>
              <a:t>x</a:t>
            </a:r>
            <a:r>
              <a:rPr lang="en-US" altLang="en-US" dirty="0"/>
              <a:t>, we  have</a:t>
            </a:r>
            <a:r>
              <a:rPr lang="en-US" altLang="en-US" sz="1600" dirty="0"/>
              <a:t>:</a:t>
            </a:r>
          </a:p>
          <a:p>
            <a:pPr>
              <a:lnSpc>
                <a:spcPct val="90000"/>
              </a:lnSpc>
              <a:spcBef>
                <a:spcPct val="15000"/>
              </a:spcBef>
              <a:buFont typeface="Monotype Sorts" pitchFamily="-84" charset="2"/>
              <a:buNone/>
              <a:tabLst>
                <a:tab pos="1828800" algn="l"/>
                <a:tab pos="2217738" algn="l"/>
              </a:tabLst>
            </a:pPr>
            <a:endParaRPr lang="en-US" altLang="en-US" sz="1600" dirty="0"/>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semaphore </a:t>
            </a:r>
            <a:r>
              <a:rPr lang="en-US" altLang="en-US" b="1" dirty="0" err="1">
                <a:solidFill>
                  <a:srgbClr val="000000"/>
                </a:solidFill>
                <a:latin typeface="Courier New" panose="02070309020205020404" pitchFamily="49" charset="0"/>
              </a:rPr>
              <a:t>x_sem</a:t>
            </a:r>
            <a:r>
              <a:rPr lang="en-US" altLang="en-US" b="1" dirty="0">
                <a:solidFill>
                  <a:srgbClr val="000000"/>
                </a:solidFill>
                <a:latin typeface="Courier New" panose="02070309020205020404" pitchFamily="49" charset="0"/>
              </a:rPr>
              <a:t>; // (initially  = 0)</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int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 = 0;</a:t>
            </a:r>
            <a:br>
              <a:rPr lang="en-US" altLang="en-US" b="1" dirty="0">
                <a:solidFill>
                  <a:srgbClr val="000000"/>
                </a:solidFill>
                <a:latin typeface="Courier New" panose="02070309020205020404" pitchFamily="49" charset="0"/>
              </a:rPr>
            </a:br>
            <a:endParaRPr lang="en-US" altLang="en-US" b="1" dirty="0">
              <a:solidFill>
                <a:srgbClr val="000000"/>
              </a:solidFill>
              <a:latin typeface="Courier New" panose="02070309020205020404" pitchFamily="49" charset="0"/>
            </a:endParaRPr>
          </a:p>
          <a:p>
            <a:pPr>
              <a:lnSpc>
                <a:spcPct val="90000"/>
              </a:lnSpc>
              <a:spcBef>
                <a:spcPct val="15000"/>
              </a:spcBef>
              <a:tabLst>
                <a:tab pos="1828800" algn="l"/>
                <a:tab pos="2217738" algn="l"/>
              </a:tabLst>
            </a:pPr>
            <a:r>
              <a:rPr lang="en-US" altLang="en-US" dirty="0"/>
              <a:t>The operation </a:t>
            </a:r>
            <a:r>
              <a:rPr lang="en-US" altLang="en-US" b="1" dirty="0" err="1">
                <a:latin typeface="Courier New" panose="02070309020205020404" pitchFamily="49" charset="0"/>
                <a:cs typeface="Courier New" panose="02070309020205020404" pitchFamily="49" charset="0"/>
              </a:rPr>
              <a:t>x.wait</a:t>
            </a:r>
            <a:r>
              <a:rPr lang="en-US" altLang="en-US" b="1" dirty="0">
                <a:latin typeface="Courier New" panose="02070309020205020404" pitchFamily="49" charset="0"/>
                <a:cs typeface="Courier New" panose="02070309020205020404" pitchFamily="49" charset="0"/>
              </a:rPr>
              <a:t>() </a:t>
            </a:r>
            <a:r>
              <a:rPr lang="en-US" altLang="en-US" dirty="0"/>
              <a:t>can be implemented as</a:t>
            </a:r>
            <a:r>
              <a:rPr lang="en-US" altLang="en-US" sz="1600" dirty="0"/>
              <a:t>:</a:t>
            </a:r>
          </a:p>
          <a:p>
            <a:pPr>
              <a:lnSpc>
                <a:spcPct val="90000"/>
              </a:lnSpc>
              <a:spcBef>
                <a:spcPct val="15000"/>
              </a:spcBef>
              <a:buFont typeface="Monotype Sorts" pitchFamily="-84" charset="2"/>
              <a:buNone/>
              <a:tabLst>
                <a:tab pos="1828800" algn="l"/>
                <a:tab pos="2217738" algn="l"/>
              </a:tabLst>
            </a:pPr>
            <a:r>
              <a:rPr lang="en-US" altLang="en-US" sz="1600" dirty="0"/>
              <a:t>		</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if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 &gt; 0)</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signal(next);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else</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signal(mutex);</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wait(</a:t>
            </a:r>
            <a:r>
              <a:rPr lang="en-US" altLang="en-US" b="1" dirty="0" err="1">
                <a:solidFill>
                  <a:srgbClr val="000000"/>
                </a:solidFill>
                <a:latin typeface="Courier New" panose="02070309020205020404" pitchFamily="49" charset="0"/>
              </a:rPr>
              <a:t>x_sem</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sz="1600" b="1" dirty="0"/>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FCD1EAFB-0631-4AB6-8B81-00F8342C9418}"/>
              </a:ext>
            </a:extLst>
          </p:cNvPr>
          <p:cNvSpPr>
            <a:spLocks noGrp="1" noChangeArrowheads="1"/>
          </p:cNvSpPr>
          <p:nvPr>
            <p:ph type="title"/>
          </p:nvPr>
        </p:nvSpPr>
        <p:spPr>
          <a:xfrm>
            <a:off x="933450" y="195298"/>
            <a:ext cx="7753350" cy="576263"/>
          </a:xfrm>
        </p:spPr>
        <p:txBody>
          <a:bodyPr/>
          <a:lstStyle/>
          <a:p>
            <a:pPr eaLnBrk="1" hangingPunct="1"/>
            <a:r>
              <a:rPr lang="en-US" altLang="en-US" dirty="0"/>
              <a:t>Implementation (Cont.)</a:t>
            </a:r>
          </a:p>
        </p:txBody>
      </p:sp>
      <p:sp>
        <p:nvSpPr>
          <p:cNvPr id="73730" name="Rectangle 3">
            <a:extLst>
              <a:ext uri="{FF2B5EF4-FFF2-40B4-BE49-F238E27FC236}">
                <a16:creationId xmlns:a16="http://schemas.microsoft.com/office/drawing/2014/main" id="{4DADAEF0-291C-40B5-9E31-7AAF1A95E331}"/>
              </a:ext>
            </a:extLst>
          </p:cNvPr>
          <p:cNvSpPr>
            <a:spLocks noGrp="1" noChangeArrowheads="1"/>
          </p:cNvSpPr>
          <p:nvPr>
            <p:ph idx="1"/>
          </p:nvPr>
        </p:nvSpPr>
        <p:spPr>
          <a:xfrm>
            <a:off x="1495646" y="1552353"/>
            <a:ext cx="6790661" cy="3522921"/>
          </a:xfrm>
        </p:spPr>
        <p:txBody>
          <a:bodyPr/>
          <a:lstStyle/>
          <a:p>
            <a:pPr>
              <a:tabLst>
                <a:tab pos="1368425" algn="l"/>
                <a:tab pos="1712913" algn="l"/>
                <a:tab pos="2335213" algn="l"/>
              </a:tabLst>
            </a:pPr>
            <a:r>
              <a:rPr lang="en-US" altLang="en-US" dirty="0"/>
              <a:t>The operation </a:t>
            </a:r>
            <a:r>
              <a:rPr lang="en-US" altLang="en-US" b="1" dirty="0" err="1">
                <a:solidFill>
                  <a:srgbClr val="000000"/>
                </a:solidFill>
                <a:latin typeface="Courier New" panose="02070309020205020404" pitchFamily="49" charset="0"/>
              </a:rPr>
              <a:t>x.signal</a:t>
            </a:r>
            <a:r>
              <a:rPr lang="en-US" altLang="en-US" b="1" dirty="0">
                <a:solidFill>
                  <a:srgbClr val="000000"/>
                </a:solidFill>
                <a:latin typeface="Courier New" panose="02070309020205020404" pitchFamily="49" charset="0"/>
              </a:rPr>
              <a:t>() </a:t>
            </a:r>
            <a:r>
              <a:rPr lang="en-US" altLang="en-US" dirty="0"/>
              <a:t>can be implemented as:</a:t>
            </a:r>
            <a:br>
              <a:rPr lang="en-US" altLang="en-US" dirty="0"/>
            </a:br>
            <a:endParaRPr lang="en-US" altLang="en-US" dirty="0"/>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if (</a:t>
            </a:r>
            <a:r>
              <a:rPr lang="en-US" altLang="en-US" b="1" dirty="0" err="1">
                <a:solidFill>
                  <a:srgbClr val="000000"/>
                </a:solidFill>
                <a:latin typeface="Courier New" panose="02070309020205020404" pitchFamily="49" charset="0"/>
              </a:rPr>
              <a:t>x_count</a:t>
            </a:r>
            <a:r>
              <a:rPr lang="en-US" altLang="en-US" b="1" dirty="0">
                <a:solidFill>
                  <a:srgbClr val="000000"/>
                </a:solidFill>
                <a:latin typeface="Courier New" panose="02070309020205020404" pitchFamily="49" charset="0"/>
              </a:rPr>
              <a:t> &gt; 0)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signal(</a:t>
            </a:r>
            <a:r>
              <a:rPr lang="en-US" altLang="en-US" b="1" dirty="0" err="1">
                <a:solidFill>
                  <a:srgbClr val="000000"/>
                </a:solidFill>
                <a:latin typeface="Courier New" panose="02070309020205020404" pitchFamily="49" charset="0"/>
              </a:rPr>
              <a:t>x_sem</a:t>
            </a:r>
            <a:r>
              <a:rPr lang="en-US" altLang="en-US" b="1" dirty="0">
                <a:solidFill>
                  <a:srgbClr val="000000"/>
                </a:solidFill>
                <a:latin typeface="Courier New" panose="02070309020205020404" pitchFamily="49" charset="0"/>
              </a:rPr>
              <a:t>);</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wait(next);</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next_count</a:t>
            </a:r>
            <a:r>
              <a:rPr lang="en-US" altLang="en-US" b="1" dirty="0">
                <a:solidFill>
                  <a:srgbClr val="000000"/>
                </a:solidFill>
                <a:latin typeface="Courier New" panose="02070309020205020404" pitchFamily="49" charset="0"/>
              </a:rPr>
              <a:t>--;</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b="1" dirty="0"/>
              <a:t>		</a:t>
            </a:r>
            <a:r>
              <a:rPr lang="en-US" altLang="en-US" dirty="0"/>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01C32B1B-A4EF-4F65-B2C5-B45EC8C1E4A1}"/>
              </a:ext>
            </a:extLst>
          </p:cNvPr>
          <p:cNvSpPr>
            <a:spLocks noGrp="1"/>
          </p:cNvSpPr>
          <p:nvPr>
            <p:ph type="title"/>
          </p:nvPr>
        </p:nvSpPr>
        <p:spPr>
          <a:xfrm>
            <a:off x="972207" y="197632"/>
            <a:ext cx="8229600" cy="576262"/>
          </a:xfrm>
        </p:spPr>
        <p:txBody>
          <a:bodyPr/>
          <a:lstStyle/>
          <a:p>
            <a:r>
              <a:rPr lang="en-US" altLang="en-US" dirty="0"/>
              <a:t>Resuming Processes within a Monitor</a:t>
            </a:r>
          </a:p>
        </p:txBody>
      </p:sp>
      <p:sp>
        <p:nvSpPr>
          <p:cNvPr id="75778" name="Content Placeholder 2">
            <a:extLst>
              <a:ext uri="{FF2B5EF4-FFF2-40B4-BE49-F238E27FC236}">
                <a16:creationId xmlns:a16="http://schemas.microsoft.com/office/drawing/2014/main" id="{6839C047-5A3A-496B-8B8E-46EBA919BC17}"/>
              </a:ext>
            </a:extLst>
          </p:cNvPr>
          <p:cNvSpPr>
            <a:spLocks noGrp="1"/>
          </p:cNvSpPr>
          <p:nvPr>
            <p:ph idx="1"/>
          </p:nvPr>
        </p:nvSpPr>
        <p:spPr>
          <a:xfrm>
            <a:off x="816069" y="1233488"/>
            <a:ext cx="6181631" cy="4545012"/>
          </a:xfrm>
        </p:spPr>
        <p:txBody>
          <a:bodyPr/>
          <a:lstStyle/>
          <a:p>
            <a:r>
              <a:rPr lang="en-US" altLang="en-US" dirty="0"/>
              <a:t>If several processes queued on condition variable </a:t>
            </a:r>
            <a:r>
              <a:rPr lang="en-US" altLang="en-US" sz="2000" b="1" dirty="0">
                <a:latin typeface="Courier New" panose="02070309020205020404" pitchFamily="49" charset="0"/>
                <a:cs typeface="Courier New" panose="02070309020205020404" pitchFamily="49" charset="0"/>
              </a:rPr>
              <a:t>x</a:t>
            </a:r>
            <a:r>
              <a:rPr lang="en-US" altLang="en-US" dirty="0"/>
              <a:t>, and </a:t>
            </a:r>
            <a:r>
              <a:rPr lang="en-US" altLang="en-US" sz="2000" b="1" dirty="0" err="1">
                <a:latin typeface="Courier New" panose="02070309020205020404" pitchFamily="49" charset="0"/>
                <a:cs typeface="Courier New" panose="02070309020205020404" pitchFamily="49" charset="0"/>
              </a:rPr>
              <a:t>x.signal</a:t>
            </a:r>
            <a:r>
              <a:rPr lang="en-US" altLang="en-US" sz="2000" b="1" dirty="0">
                <a:latin typeface="Courier New" panose="02070309020205020404" pitchFamily="49" charset="0"/>
                <a:cs typeface="Courier New" panose="02070309020205020404" pitchFamily="49" charset="0"/>
              </a:rPr>
              <a:t>() </a:t>
            </a:r>
            <a:r>
              <a:rPr lang="en-US" altLang="en-US" dirty="0"/>
              <a:t>is executed, which process should be resumed?</a:t>
            </a:r>
          </a:p>
          <a:p>
            <a:r>
              <a:rPr lang="en-US" altLang="en-US" dirty="0"/>
              <a:t>FCFS frequently not adequate </a:t>
            </a:r>
          </a:p>
          <a:p>
            <a:r>
              <a:rPr lang="en-US" altLang="en-US" dirty="0"/>
              <a:t>Use</a:t>
            </a:r>
            <a:r>
              <a:rPr lang="en-US" altLang="en-US" b="1" dirty="0">
                <a:solidFill>
                  <a:srgbClr val="0000FF"/>
                </a:solidFill>
              </a:rPr>
              <a:t>  </a:t>
            </a:r>
            <a:r>
              <a:rPr lang="en-US" altLang="en-US" dirty="0"/>
              <a:t>the </a:t>
            </a:r>
            <a:r>
              <a:rPr lang="en-US" altLang="en-US" b="1" dirty="0">
                <a:solidFill>
                  <a:srgbClr val="006699"/>
                </a:solidFill>
                <a:latin typeface="+mj-lt"/>
              </a:rPr>
              <a:t>conditional-wait </a:t>
            </a:r>
            <a:r>
              <a:rPr lang="en-US" altLang="en-US" dirty="0"/>
              <a:t>construct of the form   </a:t>
            </a:r>
          </a:p>
          <a:p>
            <a:pPr marL="0" indent="0">
              <a:buNone/>
            </a:pP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x.wait</a:t>
            </a:r>
            <a:r>
              <a:rPr lang="en-US" altLang="en-US" sz="2000" b="1" dirty="0">
                <a:latin typeface="Courier New" panose="02070309020205020404" pitchFamily="49" charset="0"/>
                <a:cs typeface="Courier New" panose="02070309020205020404" pitchFamily="49" charset="0"/>
              </a:rPr>
              <a:t>(c)</a:t>
            </a:r>
          </a:p>
          <a:p>
            <a:pPr marL="0" indent="0">
              <a:buNone/>
            </a:pPr>
            <a:r>
              <a:rPr lang="en-US" altLang="en-US" sz="2000" b="1" dirty="0">
                <a:latin typeface="Courier New" panose="02070309020205020404" pitchFamily="49" charset="0"/>
                <a:cs typeface="Courier New" panose="02070309020205020404" pitchFamily="49" charset="0"/>
              </a:rPr>
              <a:t>  </a:t>
            </a:r>
            <a:r>
              <a:rPr lang="en-US" altLang="en-US" dirty="0"/>
              <a:t>where:</a:t>
            </a:r>
          </a:p>
          <a:p>
            <a:pPr lvl="1"/>
            <a:r>
              <a:rPr lang="en-US" altLang="en-US" sz="2000" b="1" dirty="0">
                <a:latin typeface="Courier New" panose="02070309020205020404" pitchFamily="49" charset="0"/>
                <a:cs typeface="Courier New" panose="02070309020205020404" pitchFamily="49" charset="0"/>
              </a:rPr>
              <a:t>c</a:t>
            </a:r>
            <a:r>
              <a:rPr lang="en-US" altLang="en-US" dirty="0"/>
              <a:t> is an integer (called the priority number)</a:t>
            </a:r>
            <a:endParaRPr lang="en-US" altLang="en-US" b="1" dirty="0">
              <a:solidFill>
                <a:srgbClr val="0000FF"/>
              </a:solidFill>
            </a:endParaRPr>
          </a:p>
          <a:p>
            <a:pPr lvl="1"/>
            <a:r>
              <a:rPr lang="en-US" altLang="en-US" dirty="0"/>
              <a:t>The process with lowest number (highest priority) is scheduled next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a:extLst>
              <a:ext uri="{FF2B5EF4-FFF2-40B4-BE49-F238E27FC236}">
                <a16:creationId xmlns:a16="http://schemas.microsoft.com/office/drawing/2014/main" id="{0262CF6A-7DE0-413B-B4A8-CA639FB8A3CD}"/>
              </a:ext>
            </a:extLst>
          </p:cNvPr>
          <p:cNvSpPr>
            <a:spLocks noGrp="1"/>
          </p:cNvSpPr>
          <p:nvPr>
            <p:ph type="title"/>
          </p:nvPr>
        </p:nvSpPr>
        <p:spPr>
          <a:xfrm>
            <a:off x="457200" y="106853"/>
            <a:ext cx="7870371" cy="576262"/>
          </a:xfrm>
        </p:spPr>
        <p:txBody>
          <a:bodyPr/>
          <a:lstStyle/>
          <a:p>
            <a:r>
              <a:rPr lang="en-US" altLang="en-US" dirty="0"/>
              <a:t>Liveness</a:t>
            </a:r>
          </a:p>
        </p:txBody>
      </p:sp>
      <p:sp>
        <p:nvSpPr>
          <p:cNvPr id="100354" name="Content Placeholder 2">
            <a:extLst>
              <a:ext uri="{FF2B5EF4-FFF2-40B4-BE49-F238E27FC236}">
                <a16:creationId xmlns:a16="http://schemas.microsoft.com/office/drawing/2014/main" id="{9AEFB289-EC7A-42F2-96F5-192B003A5A92}"/>
              </a:ext>
            </a:extLst>
          </p:cNvPr>
          <p:cNvSpPr>
            <a:spLocks noGrp="1"/>
          </p:cNvSpPr>
          <p:nvPr>
            <p:ph idx="1"/>
          </p:nvPr>
        </p:nvSpPr>
        <p:spPr>
          <a:xfrm>
            <a:off x="957942" y="1422400"/>
            <a:ext cx="7576457" cy="4341813"/>
          </a:xfrm>
        </p:spPr>
        <p:txBody>
          <a:bodyPr/>
          <a:lstStyle/>
          <a:p>
            <a:r>
              <a:rPr lang="en-US" altLang="en-US" dirty="0"/>
              <a:t>Processes may have to wait indefinitely while trying to acquire a synchronization tool such as a mutex lock or semaphore.</a:t>
            </a:r>
          </a:p>
          <a:p>
            <a:r>
              <a:rPr lang="en-US" altLang="en-US" dirty="0"/>
              <a:t>Waiting indefinitely violates the progress and bounded-waiting criteria discussed at the beginning of this chapter.</a:t>
            </a:r>
          </a:p>
          <a:p>
            <a:r>
              <a:rPr lang="en-US" altLang="en-US" b="1" dirty="0"/>
              <a:t>Liveness</a:t>
            </a:r>
            <a:r>
              <a:rPr lang="en-US" altLang="en-US" dirty="0"/>
              <a:t> refers to a set of properties that a system must satisfy to ensure processes make progress.</a:t>
            </a:r>
          </a:p>
          <a:p>
            <a:r>
              <a:rPr lang="en-US" altLang="en-US" dirty="0"/>
              <a:t>Indefinite waiting is an example of a liveness failure.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a:extLst>
              <a:ext uri="{FF2B5EF4-FFF2-40B4-BE49-F238E27FC236}">
                <a16:creationId xmlns:a16="http://schemas.microsoft.com/office/drawing/2014/main" id="{1F5A0B61-C668-4722-B6B9-90181DF727B2}"/>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b="1" dirty="0">
                <a:solidFill>
                  <a:srgbClr val="006699"/>
                </a:solidFill>
                <a:latin typeface="+mj-lt"/>
              </a:rPr>
              <a:t>Deadlock</a:t>
            </a:r>
            <a:r>
              <a:rPr lang="en-US" altLang="en-US" b="1" dirty="0">
                <a:solidFill>
                  <a:srgbClr val="3366FF"/>
                </a:solidFill>
              </a:rPr>
              <a:t> </a:t>
            </a:r>
            <a:r>
              <a:rPr lang="en-US" altLang="en-US" dirty="0"/>
              <a:t>– two or more processes are waiting indefinitely for an event that can be caused by only one of the waiting processes</a:t>
            </a:r>
          </a:p>
          <a:p>
            <a:pPr>
              <a:lnSpc>
                <a:spcPct val="90000"/>
              </a:lnSpc>
              <a:tabLst>
                <a:tab pos="1882775" algn="ctr"/>
                <a:tab pos="4568825" algn="ctr"/>
              </a:tabLst>
            </a:pPr>
            <a:r>
              <a:rPr lang="en-US" altLang="en-US" dirty="0">
                <a:solidFill>
                  <a:srgbClr val="000000"/>
                </a:solidFill>
              </a:rPr>
              <a:t>Let </a:t>
            </a:r>
            <a:r>
              <a:rPr lang="en-US" altLang="en-US" sz="2000" b="1" i="1" dirty="0">
                <a:solidFill>
                  <a:srgbClr val="000000"/>
                </a:solidFill>
                <a:latin typeface="Courier New" panose="02070309020205020404" pitchFamily="49" charset="0"/>
              </a:rPr>
              <a:t>S</a:t>
            </a:r>
            <a:r>
              <a:rPr lang="en-US" altLang="en-US" dirty="0">
                <a:solidFill>
                  <a:srgbClr val="000000"/>
                </a:solidFill>
              </a:rPr>
              <a:t> and</a:t>
            </a:r>
            <a:r>
              <a:rPr lang="en-US" altLang="en-US" sz="1600" b="1" dirty="0">
                <a:solidFill>
                  <a:srgbClr val="000000"/>
                </a:solidFill>
                <a:latin typeface="Courier New" panose="02070309020205020404" pitchFamily="49" charset="0"/>
              </a:rPr>
              <a:t> </a:t>
            </a:r>
            <a:r>
              <a:rPr lang="en-US" altLang="en-US" sz="2000" b="1" i="1" dirty="0">
                <a:solidFill>
                  <a:srgbClr val="000000"/>
                </a:solidFill>
                <a:latin typeface="Courier New" panose="02070309020205020404" pitchFamily="49" charset="0"/>
              </a:rPr>
              <a:t>Q</a:t>
            </a:r>
            <a:r>
              <a:rPr lang="en-US" altLang="en-US" sz="1600" b="1" dirty="0">
                <a:solidFill>
                  <a:srgbClr val="000000"/>
                </a:solidFill>
                <a:latin typeface="Courier New" panose="02070309020205020404" pitchFamily="49" charset="0"/>
              </a:rPr>
              <a:t> </a:t>
            </a:r>
            <a:r>
              <a:rPr lang="en-US" altLang="en-US" dirty="0">
                <a:solidFill>
                  <a:srgbClr val="000000"/>
                </a:solidFill>
              </a:rPr>
              <a:t>be </a:t>
            </a:r>
            <a:r>
              <a:rPr lang="en-US" altLang="en-US" dirty="0"/>
              <a:t>two semaphores initialized to 1</a:t>
            </a:r>
          </a:p>
          <a:p>
            <a:pPr>
              <a:lnSpc>
                <a:spcPct val="90000"/>
              </a:lnSpc>
              <a:buFont typeface="Monotype Sorts" pitchFamily="-84" charset="2"/>
              <a:buNone/>
              <a:tabLst>
                <a:tab pos="1882775" algn="ctr"/>
                <a:tab pos="4568825" algn="ctr"/>
              </a:tabLst>
            </a:pPr>
            <a:r>
              <a:rPr lang="en-US" altLang="en-US" i="1" dirty="0">
                <a:solidFill>
                  <a:srgbClr val="000000"/>
                </a:solidFill>
              </a:rPr>
              <a:t>		        P</a:t>
            </a:r>
            <a:r>
              <a:rPr lang="en-US" altLang="en-US" baseline="-25000" dirty="0">
                <a:solidFill>
                  <a:srgbClr val="000000"/>
                </a:solidFill>
              </a:rPr>
              <a:t>0</a:t>
            </a:r>
            <a:r>
              <a:rPr lang="en-US" altLang="en-US" dirty="0">
                <a:solidFill>
                  <a:srgbClr val="000000"/>
                </a:solidFill>
              </a:rPr>
              <a:t>	                            </a:t>
            </a:r>
            <a:r>
              <a:rPr lang="en-US" altLang="en-US" i="1" dirty="0">
                <a:solidFill>
                  <a:srgbClr val="000000"/>
                </a:solidFill>
              </a:rPr>
              <a:t>P</a:t>
            </a:r>
            <a:r>
              <a:rPr lang="en-US" altLang="en-US" baseline="-25000" dirty="0">
                <a:solidFill>
                  <a:srgbClr val="000000"/>
                </a:solidFill>
              </a:rPr>
              <a:t>1</a:t>
            </a:r>
          </a:p>
          <a:p>
            <a:pPr>
              <a:lnSpc>
                <a:spcPct val="90000"/>
              </a:lnSpc>
              <a:buFont typeface="Monotype Sorts" pitchFamily="-84" charset="2"/>
              <a:buNone/>
              <a:tabLst>
                <a:tab pos="1882775" algn="ctr"/>
                <a:tab pos="4568825" algn="ctr"/>
              </a:tabLst>
            </a:pPr>
            <a:r>
              <a:rPr lang="en-US" altLang="en-US" b="1" dirty="0">
                <a:solidFill>
                  <a:srgbClr val="000000"/>
                </a:solidFill>
                <a:latin typeface="Courier New" panose="02070309020205020404" pitchFamily="49" charset="0"/>
              </a:rPr>
              <a:t>	          </a:t>
            </a:r>
            <a:r>
              <a:rPr lang="en-US" altLang="en-US" sz="1600" b="1" dirty="0">
                <a:solidFill>
                  <a:srgbClr val="000000"/>
                </a:solidFill>
                <a:latin typeface="Courier New" panose="02070309020205020404" pitchFamily="49" charset="0"/>
              </a:rPr>
              <a:t>wait(S); 	              wait(Q);</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wait(Q); 	              wait(S);</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		     ...</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signal(S);                 signal(Q);</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signal(Q);                 signal(S);</a:t>
            </a:r>
          </a:p>
          <a:p>
            <a:pPr>
              <a:lnSpc>
                <a:spcPct val="90000"/>
              </a:lnSpc>
              <a:buFont typeface="Monotype Sorts" pitchFamily="-84" charset="2"/>
              <a:buNone/>
              <a:tabLst>
                <a:tab pos="1882775" algn="ctr"/>
                <a:tab pos="4568825" algn="ctr"/>
              </a:tabLst>
            </a:pPr>
            <a:endParaRPr lang="en-US" altLang="en-US" sz="1600" b="1" dirty="0">
              <a:solidFill>
                <a:srgbClr val="000000"/>
              </a:solidFill>
              <a:latin typeface="Courier New" panose="02070309020205020404" pitchFamily="49" charset="0"/>
            </a:endParaRPr>
          </a:p>
          <a:p>
            <a:pPr>
              <a:lnSpc>
                <a:spcPct val="90000"/>
              </a:lnSpc>
              <a:tabLst>
                <a:tab pos="1882775" algn="ctr"/>
                <a:tab pos="4568825" algn="ctr"/>
              </a:tabLst>
            </a:pPr>
            <a:r>
              <a:rPr lang="en-US" altLang="en-US" dirty="0">
                <a:sym typeface="MT Extra" panose="05050102010205020202" pitchFamily="18" charset="2"/>
              </a:rPr>
              <a:t>Consider if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executes wait(S) and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wait(Q). When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executes wait(Q), it must wait until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executes signal(Q)</a:t>
            </a:r>
          </a:p>
          <a:p>
            <a:pPr>
              <a:lnSpc>
                <a:spcPct val="90000"/>
              </a:lnSpc>
              <a:tabLst>
                <a:tab pos="1882775" algn="ctr"/>
                <a:tab pos="4568825" algn="ctr"/>
              </a:tabLst>
            </a:pPr>
            <a:r>
              <a:rPr lang="en-US" altLang="en-US" dirty="0">
                <a:sym typeface="MT Extra" panose="05050102010205020202" pitchFamily="18" charset="2"/>
              </a:rPr>
              <a:t>However,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is waiting until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 signal(S).</a:t>
            </a:r>
          </a:p>
          <a:p>
            <a:pPr>
              <a:lnSpc>
                <a:spcPct val="90000"/>
              </a:lnSpc>
              <a:tabLst>
                <a:tab pos="1882775" algn="ctr"/>
                <a:tab pos="4568825" algn="ctr"/>
              </a:tabLst>
            </a:pPr>
            <a:r>
              <a:rPr lang="en-US" altLang="en-US" dirty="0">
                <a:sym typeface="MT Extra" panose="05050102010205020202" pitchFamily="18" charset="2"/>
              </a:rPr>
              <a:t>Since these signal() operations will never be executed, </a:t>
            </a:r>
            <a:r>
              <a:rPr lang="en-US" altLang="en-US" i="1" dirty="0">
                <a:solidFill>
                  <a:srgbClr val="000000"/>
                </a:solidFill>
              </a:rPr>
              <a:t>P</a:t>
            </a:r>
            <a:r>
              <a:rPr lang="en-US" altLang="en-US" baseline="-25000" dirty="0">
                <a:solidFill>
                  <a:srgbClr val="000000"/>
                </a:solidFill>
              </a:rPr>
              <a:t>0 </a:t>
            </a:r>
            <a:r>
              <a:rPr lang="en-US" altLang="en-US" dirty="0">
                <a:sym typeface="MT Extra" panose="05050102010205020202" pitchFamily="18" charset="2"/>
              </a:rPr>
              <a:t>and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are </a:t>
            </a:r>
            <a:r>
              <a:rPr lang="en-US" altLang="en-US" b="1" dirty="0">
                <a:sym typeface="MT Extra" panose="05050102010205020202" pitchFamily="18" charset="2"/>
              </a:rPr>
              <a:t>deadlocked</a:t>
            </a:r>
            <a:r>
              <a:rPr lang="en-US" altLang="en-US" dirty="0">
                <a:sym typeface="MT Extra" panose="05050102010205020202" pitchFamily="18" charset="2"/>
              </a:rPr>
              <a:t>.</a:t>
            </a:r>
          </a:p>
        </p:txBody>
      </p:sp>
      <p:sp>
        <p:nvSpPr>
          <p:cNvPr id="6" name="Title 1">
            <a:extLst>
              <a:ext uri="{FF2B5EF4-FFF2-40B4-BE49-F238E27FC236}">
                <a16:creationId xmlns:a16="http://schemas.microsoft.com/office/drawing/2014/main" id="{10B654C8-C4D8-441C-9FE2-895E326F6446}"/>
              </a:ext>
            </a:extLst>
          </p:cNvPr>
          <p:cNvSpPr>
            <a:spLocks noGrp="1"/>
          </p:cNvSpPr>
          <p:nvPr>
            <p:ph type="title"/>
          </p:nvPr>
        </p:nvSpPr>
        <p:spPr>
          <a:xfrm>
            <a:off x="457200" y="157653"/>
            <a:ext cx="8229600" cy="576262"/>
          </a:xfrm>
        </p:spPr>
        <p:txBody>
          <a:bodyPr/>
          <a:lstStyle/>
          <a:p>
            <a:r>
              <a:rPr lang="en-US" altLang="en-US" dirty="0"/>
              <a:t>Liveness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5" name="Picture 3">
            <a:extLst>
              <a:ext uri="{FF2B5EF4-FFF2-40B4-BE49-F238E27FC236}">
                <a16:creationId xmlns:a16="http://schemas.microsoft.com/office/drawing/2014/main" id="{9A24033E-60D2-44D6-A559-9793D47AB9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5171" y="2138722"/>
            <a:ext cx="5734902" cy="3321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3" name="Title 1">
            <a:extLst>
              <a:ext uri="{FF2B5EF4-FFF2-40B4-BE49-F238E27FC236}">
                <a16:creationId xmlns:a16="http://schemas.microsoft.com/office/drawing/2014/main" id="{E482B5E1-768E-44E1-9684-3A2EF367E255}"/>
              </a:ext>
            </a:extLst>
          </p:cNvPr>
          <p:cNvSpPr>
            <a:spLocks noGrp="1"/>
          </p:cNvSpPr>
          <p:nvPr>
            <p:ph type="title"/>
          </p:nvPr>
        </p:nvSpPr>
        <p:spPr>
          <a:xfrm>
            <a:off x="875211" y="224522"/>
            <a:ext cx="7511144" cy="576262"/>
          </a:xfrm>
        </p:spPr>
        <p:txBody>
          <a:bodyPr/>
          <a:lstStyle/>
          <a:p>
            <a:r>
              <a:rPr lang="en-US" altLang="en-US" dirty="0"/>
              <a:t>Access to Shared Data</a:t>
            </a:r>
          </a:p>
        </p:txBody>
      </p:sp>
      <p:sp>
        <p:nvSpPr>
          <p:cNvPr id="90114" name="Content Placeholder 2">
            <a:extLst>
              <a:ext uri="{FF2B5EF4-FFF2-40B4-BE49-F238E27FC236}">
                <a16:creationId xmlns:a16="http://schemas.microsoft.com/office/drawing/2014/main" id="{C072253D-19DC-4079-95A8-696F6DDEB146}"/>
              </a:ext>
            </a:extLst>
          </p:cNvPr>
          <p:cNvSpPr>
            <a:spLocks noGrp="1"/>
          </p:cNvSpPr>
          <p:nvPr>
            <p:ph idx="1"/>
          </p:nvPr>
        </p:nvSpPr>
        <p:spPr>
          <a:xfrm>
            <a:off x="1456508" y="881744"/>
            <a:ext cx="7367452" cy="5525588"/>
          </a:xfrm>
        </p:spPr>
        <p:txBody>
          <a:bodyPr/>
          <a:lstStyle/>
          <a:p>
            <a:r>
              <a:rPr lang="en-US" altLang="en-US" dirty="0"/>
              <a:t>Processes P</a:t>
            </a:r>
            <a:r>
              <a:rPr lang="en-US" altLang="en-US" baseline="-25000" dirty="0"/>
              <a:t>0</a:t>
            </a:r>
            <a:r>
              <a:rPr lang="en-US" altLang="en-US" dirty="0"/>
              <a:t> and P</a:t>
            </a:r>
            <a:r>
              <a:rPr lang="en-US" altLang="en-US" baseline="-25000" dirty="0"/>
              <a:t>1</a:t>
            </a:r>
            <a:r>
              <a:rPr lang="en-US" altLang="en-US" dirty="0"/>
              <a:t> are creating child processes using the </a:t>
            </a:r>
            <a:r>
              <a:rPr lang="en-US" altLang="en-US" dirty="0">
                <a:latin typeface="Courier New" panose="02070309020205020404" pitchFamily="49" charset="0"/>
                <a:cs typeface="Courier New" panose="02070309020205020404" pitchFamily="49" charset="0"/>
              </a:rPr>
              <a:t>fork() </a:t>
            </a:r>
            <a:r>
              <a:rPr lang="en-US" altLang="en-US" dirty="0"/>
              <a:t>system call</a:t>
            </a:r>
          </a:p>
          <a:p>
            <a:r>
              <a:rPr lang="en-US" altLang="en-US" dirty="0"/>
              <a:t>Race condition on kernel variable </a:t>
            </a:r>
            <a:r>
              <a:rPr lang="en-US" altLang="en-US" dirty="0" err="1">
                <a:latin typeface="Courier New" panose="02070309020205020404" pitchFamily="49" charset="0"/>
                <a:cs typeface="Courier New" panose="02070309020205020404" pitchFamily="49" charset="0"/>
              </a:rPr>
              <a:t>next_available_pid</a:t>
            </a:r>
            <a:r>
              <a:rPr lang="en-US" altLang="en-US" dirty="0"/>
              <a:t> which is the next available process identifier (</a:t>
            </a:r>
            <a:r>
              <a:rPr lang="en-US" altLang="en-US" dirty="0" err="1"/>
              <a:t>pid</a:t>
            </a:r>
            <a:r>
              <a:rPr lang="en-US" altLang="en-US" dirty="0"/>
              <a:t>)</a:t>
            </a: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endParaRPr lang="en-US" altLang="en-US" dirty="0"/>
          </a:p>
          <a:p>
            <a:endParaRPr lang="en-US" altLang="en-US" dirty="0"/>
          </a:p>
          <a:p>
            <a:r>
              <a:rPr lang="en-US" altLang="en-US" dirty="0"/>
              <a:t>Unless there is a mechanism to prevent P</a:t>
            </a:r>
            <a:r>
              <a:rPr lang="en-US" altLang="en-US" baseline="-25000" dirty="0"/>
              <a:t>0</a:t>
            </a:r>
            <a:r>
              <a:rPr lang="en-US" altLang="en-US" dirty="0"/>
              <a:t> and P</a:t>
            </a:r>
            <a:r>
              <a:rPr lang="en-US" altLang="en-US" baseline="-25000" dirty="0"/>
              <a:t>1</a:t>
            </a:r>
            <a:r>
              <a:rPr lang="en-US" altLang="en-US" dirty="0"/>
              <a:t> from accessing the variable </a:t>
            </a:r>
            <a:r>
              <a:rPr lang="en-US" altLang="en-US" dirty="0" err="1">
                <a:latin typeface="Courier New" panose="02070309020205020404" pitchFamily="49" charset="0"/>
                <a:cs typeface="Courier New" panose="02070309020205020404" pitchFamily="49" charset="0"/>
              </a:rPr>
              <a:t>next_available_pid</a:t>
            </a:r>
            <a:r>
              <a:rPr lang="en-US" altLang="en-US" dirty="0"/>
              <a:t>  the same </a:t>
            </a:r>
            <a:r>
              <a:rPr lang="en-US" altLang="en-US" dirty="0" err="1"/>
              <a:t>pid</a:t>
            </a:r>
            <a:r>
              <a:rPr lang="en-US" altLang="en-US" dirty="0"/>
              <a:t> could be assigned to two different processes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a:extLst>
              <a:ext uri="{FF2B5EF4-FFF2-40B4-BE49-F238E27FC236}">
                <a16:creationId xmlns:a16="http://schemas.microsoft.com/office/drawing/2014/main" id="{CC3D9E03-5564-4E30-B743-6530BE53EE2B}"/>
              </a:ext>
            </a:extLst>
          </p:cNvPr>
          <p:cNvSpPr>
            <a:spLocks noGrp="1" noChangeArrowheads="1"/>
          </p:cNvSpPr>
          <p:nvPr>
            <p:ph idx="1"/>
          </p:nvPr>
        </p:nvSpPr>
        <p:spPr>
          <a:xfrm>
            <a:off x="1182189" y="1515291"/>
            <a:ext cx="7279186" cy="4464822"/>
          </a:xfrm>
        </p:spPr>
        <p:txBody>
          <a:bodyPr/>
          <a:lstStyle/>
          <a:p>
            <a:pPr>
              <a:lnSpc>
                <a:spcPct val="90000"/>
              </a:lnSpc>
              <a:tabLst>
                <a:tab pos="1882775" algn="ctr"/>
                <a:tab pos="4568825" algn="ctr"/>
              </a:tabLst>
            </a:pPr>
            <a:r>
              <a:rPr lang="en-US" altLang="en-US" dirty="0"/>
              <a:t>Other forms of deadlock:</a:t>
            </a:r>
            <a:endParaRPr lang="en-US" altLang="en-US" sz="1600" dirty="0">
              <a:latin typeface="Courier New" panose="02070309020205020404" pitchFamily="49" charset="0"/>
            </a:endParaRPr>
          </a:p>
          <a:p>
            <a:pPr>
              <a:lnSpc>
                <a:spcPct val="90000"/>
              </a:lnSpc>
              <a:tabLst>
                <a:tab pos="1882775" algn="ctr"/>
                <a:tab pos="4568825" algn="ctr"/>
              </a:tabLst>
            </a:pPr>
            <a:r>
              <a:rPr lang="en-US" altLang="en-US" b="1" dirty="0">
                <a:sym typeface="MT Extra" panose="05050102010205020202" pitchFamily="18" charset="2"/>
              </a:rPr>
              <a:t>Starvation</a:t>
            </a:r>
            <a:r>
              <a:rPr lang="en-US" altLang="en-US" dirty="0">
                <a:sym typeface="MT Extra" panose="05050102010205020202" pitchFamily="18" charset="2"/>
              </a:rPr>
              <a:t> </a:t>
            </a:r>
            <a:r>
              <a:rPr lang="en-US" altLang="en-US" dirty="0"/>
              <a:t>– indefinite blocking  </a:t>
            </a:r>
          </a:p>
          <a:p>
            <a:pPr lvl="1">
              <a:lnSpc>
                <a:spcPct val="90000"/>
              </a:lnSpc>
              <a:tabLst>
                <a:tab pos="1882775" algn="ctr"/>
                <a:tab pos="4568825" algn="ctr"/>
              </a:tabLst>
            </a:pPr>
            <a:r>
              <a:rPr lang="en-US" altLang="en-US" dirty="0"/>
              <a:t>A process may never be removed from the semaphore queue in which it is suspended</a:t>
            </a:r>
          </a:p>
          <a:p>
            <a:pPr>
              <a:lnSpc>
                <a:spcPct val="90000"/>
              </a:lnSpc>
              <a:tabLst>
                <a:tab pos="1882775" algn="ctr"/>
                <a:tab pos="4568825" algn="ctr"/>
              </a:tabLst>
            </a:pPr>
            <a:r>
              <a:rPr lang="en-US" altLang="en-US" b="1" dirty="0"/>
              <a:t>Priority Inversion</a:t>
            </a:r>
            <a:r>
              <a:rPr lang="en-US" altLang="en-US" dirty="0"/>
              <a:t> – Scheduling problem when lower-priority process holds a lock needed by higher-priority process</a:t>
            </a:r>
          </a:p>
          <a:p>
            <a:pPr lvl="1">
              <a:tabLst>
                <a:tab pos="1882775" algn="ctr"/>
                <a:tab pos="4568825" algn="ctr"/>
              </a:tabLst>
            </a:pPr>
            <a:r>
              <a:rPr lang="en-US" altLang="en-US" dirty="0"/>
              <a:t>Solved via </a:t>
            </a:r>
            <a:r>
              <a:rPr lang="en-US" altLang="en-US" b="1" dirty="0"/>
              <a:t>priority-inheritance protocol</a:t>
            </a:r>
            <a:br>
              <a:rPr lang="en-US" altLang="en-US" b="1" dirty="0"/>
            </a:br>
            <a:br>
              <a:rPr lang="en-US" altLang="en-US" b="1" dirty="0"/>
            </a:br>
            <a:endParaRPr lang="en-US" altLang="en-US" b="1" dirty="0"/>
          </a:p>
        </p:txBody>
      </p:sp>
      <p:sp>
        <p:nvSpPr>
          <p:cNvPr id="6" name="Title 1">
            <a:extLst>
              <a:ext uri="{FF2B5EF4-FFF2-40B4-BE49-F238E27FC236}">
                <a16:creationId xmlns:a16="http://schemas.microsoft.com/office/drawing/2014/main" id="{D06CA1E1-4F3C-40FD-8128-8886B3D8AE7B}"/>
              </a:ext>
            </a:extLst>
          </p:cNvPr>
          <p:cNvSpPr>
            <a:spLocks noGrp="1"/>
          </p:cNvSpPr>
          <p:nvPr>
            <p:ph type="title"/>
          </p:nvPr>
        </p:nvSpPr>
        <p:spPr>
          <a:xfrm>
            <a:off x="457200" y="157653"/>
            <a:ext cx="8229600" cy="576262"/>
          </a:xfrm>
        </p:spPr>
        <p:txBody>
          <a:bodyPr/>
          <a:lstStyle/>
          <a:p>
            <a:r>
              <a:rPr lang="en-US" altLang="en-US" dirty="0"/>
              <a:t>Liveness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white background with black dots">
            <a:extLst>
              <a:ext uri="{FF2B5EF4-FFF2-40B4-BE49-F238E27FC236}">
                <a16:creationId xmlns:a16="http://schemas.microsoft.com/office/drawing/2014/main" id="{DF253ACD-5BAF-E948-7790-C0F5542E70AA}"/>
              </a:ext>
            </a:extLst>
          </p:cNvPr>
          <p:cNvPicPr>
            <a:picLocks noChangeAspect="1"/>
          </p:cNvPicPr>
          <p:nvPr/>
        </p:nvPicPr>
        <p:blipFill>
          <a:blip r:embed="rId2"/>
          <a:stretch>
            <a:fillRect/>
          </a:stretch>
        </p:blipFill>
        <p:spPr>
          <a:xfrm>
            <a:off x="6681600" y="389251"/>
            <a:ext cx="2441352" cy="1272366"/>
          </a:xfrm>
          <a:prstGeom prst="rect">
            <a:avLst/>
          </a:prstGeom>
        </p:spPr>
      </p:pic>
      <p:pic>
        <p:nvPicPr>
          <p:cNvPr id="4" name="Picture 3" descr="A screenshot of a computer program">
            <a:extLst>
              <a:ext uri="{FF2B5EF4-FFF2-40B4-BE49-F238E27FC236}">
                <a16:creationId xmlns:a16="http://schemas.microsoft.com/office/drawing/2014/main" id="{E807B2C9-2748-47CB-18E8-30A485D6F2AE}"/>
              </a:ext>
            </a:extLst>
          </p:cNvPr>
          <p:cNvPicPr>
            <a:picLocks noChangeAspect="1"/>
          </p:cNvPicPr>
          <p:nvPr/>
        </p:nvPicPr>
        <p:blipFill>
          <a:blip r:embed="rId3"/>
          <a:stretch>
            <a:fillRect/>
          </a:stretch>
        </p:blipFill>
        <p:spPr>
          <a:xfrm>
            <a:off x="99452" y="0"/>
            <a:ext cx="6582148" cy="6858000"/>
          </a:xfrm>
          <a:prstGeom prst="rect">
            <a:avLst/>
          </a:prstGeom>
        </p:spPr>
      </p:pic>
    </p:spTree>
    <p:extLst>
      <p:ext uri="{BB962C8B-B14F-4D97-AF65-F5344CB8AC3E}">
        <p14:creationId xmlns:p14="http://schemas.microsoft.com/office/powerpoint/2010/main" val="2826702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241C86DA-5745-4F87-B29A-C8244F473A73}"/>
              </a:ext>
            </a:extLst>
          </p:cNvPr>
          <p:cNvSpPr>
            <a:spLocks noGrp="1"/>
          </p:cNvSpPr>
          <p:nvPr>
            <p:ph type="title"/>
          </p:nvPr>
        </p:nvSpPr>
        <p:spPr>
          <a:xfrm>
            <a:off x="457200" y="190694"/>
            <a:ext cx="7824651" cy="576262"/>
          </a:xfrm>
        </p:spPr>
        <p:txBody>
          <a:bodyPr/>
          <a:lstStyle/>
          <a:p>
            <a:r>
              <a:rPr lang="en-US" altLang="en-US" dirty="0"/>
              <a:t>Critical Section Problem</a:t>
            </a:r>
          </a:p>
        </p:txBody>
      </p:sp>
      <p:sp>
        <p:nvSpPr>
          <p:cNvPr id="19458" name="Content Placeholder 2">
            <a:extLst>
              <a:ext uri="{FF2B5EF4-FFF2-40B4-BE49-F238E27FC236}">
                <a16:creationId xmlns:a16="http://schemas.microsoft.com/office/drawing/2014/main" id="{B338794A-A20C-44DB-8F23-B3455E712537}"/>
              </a:ext>
            </a:extLst>
          </p:cNvPr>
          <p:cNvSpPr>
            <a:spLocks noGrp="1"/>
          </p:cNvSpPr>
          <p:nvPr>
            <p:ph idx="1"/>
          </p:nvPr>
        </p:nvSpPr>
        <p:spPr>
          <a:xfrm>
            <a:off x="1469571" y="1449976"/>
            <a:ext cx="6691934" cy="4143427"/>
          </a:xfrm>
        </p:spPr>
        <p:txBody>
          <a:bodyPr/>
          <a:lstStyle/>
          <a:p>
            <a:r>
              <a:rPr lang="en-US" altLang="en-US" dirty="0"/>
              <a:t>Consider system of </a:t>
            </a:r>
            <a:r>
              <a:rPr lang="en-US" altLang="en-US" b="1" i="1" dirty="0"/>
              <a:t>n</a:t>
            </a:r>
            <a:r>
              <a:rPr lang="en-US" altLang="en-US" b="1" dirty="0"/>
              <a:t> </a:t>
            </a:r>
            <a:r>
              <a:rPr lang="en-US" altLang="en-US" dirty="0"/>
              <a:t>processes {</a:t>
            </a:r>
            <a:r>
              <a:rPr lang="en-US" altLang="en-US" b="1" i="1" dirty="0"/>
              <a:t>p</a:t>
            </a:r>
            <a:r>
              <a:rPr lang="en-US" altLang="en-US" b="1" i="1" baseline="-25000" dirty="0"/>
              <a:t>0</a:t>
            </a:r>
            <a:r>
              <a:rPr lang="en-US" altLang="en-US" b="1" i="1" dirty="0"/>
              <a:t>, p</a:t>
            </a:r>
            <a:r>
              <a:rPr lang="en-US" altLang="en-US" b="1" i="1" baseline="-25000" dirty="0"/>
              <a:t>1</a:t>
            </a:r>
            <a:r>
              <a:rPr lang="en-US" altLang="en-US" b="1" i="1" dirty="0"/>
              <a:t>, … p</a:t>
            </a:r>
            <a:r>
              <a:rPr lang="en-US" altLang="en-US" b="1" i="1" baseline="-25000" dirty="0"/>
              <a:t>n-1</a:t>
            </a:r>
            <a:r>
              <a:rPr lang="en-US" altLang="en-US" dirty="0"/>
              <a:t>}</a:t>
            </a:r>
          </a:p>
          <a:p>
            <a:r>
              <a:rPr lang="en-US" altLang="en-US" dirty="0"/>
              <a:t>Each process has </a:t>
            </a:r>
            <a:r>
              <a:rPr lang="en-US" altLang="en-US" b="1" dirty="0">
                <a:solidFill>
                  <a:srgbClr val="006699"/>
                </a:solidFill>
                <a:latin typeface="+mj-lt"/>
              </a:rPr>
              <a:t>critical section </a:t>
            </a:r>
            <a:r>
              <a:rPr lang="en-US" altLang="en-US" dirty="0"/>
              <a:t>segment of code</a:t>
            </a:r>
          </a:p>
          <a:p>
            <a:pPr lvl="1"/>
            <a:r>
              <a:rPr lang="en-US" altLang="en-US" dirty="0"/>
              <a:t>Process may be changing common variables, updating table, writing file, etc.</a:t>
            </a:r>
          </a:p>
          <a:p>
            <a:pPr lvl="1"/>
            <a:r>
              <a:rPr lang="en-US" altLang="en-US" dirty="0"/>
              <a:t>When one process in critical section, no other may be in its critical section</a:t>
            </a:r>
          </a:p>
          <a:p>
            <a:r>
              <a:rPr lang="en-US" altLang="en-US" b="1" i="1" dirty="0"/>
              <a:t>Critical section problem </a:t>
            </a:r>
            <a:r>
              <a:rPr lang="en-US" altLang="en-US" dirty="0"/>
              <a:t>is to design protocol to solve this</a:t>
            </a:r>
          </a:p>
          <a:p>
            <a:r>
              <a:rPr lang="en-US" altLang="en-US" dirty="0"/>
              <a:t>Each process must ask permission to enter critical section in </a:t>
            </a:r>
            <a:r>
              <a:rPr lang="en-US" altLang="en-US" b="1" dirty="0">
                <a:solidFill>
                  <a:srgbClr val="006699"/>
                </a:solidFill>
                <a:latin typeface="+mj-lt"/>
              </a:rPr>
              <a:t>entry</a:t>
            </a:r>
            <a:r>
              <a:rPr lang="en-US" altLang="en-US" b="1" dirty="0">
                <a:solidFill>
                  <a:srgbClr val="3366FF"/>
                </a:solidFill>
              </a:rPr>
              <a:t> </a:t>
            </a:r>
            <a:r>
              <a:rPr lang="en-US" altLang="en-US" b="1" dirty="0">
                <a:solidFill>
                  <a:srgbClr val="006699"/>
                </a:solidFill>
                <a:latin typeface="+mj-lt"/>
              </a:rPr>
              <a:t>section</a:t>
            </a:r>
            <a:r>
              <a:rPr lang="en-US" altLang="en-US" dirty="0"/>
              <a:t>, may follow critical section with </a:t>
            </a:r>
            <a:r>
              <a:rPr lang="en-US" altLang="en-US" b="1" dirty="0">
                <a:solidFill>
                  <a:srgbClr val="006699"/>
                </a:solidFill>
                <a:latin typeface="+mj-lt"/>
              </a:rPr>
              <a:t>exit section</a:t>
            </a:r>
            <a:r>
              <a:rPr lang="en-US" altLang="en-US" dirty="0"/>
              <a:t>, then </a:t>
            </a:r>
            <a:r>
              <a:rPr lang="en-US" altLang="en-US" b="1" dirty="0">
                <a:solidFill>
                  <a:srgbClr val="006699"/>
                </a:solidFill>
                <a:latin typeface="+mj-lt"/>
              </a:rPr>
              <a:t>remainder section</a:t>
            </a:r>
          </a:p>
          <a:p>
            <a:endParaRPr lang="en-US" altLang="en-US" b="1" dirty="0">
              <a:solidFill>
                <a:srgbClr val="3366FF"/>
              </a:solidFill>
            </a:endParaRPr>
          </a:p>
          <a:p>
            <a:pPr>
              <a:buFont typeface="Monotype Sorts" pitchFamily="-84" charset="2"/>
              <a:buNone/>
            </a:pPr>
            <a:endParaRPr lang="en-US" altLang="en-US" b="1" dirty="0">
              <a:solidFill>
                <a:srgbClr val="006699"/>
              </a:solidFill>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4C7F20DE-D280-45CC-980B-BCB54111250C}"/>
              </a:ext>
            </a:extLst>
          </p:cNvPr>
          <p:cNvSpPr>
            <a:spLocks noGrp="1"/>
          </p:cNvSpPr>
          <p:nvPr>
            <p:ph type="title"/>
          </p:nvPr>
        </p:nvSpPr>
        <p:spPr>
          <a:xfrm>
            <a:off x="751114" y="216906"/>
            <a:ext cx="7321732" cy="576262"/>
          </a:xfrm>
        </p:spPr>
        <p:txBody>
          <a:bodyPr/>
          <a:lstStyle/>
          <a:p>
            <a:r>
              <a:rPr lang="en-US" altLang="en-US" dirty="0"/>
              <a:t>Critical Section</a:t>
            </a:r>
          </a:p>
        </p:txBody>
      </p:sp>
      <p:sp>
        <p:nvSpPr>
          <p:cNvPr id="20482" name="Content Placeholder 2">
            <a:extLst>
              <a:ext uri="{FF2B5EF4-FFF2-40B4-BE49-F238E27FC236}">
                <a16:creationId xmlns:a16="http://schemas.microsoft.com/office/drawing/2014/main" id="{F974E91A-239B-4390-9863-29FFA57CC958}"/>
              </a:ext>
            </a:extLst>
          </p:cNvPr>
          <p:cNvSpPr>
            <a:spLocks noGrp="1"/>
          </p:cNvSpPr>
          <p:nvPr>
            <p:ph idx="1"/>
          </p:nvPr>
        </p:nvSpPr>
        <p:spPr/>
        <p:txBody>
          <a:bodyPr/>
          <a:lstStyle/>
          <a:p>
            <a:r>
              <a:rPr lang="en-US" altLang="en-US"/>
              <a:t>General structure of process </a:t>
            </a:r>
            <a:r>
              <a:rPr lang="en-US" altLang="en-US" b="1" i="1"/>
              <a:t>P</a:t>
            </a:r>
            <a:r>
              <a:rPr lang="en-US" altLang="en-US" b="1" i="1" baseline="-25000"/>
              <a:t>i  </a:t>
            </a:r>
            <a:endParaRPr lang="en-US" altLang="en-US"/>
          </a:p>
          <a:p>
            <a:endParaRPr lang="en-US" altLang="en-US" b="1">
              <a:solidFill>
                <a:srgbClr val="0000FF"/>
              </a:solidFill>
            </a:endParaRPr>
          </a:p>
        </p:txBody>
      </p:sp>
      <p:pic>
        <p:nvPicPr>
          <p:cNvPr id="3" name="Picture 2" descr="Text&#10;&#10;Description automatically generated">
            <a:extLst>
              <a:ext uri="{FF2B5EF4-FFF2-40B4-BE49-F238E27FC236}">
                <a16:creationId xmlns:a16="http://schemas.microsoft.com/office/drawing/2014/main" id="{28575814-05D6-4140-9987-D9F185C76491}"/>
              </a:ext>
            </a:extLst>
          </p:cNvPr>
          <p:cNvPicPr>
            <a:picLocks noChangeAspect="1"/>
          </p:cNvPicPr>
          <p:nvPr/>
        </p:nvPicPr>
        <p:blipFill>
          <a:blip r:embed="rId2"/>
          <a:stretch>
            <a:fillRect/>
          </a:stretch>
        </p:blipFill>
        <p:spPr>
          <a:xfrm>
            <a:off x="1979960" y="1943900"/>
            <a:ext cx="2775530" cy="269341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B0492801-590C-4595-B50B-48839BE59B60}"/>
              </a:ext>
            </a:extLst>
          </p:cNvPr>
          <p:cNvSpPr>
            <a:spLocks noGrp="1" noChangeArrowheads="1"/>
          </p:cNvSpPr>
          <p:nvPr>
            <p:ph type="title"/>
          </p:nvPr>
        </p:nvSpPr>
        <p:spPr>
          <a:xfrm>
            <a:off x="821095" y="223256"/>
            <a:ext cx="7774265" cy="576262"/>
          </a:xfrm>
        </p:spPr>
        <p:txBody>
          <a:bodyPr/>
          <a:lstStyle/>
          <a:p>
            <a:pPr eaLnBrk="1" hangingPunct="1"/>
            <a:r>
              <a:rPr lang="en-US" altLang="en-US" dirty="0"/>
              <a:t>Critical-Section Problem (Cont.)</a:t>
            </a:r>
          </a:p>
        </p:txBody>
      </p:sp>
      <p:sp>
        <p:nvSpPr>
          <p:cNvPr id="21506" name="Rectangle 3">
            <a:extLst>
              <a:ext uri="{FF2B5EF4-FFF2-40B4-BE49-F238E27FC236}">
                <a16:creationId xmlns:a16="http://schemas.microsoft.com/office/drawing/2014/main" id="{34120D2B-C00D-4788-A304-48C827DAAA2A}"/>
              </a:ext>
            </a:extLst>
          </p:cNvPr>
          <p:cNvSpPr>
            <a:spLocks noGrp="1" noChangeArrowheads="1"/>
          </p:cNvSpPr>
          <p:nvPr>
            <p:ph idx="1"/>
          </p:nvPr>
        </p:nvSpPr>
        <p:spPr>
          <a:xfrm>
            <a:off x="943903" y="1796143"/>
            <a:ext cx="7697178" cy="4388098"/>
          </a:xfrm>
        </p:spPr>
        <p:txBody>
          <a:bodyPr/>
          <a:lstStyle/>
          <a:p>
            <a:pPr marL="342900" indent="-342900">
              <a:buFont typeface="Monotype Sorts" pitchFamily="-84" charset="2"/>
              <a:buAutoNum type="arabicPeriod"/>
            </a:pPr>
            <a:r>
              <a:rPr lang="en-US" altLang="en-US" b="1" dirty="0">
                <a:solidFill>
                  <a:srgbClr val="006699"/>
                </a:solidFill>
                <a:latin typeface="+mj-lt"/>
              </a:rPr>
              <a:t>Mutual Exclusion </a:t>
            </a:r>
            <a:r>
              <a:rPr lang="en-US" altLang="en-US" dirty="0"/>
              <a:t>- If process </a:t>
            </a:r>
            <a:r>
              <a:rPr lang="en-US" altLang="en-US" b="1" i="1" dirty="0"/>
              <a:t>P</a:t>
            </a:r>
            <a:r>
              <a:rPr lang="en-US" altLang="en-US" b="1" i="1" baseline="-25000" dirty="0"/>
              <a:t>i</a:t>
            </a:r>
            <a:r>
              <a:rPr lang="en-US" altLang="en-US" b="1" dirty="0"/>
              <a:t> </a:t>
            </a:r>
            <a:r>
              <a:rPr lang="en-US" altLang="en-US" dirty="0"/>
              <a:t>is executing in its critical section, then no other processes can be executing in their critical sections</a:t>
            </a:r>
          </a:p>
          <a:p>
            <a:pPr marL="342900" indent="-342900">
              <a:buFont typeface="Monotype Sorts" pitchFamily="-84" charset="2"/>
              <a:buAutoNum type="arabicPeriod"/>
            </a:pPr>
            <a:r>
              <a:rPr lang="en-US" altLang="en-US" b="1" dirty="0">
                <a:solidFill>
                  <a:srgbClr val="006699"/>
                </a:solidFill>
                <a:latin typeface="+mj-lt"/>
              </a:rPr>
              <a:t>Progress</a:t>
            </a:r>
            <a:r>
              <a:rPr lang="en-US" altLang="en-US" b="1" dirty="0"/>
              <a:t> </a:t>
            </a:r>
            <a:r>
              <a:rPr lang="en-US" altLang="en-US" dirty="0"/>
              <a:t>- If no process is executing in its critical section and there exist some processes that wish to enter their critical section, then the selection of the process that will enter the critical section next cannot be postponed indefinitely</a:t>
            </a:r>
          </a:p>
          <a:p>
            <a:pPr marL="342900" indent="-342900">
              <a:buFont typeface="Monotype Sorts" pitchFamily="-84" charset="2"/>
              <a:buAutoNum type="arabicPeriod"/>
            </a:pPr>
            <a:r>
              <a:rPr lang="en-US" altLang="en-US" b="1" dirty="0">
                <a:solidFill>
                  <a:srgbClr val="006699"/>
                </a:solidFill>
              </a:rPr>
              <a:t>Bounded Waiting </a:t>
            </a:r>
            <a:r>
              <a:rPr lang="en-US" altLang="en-US" dirty="0"/>
              <a:t>- A bound must exist on the number of times that other processes are allowed to enter their critical sections after a process has made a request to enter its critical section and before that request is granted</a:t>
            </a:r>
            <a:r>
              <a:rPr lang="en-US" altLang="en-US" dirty="0">
                <a:solidFill>
                  <a:srgbClr val="993300"/>
                </a:solidFill>
              </a:rPr>
              <a:t> </a:t>
            </a:r>
            <a:endParaRPr lang="en-US" altLang="en-US" dirty="0"/>
          </a:p>
          <a:p>
            <a:pPr lvl="1">
              <a:buSzPct val="125000"/>
            </a:pPr>
            <a:r>
              <a:rPr lang="en-US" altLang="en-US" dirty="0"/>
              <a:t>Assume that each process executes at a nonzero speed </a:t>
            </a:r>
          </a:p>
          <a:p>
            <a:pPr lvl="1">
              <a:buSzPct val="125000"/>
            </a:pPr>
            <a:r>
              <a:rPr lang="en-US" altLang="en-US" dirty="0"/>
              <a:t>No assumption concerning </a:t>
            </a:r>
            <a:r>
              <a:rPr lang="en-US" altLang="en-US" b="1" dirty="0">
                <a:solidFill>
                  <a:srgbClr val="006699"/>
                </a:solidFill>
                <a:latin typeface="+mj-lt"/>
              </a:rPr>
              <a:t>relative speed </a:t>
            </a:r>
            <a:r>
              <a:rPr lang="en-US" altLang="en-US" dirty="0"/>
              <a:t>of the</a:t>
            </a:r>
            <a:r>
              <a:rPr lang="en-US" altLang="en-US" b="1" dirty="0"/>
              <a:t> </a:t>
            </a:r>
            <a:r>
              <a:rPr lang="en-US" altLang="en-US" b="1" i="1" dirty="0">
                <a:solidFill>
                  <a:srgbClr val="000000"/>
                </a:solidFill>
              </a:rPr>
              <a:t>n</a:t>
            </a:r>
            <a:r>
              <a:rPr lang="en-US" altLang="en-US" b="1" dirty="0">
                <a:solidFill>
                  <a:srgbClr val="000000"/>
                </a:solidFill>
              </a:rPr>
              <a:t> </a:t>
            </a:r>
            <a:r>
              <a:rPr lang="en-US" altLang="en-US" dirty="0"/>
              <a:t>processes</a:t>
            </a:r>
          </a:p>
        </p:txBody>
      </p:sp>
      <p:sp>
        <p:nvSpPr>
          <p:cNvPr id="2" name="TextBox 1"/>
          <p:cNvSpPr txBox="1"/>
          <p:nvPr/>
        </p:nvSpPr>
        <p:spPr>
          <a:xfrm>
            <a:off x="1268819" y="1175657"/>
            <a:ext cx="5982586" cy="369332"/>
          </a:xfrm>
          <a:prstGeom prst="rect">
            <a:avLst/>
          </a:prstGeom>
          <a:noFill/>
        </p:spPr>
        <p:txBody>
          <a:bodyPr wrap="square" rtlCol="0">
            <a:spAutoFit/>
          </a:bodyPr>
          <a:lstStyle/>
          <a:p>
            <a:r>
              <a:rPr lang="en-US" altLang="en-US" dirty="0">
                <a:latin typeface="+mn-lt"/>
              </a:rPr>
              <a:t>Requirements for solution to critical-section problem</a:t>
            </a:r>
            <a:endParaRPr lang="en-US" dirty="0">
              <a:latin typeface="+mn-lt"/>
            </a:endParaRPr>
          </a:p>
        </p:txBody>
      </p:sp>
    </p:spTree>
    <p:extLst>
      <p:ext uri="{BB962C8B-B14F-4D97-AF65-F5344CB8AC3E}">
        <p14:creationId xmlns:p14="http://schemas.microsoft.com/office/powerpoint/2010/main" val="2360498599"/>
      </p:ext>
    </p:extLst>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17051</TotalTime>
  <Words>3594</Words>
  <Application>Microsoft Office PowerPoint</Application>
  <PresentationFormat>On-screen Show (4:3)</PresentationFormat>
  <Paragraphs>484</Paragraphs>
  <Slides>50</Slides>
  <Notes>32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50</vt:i4>
      </vt:variant>
    </vt:vector>
  </HeadingPairs>
  <TitlesOfParts>
    <vt:vector size="61" baseType="lpstr">
      <vt:lpstr>Arial</vt:lpstr>
      <vt:lpstr>Consolas</vt:lpstr>
      <vt:lpstr>Courier New</vt:lpstr>
      <vt:lpstr>Helvetica</vt:lpstr>
      <vt:lpstr>Monotype Sorts</vt:lpstr>
      <vt:lpstr>MT Extra</vt:lpstr>
      <vt:lpstr>Times New Roman</vt:lpstr>
      <vt:lpstr>Verdana</vt:lpstr>
      <vt:lpstr>Webdings</vt:lpstr>
      <vt:lpstr>Wingdings</vt:lpstr>
      <vt:lpstr>os-8</vt:lpstr>
      <vt:lpstr>Chapter 6:  Synchronization</vt:lpstr>
      <vt:lpstr>Outline</vt:lpstr>
      <vt:lpstr>Objectives</vt:lpstr>
      <vt:lpstr>Background</vt:lpstr>
      <vt:lpstr>Access to Shared Data</vt:lpstr>
      <vt:lpstr>PowerPoint Presentation</vt:lpstr>
      <vt:lpstr>Critical Section Problem</vt:lpstr>
      <vt:lpstr>Critical Section</vt:lpstr>
      <vt:lpstr>Critical-Section Problem (Cont.)</vt:lpstr>
      <vt:lpstr>Producer-Consumer</vt:lpstr>
      <vt:lpstr>Peterson’s Algorithm</vt:lpstr>
      <vt:lpstr>Algorithm for Process P0 and P1</vt:lpstr>
      <vt:lpstr>Peterson’s Algorithm and Modern Architecture</vt:lpstr>
      <vt:lpstr>Modern Architecture Example</vt:lpstr>
      <vt:lpstr>Modern Architecture Example (Cont.)</vt:lpstr>
      <vt:lpstr>Peterson’s Algorithm Revisited</vt:lpstr>
      <vt:lpstr>Memory Barrier</vt:lpstr>
      <vt:lpstr>Memory Barrier Instructions</vt:lpstr>
      <vt:lpstr>Memory Barrier Example</vt:lpstr>
      <vt:lpstr>Synchronization Hardware</vt:lpstr>
      <vt:lpstr>Hardware Instructions</vt:lpstr>
      <vt:lpstr>The test_and_set instruction </vt:lpstr>
      <vt:lpstr>Solution Using test_and_set()</vt:lpstr>
      <vt:lpstr>compare_and_swap() Instruction </vt:lpstr>
      <vt:lpstr>Using compare_and_swap()</vt:lpstr>
      <vt:lpstr>Bounded-waiting with compare-and-swap</vt:lpstr>
      <vt:lpstr>Atomic Variables</vt:lpstr>
      <vt:lpstr>Atomic Variables</vt:lpstr>
      <vt:lpstr>Mutex Locks</vt:lpstr>
      <vt:lpstr>Mutex Locks</vt:lpstr>
      <vt:lpstr>Semaphore</vt:lpstr>
      <vt:lpstr>Semaphore (Cont.)</vt:lpstr>
      <vt:lpstr>Semaphore Usage Example</vt:lpstr>
      <vt:lpstr>Semaphore Implementation</vt:lpstr>
      <vt:lpstr>Semaphore Implementation with no Busy waiting </vt:lpstr>
      <vt:lpstr>Implementation with no Busy waiting (Cont.)</vt:lpstr>
      <vt:lpstr>Implementation with no Busy waiting (Cont.)</vt:lpstr>
      <vt:lpstr>Problems with Semaphores</vt:lpstr>
      <vt:lpstr>Monitors</vt:lpstr>
      <vt:lpstr>Monitor Implementation Using Semaphores</vt:lpstr>
      <vt:lpstr>Condition Variables</vt:lpstr>
      <vt:lpstr> Monitor with Condition Variables</vt:lpstr>
      <vt:lpstr> Usage of Condition Variable Example</vt:lpstr>
      <vt:lpstr>Monitor Implementation Using Semaphores</vt:lpstr>
      <vt:lpstr> Implementation – Condition Variables</vt:lpstr>
      <vt:lpstr>Implementation (Cont.)</vt:lpstr>
      <vt:lpstr>Resuming Processes within a Monitor</vt:lpstr>
      <vt:lpstr>Liveness</vt:lpstr>
      <vt:lpstr>Liveness</vt:lpstr>
      <vt:lpstr>Liveness</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Minh Le</cp:lastModifiedBy>
  <cp:revision>481</cp:revision>
  <cp:lastPrinted>2020-11-04T14:30:39Z</cp:lastPrinted>
  <dcterms:created xsi:type="dcterms:W3CDTF">2011-01-13T23:43:38Z</dcterms:created>
  <dcterms:modified xsi:type="dcterms:W3CDTF">2024-10-22T18:25:07Z</dcterms:modified>
</cp:coreProperties>
</file>