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0" r:id="rId2"/>
    <p:sldId id="342" r:id="rId3"/>
    <p:sldId id="343" r:id="rId4"/>
    <p:sldId id="344" r:id="rId5"/>
    <p:sldId id="345" r:id="rId6"/>
    <p:sldId id="348" r:id="rId7"/>
    <p:sldId id="346" r:id="rId8"/>
    <p:sldId id="347" r:id="rId9"/>
    <p:sldId id="349" r:id="rId10"/>
    <p:sldId id="351" r:id="rId11"/>
    <p:sldId id="358" r:id="rId12"/>
    <p:sldId id="352" r:id="rId13"/>
    <p:sldId id="353" r:id="rId14"/>
    <p:sldId id="354" r:id="rId15"/>
    <p:sldId id="355" r:id="rId16"/>
    <p:sldId id="356" r:id="rId17"/>
    <p:sldId id="357" r:id="rId18"/>
    <p:sldId id="360" r:id="rId19"/>
    <p:sldId id="361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0000FF"/>
    <a:srgbClr val="00FF00"/>
    <a:srgbClr val="E6AF00"/>
    <a:srgbClr val="FF33CC"/>
    <a:srgbClr val="FFFFCC"/>
    <a:srgbClr val="33CC33"/>
    <a:srgbClr val="CCECFF"/>
    <a:srgbClr val="81E239"/>
    <a:srgbClr val="FFE389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6" autoAdjust="0"/>
  </p:normalViewPr>
  <p:slideViewPr>
    <p:cSldViewPr snapToGrid="0">
      <p:cViewPr varScale="1">
        <p:scale>
          <a:sx n="107" d="100"/>
          <a:sy n="107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C9E11-5758-694A-9875-C5A4CB6C2425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057C-0133-7249-A8E6-B3F9FA3728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78721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A8E33-1400-A945-B727-610FEAC33403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CF7C4-692D-6748-9351-982B9E9A2B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094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3588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3588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8552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037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22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368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267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50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780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2340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314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488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6058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EF39-ADA9-C745-93BB-7D2C83F1A26D}" type="datetimeFigureOut">
              <a:rPr lang="es-ES" smtClean="0"/>
              <a:pPr/>
              <a:t>12/02/2015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520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icode.com/diego/diego/soccer/enunciad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139424" y="1707441"/>
            <a:ext cx="8835242" cy="2771424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1158847" y="1989416"/>
            <a:ext cx="68843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 to ZMQ and Google </a:t>
            </a:r>
            <a:r>
              <a:rPr lang="en-US" sz="4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C++</a:t>
            </a:r>
            <a:endParaRPr lang="en-US" sz="4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 flipV="1">
            <a:off x="168843" y="5829625"/>
            <a:ext cx="8835242" cy="9226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779346" y="5750004"/>
            <a:ext cx="71288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@t3chfest   C3M  Feb-2015</a:t>
            </a:r>
            <a:endParaRPr lang="en-US" sz="4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663300" y="4678530"/>
            <a:ext cx="3835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>
                <a:solidFill>
                  <a:srgbClr val="0000FF"/>
                </a:solidFill>
              </a:rPr>
              <a:t>@</a:t>
            </a:r>
            <a:r>
              <a:rPr lang="es-ES_tradnl" sz="4400" dirty="0" err="1" smtClean="0">
                <a:solidFill>
                  <a:srgbClr val="0000FF"/>
                </a:solidFill>
              </a:rPr>
              <a:t>diegorlosada</a:t>
            </a:r>
            <a:endParaRPr lang="es-E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1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Raw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Sockets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8" name="Group 39"/>
          <p:cNvGrpSpPr>
            <a:grpSpLocks noChangeAspect="1"/>
          </p:cNvGrpSpPr>
          <p:nvPr/>
        </p:nvGrpSpPr>
        <p:grpSpPr bwMode="auto">
          <a:xfrm>
            <a:off x="1998844" y="1412875"/>
            <a:ext cx="5392737" cy="5284788"/>
            <a:chOff x="1705" y="1417"/>
            <a:chExt cx="8493" cy="8322"/>
          </a:xfrm>
        </p:grpSpPr>
        <p:sp>
          <p:nvSpPr>
            <p:cNvPr id="9" name="AutoShape 40"/>
            <p:cNvSpPr>
              <a:spLocks noChangeAspect="1" noChangeArrowheads="1"/>
            </p:cNvSpPr>
            <p:nvPr/>
          </p:nvSpPr>
          <p:spPr bwMode="auto">
            <a:xfrm>
              <a:off x="1705" y="1417"/>
              <a:ext cx="8493" cy="8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Text Box 41"/>
            <p:cNvSpPr txBox="1">
              <a:spLocks noChangeArrowheads="1"/>
            </p:cNvSpPr>
            <p:nvPr/>
          </p:nvSpPr>
          <p:spPr bwMode="auto">
            <a:xfrm>
              <a:off x="6208" y="1702"/>
              <a:ext cx="3249" cy="792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solidFill>
                    <a:schemeClr val="tx1"/>
                  </a:solidFill>
                </a:rPr>
                <a:t>Servidor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2446" y="1702"/>
              <a:ext cx="3077" cy="786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solidFill>
                    <a:schemeClr val="tx1"/>
                  </a:solidFill>
                </a:rPr>
                <a:t>Cliente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6493" y="2272"/>
              <a:ext cx="1482" cy="5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Se crea el socket de conexion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6493" y="3184"/>
              <a:ext cx="1482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Se le asigna una direccion y un puerto y se pone a la escucha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6493" y="4267"/>
              <a:ext cx="1482" cy="1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El socket de conexión se queda bloqueado a la espera “Aceptando una conexión”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8203" y="2272"/>
              <a:ext cx="1652" cy="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socket()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8317" y="3298"/>
              <a:ext cx="1652" cy="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bind()</a:t>
              </a:r>
            </a:p>
            <a:p>
              <a:r>
                <a:rPr lang="es-ES" sz="1000">
                  <a:solidFill>
                    <a:schemeClr val="tx1"/>
                  </a:solidFill>
                </a:rPr>
                <a:t>listen()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8260" y="4381"/>
              <a:ext cx="1652" cy="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accept()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3643" y="2272"/>
              <a:ext cx="1482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Se crea el socket de conexión y comunicación (es el mismo)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3586" y="6148"/>
              <a:ext cx="1482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Se conecta a la direccion del servidor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>
              <a:off x="5068" y="6547"/>
              <a:ext cx="14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2674" y="2329"/>
              <a:ext cx="1652" cy="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socket()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3" name="Text Box 53"/>
            <p:cNvSpPr txBox="1">
              <a:spLocks noChangeArrowheads="1"/>
            </p:cNvSpPr>
            <p:nvPr/>
          </p:nvSpPr>
          <p:spPr bwMode="auto">
            <a:xfrm>
              <a:off x="2560" y="6205"/>
              <a:ext cx="1652" cy="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connect()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3586" y="7630"/>
              <a:ext cx="1482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Comunicacion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6436" y="7630"/>
              <a:ext cx="1482" cy="5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Comunicacion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8032" y="7459"/>
              <a:ext cx="1652" cy="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send()</a:t>
              </a:r>
            </a:p>
            <a:p>
              <a:r>
                <a:rPr lang="es-ES" sz="1000">
                  <a:solidFill>
                    <a:schemeClr val="tx1"/>
                  </a:solidFill>
                </a:rPr>
                <a:t>recv()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2617" y="7517"/>
              <a:ext cx="1652" cy="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send()</a:t>
              </a:r>
            </a:p>
            <a:p>
              <a:r>
                <a:rPr lang="es-ES" sz="1000">
                  <a:solidFill>
                    <a:schemeClr val="tx1"/>
                  </a:solidFill>
                </a:rPr>
                <a:t>recv()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5068" y="7802"/>
              <a:ext cx="13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Line 59"/>
            <p:cNvSpPr>
              <a:spLocks noChangeShapeType="1"/>
            </p:cNvSpPr>
            <p:nvPr/>
          </p:nvSpPr>
          <p:spPr bwMode="auto">
            <a:xfrm flipH="1">
              <a:off x="5068" y="7973"/>
              <a:ext cx="13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AutoShape 60"/>
            <p:cNvSpPr>
              <a:spLocks noChangeArrowheads="1"/>
            </p:cNvSpPr>
            <p:nvPr/>
          </p:nvSpPr>
          <p:spPr bwMode="auto">
            <a:xfrm>
              <a:off x="5125" y="1702"/>
              <a:ext cx="1197" cy="627"/>
            </a:xfrm>
            <a:prstGeom prst="leftRightArrow">
              <a:avLst>
                <a:gd name="adj1" fmla="val 50000"/>
                <a:gd name="adj2" fmla="val 381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TCP/IP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>
              <a:off x="4327" y="3184"/>
              <a:ext cx="1" cy="2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Line 62"/>
            <p:cNvSpPr>
              <a:spLocks noChangeShapeType="1"/>
            </p:cNvSpPr>
            <p:nvPr/>
          </p:nvSpPr>
          <p:spPr bwMode="auto">
            <a:xfrm>
              <a:off x="4270" y="7003"/>
              <a:ext cx="1" cy="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7177" y="5635"/>
              <a:ext cx="1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>
              <a:off x="7177" y="4096"/>
              <a:ext cx="1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7177" y="2843"/>
              <a:ext cx="1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3586" y="8600"/>
              <a:ext cx="1482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Cierre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2389" y="8486"/>
              <a:ext cx="1652" cy="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shutdown()</a:t>
              </a:r>
            </a:p>
            <a:p>
              <a:r>
                <a:rPr lang="es-ES" sz="1000">
                  <a:solidFill>
                    <a:schemeClr val="tx1"/>
                  </a:solidFill>
                </a:rPr>
                <a:t>close()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>
              <a:off x="4213" y="8144"/>
              <a:ext cx="1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6493" y="8600"/>
              <a:ext cx="1482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Cierre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8032" y="8600"/>
              <a:ext cx="1652" cy="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solidFill>
                    <a:schemeClr val="tx1"/>
                  </a:solidFill>
                </a:rPr>
                <a:t>shutdown()</a:t>
              </a:r>
            </a:p>
            <a:p>
              <a:r>
                <a:rPr lang="es-ES" sz="1000">
                  <a:solidFill>
                    <a:schemeClr val="tx1"/>
                  </a:solidFill>
                </a:rPr>
                <a:t>close()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4" name="Line 71"/>
            <p:cNvSpPr>
              <a:spLocks noChangeShapeType="1"/>
            </p:cNvSpPr>
            <p:nvPr/>
          </p:nvSpPr>
          <p:spPr bwMode="auto">
            <a:xfrm>
              <a:off x="7120" y="8144"/>
              <a:ext cx="1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Text Box 72"/>
            <p:cNvSpPr txBox="1">
              <a:spLocks noChangeArrowheads="1"/>
            </p:cNvSpPr>
            <p:nvPr/>
          </p:nvSpPr>
          <p:spPr bwMode="auto">
            <a:xfrm>
              <a:off x="6493" y="5977"/>
              <a:ext cx="2565" cy="1197"/>
            </a:xfrm>
            <a:prstGeom prst="rect">
              <a:avLst/>
            </a:prstGeom>
            <a:solidFill>
              <a:srgbClr val="FFCC99">
                <a:alpha val="78822"/>
              </a:srgbClr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800">
                  <a:solidFill>
                    <a:schemeClr val="tx1"/>
                  </a:solidFill>
                </a:rPr>
                <a:t>Cuando el cliente se conecta al socket de conexión que esta “Aceptando”, este devuelve un socket de conexión que es con el que se realiza la comunicación</a:t>
              </a: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6" name="Line 73"/>
            <p:cNvSpPr>
              <a:spLocks noChangeShapeType="1"/>
            </p:cNvSpPr>
            <p:nvPr/>
          </p:nvSpPr>
          <p:spPr bwMode="auto">
            <a:xfrm>
              <a:off x="7177" y="7174"/>
              <a:ext cx="0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ZeroMQ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_tradnl" dirty="0" smtClean="0"/>
              <a:t>No neutral </a:t>
            </a:r>
            <a:r>
              <a:rPr lang="es-ES_tradnl" dirty="0" err="1" smtClean="0"/>
              <a:t>carrier</a:t>
            </a:r>
            <a:endParaRPr lang="es-ES_tradnl" dirty="0" smtClean="0"/>
          </a:p>
          <a:p>
            <a:pPr lvl="1"/>
            <a:r>
              <a:rPr lang="es-ES_tradnl" dirty="0" smtClean="0"/>
              <a:t>No </a:t>
            </a:r>
            <a:r>
              <a:rPr lang="es-ES_tradnl" dirty="0" err="1" smtClean="0"/>
              <a:t>protocol</a:t>
            </a:r>
            <a:endParaRPr lang="es-ES" dirty="0"/>
          </a:p>
        </p:txBody>
      </p:sp>
      <p:pic>
        <p:nvPicPr>
          <p:cNvPr id="33794" name="Picture 2" descr="http://nichol.as/wp-content/uploads/2010/06/zeromq1-300x1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5552" y="1494926"/>
            <a:ext cx="2857500" cy="1095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REQ-REP =&gt; RPC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5556" y="1384664"/>
            <a:ext cx="6987572" cy="528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0" name="AutoShape 4" descr="fi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4822" name="Picture 6" descr="fig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283" y="2797175"/>
            <a:ext cx="154305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PUB-SUB =&gt;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Broadcast</a:t>
            </a:r>
            <a:endParaRPr lang="es-HN" sz="30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5316" y="2290354"/>
            <a:ext cx="4479103" cy="33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0" name="AutoShape 4" descr="fi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62" name="Picture 2" descr="fig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250" y="2120538"/>
            <a:ext cx="394335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PUSH-PULL =&gt; Load Balance,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Queueing</a:t>
            </a:r>
            <a:endParaRPr lang="es-HN" sz="30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820" name="AutoShape 4" descr="fi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3010" name="Picture 2" descr="fig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59" y="1698806"/>
            <a:ext cx="3776164" cy="5034885"/>
          </a:xfrm>
          <a:prstGeom prst="rect">
            <a:avLst/>
          </a:prstGeom>
          <a:noFill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1074" y="1696251"/>
            <a:ext cx="4761684" cy="236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4345577" y="5033555"/>
            <a:ext cx="4516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 err="1" smtClean="0">
                <a:solidFill>
                  <a:srgbClr val="0000FF"/>
                </a:solidFill>
              </a:rPr>
              <a:t>Build</a:t>
            </a:r>
            <a:r>
              <a:rPr lang="es-ES" sz="3200" dirty="0" smtClean="0">
                <a:solidFill>
                  <a:srgbClr val="0000FF"/>
                </a:solidFill>
              </a:rPr>
              <a:t> </a:t>
            </a:r>
            <a:r>
              <a:rPr lang="es-ES" sz="3200" dirty="0" err="1" smtClean="0">
                <a:solidFill>
                  <a:srgbClr val="0000FF"/>
                </a:solidFill>
              </a:rPr>
              <a:t>sha</a:t>
            </a:r>
            <a:r>
              <a:rPr lang="es-ES" sz="3200" dirty="0" smtClean="0">
                <a:solidFill>
                  <a:srgbClr val="0000FF"/>
                </a:solidFill>
              </a:rPr>
              <a:t> </a:t>
            </a:r>
            <a:r>
              <a:rPr lang="es-ES" sz="3200" dirty="0" err="1" smtClean="0">
                <a:solidFill>
                  <a:srgbClr val="0000FF"/>
                </a:solidFill>
              </a:rPr>
              <a:t>password</a:t>
            </a:r>
            <a:r>
              <a:rPr lang="es-ES" sz="3200" dirty="0" smtClean="0">
                <a:solidFill>
                  <a:srgbClr val="0000FF"/>
                </a:solidFill>
              </a:rPr>
              <a:t> </a:t>
            </a:r>
            <a:r>
              <a:rPr lang="es-ES" sz="3200" dirty="0" err="1" smtClean="0">
                <a:solidFill>
                  <a:srgbClr val="0000FF"/>
                </a:solidFill>
              </a:rPr>
              <a:t>distributed</a:t>
            </a:r>
            <a:r>
              <a:rPr lang="es-ES" sz="3200" dirty="0" smtClean="0">
                <a:solidFill>
                  <a:srgbClr val="0000FF"/>
                </a:solidFill>
              </a:rPr>
              <a:t> </a:t>
            </a:r>
            <a:r>
              <a:rPr lang="es-ES" sz="3200" dirty="0" err="1" smtClean="0">
                <a:solidFill>
                  <a:srgbClr val="0000FF"/>
                </a:solidFill>
              </a:rPr>
              <a:t>analyzer</a:t>
            </a:r>
            <a:endParaRPr lang="es-E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SOCCER TIME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820" name="AutoShape 4" descr="fi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545220" y="1970672"/>
            <a:ext cx="5814874" cy="28315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 smtClean="0"/>
              <a:t>$ </a:t>
            </a:r>
            <a:r>
              <a:rPr lang="en-US" sz="3200" b="1" dirty="0" err="1" smtClean="0"/>
              <a:t>bii</a:t>
            </a:r>
            <a:r>
              <a:rPr lang="en-US" sz="3200" b="1" dirty="0" smtClean="0"/>
              <a:t> init </a:t>
            </a:r>
            <a:r>
              <a:rPr lang="en-US" sz="3200" b="1" dirty="0" err="1" smtClean="0"/>
              <a:t>myproject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$ </a:t>
            </a:r>
            <a:r>
              <a:rPr lang="en-US" sz="3200" b="1" dirty="0" err="1" smtClean="0"/>
              <a:t>cd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myproject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$ </a:t>
            </a:r>
            <a:r>
              <a:rPr lang="en-US" sz="3200" b="1" dirty="0" err="1" smtClean="0"/>
              <a:t>bii</a:t>
            </a:r>
            <a:r>
              <a:rPr lang="en-US" sz="3200" b="1" dirty="0" smtClean="0"/>
              <a:t> </a:t>
            </a:r>
            <a:r>
              <a:rPr lang="en-US" sz="3200" b="1" dirty="0" smtClean="0"/>
              <a:t>open </a:t>
            </a:r>
            <a:r>
              <a:rPr lang="en-US" sz="3200" b="1" dirty="0" err="1" smtClean="0"/>
              <a:t>diego</a:t>
            </a:r>
            <a:r>
              <a:rPr lang="en-US" sz="3200" b="1" dirty="0" smtClean="0"/>
              <a:t>/soccer(</a:t>
            </a:r>
            <a:r>
              <a:rPr lang="en-US" sz="3200" b="1" dirty="0" err="1" smtClean="0"/>
              <a:t>enunciado</a:t>
            </a:r>
            <a:r>
              <a:rPr lang="en-US" sz="3200" b="1" dirty="0" smtClean="0"/>
              <a:t>)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$ </a:t>
            </a:r>
            <a:r>
              <a:rPr lang="en-US" sz="3200" b="1" dirty="0" err="1" smtClean="0"/>
              <a:t>bii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cpp:build</a:t>
            </a:r>
            <a:endParaRPr lang="en-US" sz="3200" b="1" dirty="0" smtClean="0"/>
          </a:p>
          <a:p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456526" y="5162473"/>
            <a:ext cx="840512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rgbClr val="0000FF"/>
                </a:solidFill>
              </a:rPr>
              <a:t>OR</a:t>
            </a:r>
          </a:p>
          <a:p>
            <a:pPr algn="ctr"/>
            <a:r>
              <a:rPr lang="es-ES" sz="2800" dirty="0" smtClean="0">
                <a:solidFill>
                  <a:srgbClr val="0000FF"/>
                </a:solidFill>
                <a:hlinkClick r:id="rId3"/>
              </a:rPr>
              <a:t>http://</a:t>
            </a:r>
            <a:r>
              <a:rPr lang="es-ES" sz="2800" dirty="0" smtClean="0">
                <a:solidFill>
                  <a:srgbClr val="0000FF"/>
                </a:solidFill>
                <a:hlinkClick r:id="rId3"/>
              </a:rPr>
              <a:t>www.biicode.com/diego/diego/soccer/enunciado</a:t>
            </a:r>
            <a:endParaRPr lang="es-ES" sz="2800" dirty="0" smtClean="0">
              <a:solidFill>
                <a:srgbClr val="0000FF"/>
              </a:solidFill>
            </a:endParaRPr>
          </a:p>
          <a:p>
            <a:pPr algn="ctr"/>
            <a:r>
              <a:rPr lang="es-ES_tradnl" sz="2800" dirty="0" smtClean="0">
                <a:solidFill>
                  <a:srgbClr val="0000FF"/>
                </a:solidFill>
              </a:rPr>
              <a:t>Github.com/</a:t>
            </a:r>
            <a:r>
              <a:rPr lang="es-ES_tradnl" sz="2800" dirty="0" err="1" smtClean="0">
                <a:solidFill>
                  <a:srgbClr val="0000FF"/>
                </a:solidFill>
              </a:rPr>
              <a:t>drodri</a:t>
            </a:r>
            <a:r>
              <a:rPr lang="es-ES_tradnl" sz="2800" dirty="0" smtClean="0">
                <a:solidFill>
                  <a:srgbClr val="0000FF"/>
                </a:solidFill>
              </a:rPr>
              <a:t>/soccer -&gt; </a:t>
            </a:r>
            <a:r>
              <a:rPr lang="es-ES_tradnl" sz="2800" dirty="0" err="1" smtClean="0">
                <a:solidFill>
                  <a:srgbClr val="0000FF"/>
                </a:solidFill>
              </a:rPr>
              <a:t>branch</a:t>
            </a:r>
            <a:r>
              <a:rPr lang="es-ES_tradnl" sz="2800" dirty="0" smtClean="0">
                <a:solidFill>
                  <a:srgbClr val="0000FF"/>
                </a:solidFill>
              </a:rPr>
              <a:t> enunciado</a:t>
            </a:r>
            <a:endParaRPr lang="es-E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SOCCER TIME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820" name="AutoShape 4" descr="fi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4034" name="Picture 2" descr="C:\Users\drodri\Desktop\mat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583" y="2048029"/>
            <a:ext cx="7631113" cy="389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PUB-SUB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proxy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820" name="AutoShape 4" descr="fi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8130" name="Picture 2" descr="fig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4638" y="2068921"/>
            <a:ext cx="4114800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REQ-REP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ROUTER-DEALER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820" name="AutoShape 4" descr="fi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3250" name="Picture 2" descr="fig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238" y="3465612"/>
            <a:ext cx="3343275" cy="3048001"/>
          </a:xfrm>
          <a:prstGeom prst="rect">
            <a:avLst/>
          </a:prstGeom>
          <a:noFill/>
        </p:spPr>
      </p:pic>
      <p:pic>
        <p:nvPicPr>
          <p:cNvPr id="53252" name="Picture 4" descr="fig1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1273" y="3485890"/>
            <a:ext cx="3343275" cy="3200401"/>
          </a:xfrm>
          <a:prstGeom prst="rect">
            <a:avLst/>
          </a:prstGeom>
          <a:noFill/>
        </p:spPr>
      </p:pic>
      <p:sp>
        <p:nvSpPr>
          <p:cNvPr id="10" name="9 Flecha derecha"/>
          <p:cNvSpPr/>
          <p:nvPr/>
        </p:nvSpPr>
        <p:spPr>
          <a:xfrm>
            <a:off x="4255871" y="4617572"/>
            <a:ext cx="853440" cy="5921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nichol.as/wp-content/uploads/2010/06/reqrep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29126" y="1532139"/>
            <a:ext cx="2238375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139424" y="1707441"/>
            <a:ext cx="8835242" cy="2771424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1158847" y="1989416"/>
            <a:ext cx="68843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 to ZMQ and Google </a:t>
            </a:r>
            <a:r>
              <a:rPr lang="en-US" sz="4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C++</a:t>
            </a:r>
            <a:endParaRPr lang="en-US" sz="4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 flipV="1">
            <a:off x="168843" y="5829625"/>
            <a:ext cx="8835242" cy="9226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779346" y="5750004"/>
            <a:ext cx="71288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@t3chfest   C3M  Feb-2015</a:t>
            </a:r>
            <a:endParaRPr lang="en-US" sz="4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663300" y="4678530"/>
            <a:ext cx="3835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>
                <a:solidFill>
                  <a:srgbClr val="0000FF"/>
                </a:solidFill>
              </a:rPr>
              <a:t>@</a:t>
            </a:r>
            <a:r>
              <a:rPr lang="es-ES_tradnl" sz="4400" dirty="0" err="1" smtClean="0">
                <a:solidFill>
                  <a:srgbClr val="0000FF"/>
                </a:solidFill>
              </a:rPr>
              <a:t>diegorlosada</a:t>
            </a:r>
            <a:endParaRPr lang="es-E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1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8355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JSON, XML, CSV…</a:t>
            </a:r>
          </a:p>
          <a:p>
            <a:pPr lvl="1"/>
            <a:r>
              <a:rPr lang="es-ES_tradnl" dirty="0" err="1" smtClean="0"/>
              <a:t>Parsing</a:t>
            </a:r>
            <a:r>
              <a:rPr lang="es-ES_tradnl" dirty="0" smtClean="0"/>
              <a:t> </a:t>
            </a:r>
            <a:r>
              <a:rPr lang="es-ES_tradnl" dirty="0" err="1" smtClean="0"/>
              <a:t>efficiency</a:t>
            </a:r>
            <a:r>
              <a:rPr lang="es-ES_tradnl" dirty="0" smtClean="0"/>
              <a:t> (vs </a:t>
            </a:r>
            <a:r>
              <a:rPr lang="es-ES_tradnl" dirty="0" err="1" smtClean="0"/>
              <a:t>human</a:t>
            </a:r>
            <a:r>
              <a:rPr lang="es-ES_tradnl" dirty="0" smtClean="0"/>
              <a:t> </a:t>
            </a:r>
            <a:r>
              <a:rPr lang="es-ES_tradnl" dirty="0" err="1" smtClean="0"/>
              <a:t>readable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Robust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endParaRPr lang="es-ES_tradnl" dirty="0" smtClean="0"/>
          </a:p>
          <a:p>
            <a:pPr lvl="2"/>
            <a:r>
              <a:rPr lang="es-ES_tradnl" dirty="0" err="1" smtClean="0"/>
              <a:t>Adding</a:t>
            </a:r>
            <a:r>
              <a:rPr lang="es-ES_tradnl" dirty="0" smtClean="0"/>
              <a:t> </a:t>
            </a:r>
            <a:r>
              <a:rPr lang="es-ES_tradnl" dirty="0" err="1" smtClean="0"/>
              <a:t>fields</a:t>
            </a:r>
            <a:endParaRPr lang="es-ES_tradnl" dirty="0" smtClean="0"/>
          </a:p>
          <a:p>
            <a:pPr lvl="2"/>
            <a:r>
              <a:rPr lang="es-ES_tradnl" dirty="0" err="1" smtClean="0"/>
              <a:t>Removing</a:t>
            </a:r>
            <a:r>
              <a:rPr lang="es-ES_tradnl" dirty="0" smtClean="0"/>
              <a:t> </a:t>
            </a:r>
            <a:r>
              <a:rPr lang="es-ES_tradnl" dirty="0" err="1" smtClean="0"/>
              <a:t>fields</a:t>
            </a:r>
            <a:r>
              <a:rPr lang="es-ES_tradnl" dirty="0" smtClean="0"/>
              <a:t>? </a:t>
            </a:r>
            <a:r>
              <a:rPr lang="es-ES_tradnl" dirty="0" err="1" smtClean="0"/>
              <a:t>Ignoring</a:t>
            </a:r>
            <a:r>
              <a:rPr lang="es-ES_tradnl" dirty="0" smtClean="0"/>
              <a:t> </a:t>
            </a:r>
            <a:r>
              <a:rPr lang="es-ES_tradnl" dirty="0" err="1" smtClean="0"/>
              <a:t>fields</a:t>
            </a:r>
            <a:endParaRPr lang="es-ES_tradnl" dirty="0" smtClean="0"/>
          </a:p>
          <a:p>
            <a:pPr lvl="1"/>
            <a:r>
              <a:rPr lang="es-ES_tradnl" dirty="0" smtClean="0"/>
              <a:t>SW </a:t>
            </a:r>
            <a:r>
              <a:rPr lang="es-ES_tradnl" dirty="0" err="1" smtClean="0"/>
              <a:t>engineering</a:t>
            </a:r>
            <a:r>
              <a:rPr lang="es-ES_tradnl" dirty="0" smtClean="0"/>
              <a:t> </a:t>
            </a:r>
            <a:r>
              <a:rPr lang="es-ES_tradnl" dirty="0" err="1" smtClean="0"/>
              <a:t>possible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err="1" smtClean="0"/>
              <a:t>Composable</a:t>
            </a:r>
            <a:r>
              <a:rPr lang="es-ES_tradnl" dirty="0" smtClean="0"/>
              <a:t>, </a:t>
            </a:r>
            <a:r>
              <a:rPr lang="es-ES_tradnl" dirty="0" err="1" smtClean="0"/>
              <a:t>hierarchies</a:t>
            </a:r>
            <a:r>
              <a:rPr lang="es-ES_tradnl" dirty="0" smtClean="0"/>
              <a:t>…</a:t>
            </a:r>
          </a:p>
          <a:p>
            <a:r>
              <a:rPr lang="es-ES_tradnl" dirty="0" err="1" smtClean="0"/>
              <a:t>Necessary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Persistence</a:t>
            </a:r>
            <a:endParaRPr lang="es-ES_tradnl" dirty="0" smtClean="0"/>
          </a:p>
          <a:p>
            <a:pPr lvl="1"/>
            <a:r>
              <a:rPr lang="es-ES_tradnl" dirty="0" err="1" smtClean="0"/>
              <a:t>Transport</a:t>
            </a:r>
            <a:r>
              <a:rPr lang="es-ES_tradnl" dirty="0" smtClean="0"/>
              <a:t> (</a:t>
            </a:r>
            <a:r>
              <a:rPr lang="es-ES_tradnl" dirty="0" err="1" smtClean="0"/>
              <a:t>network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RPC/ </a:t>
            </a:r>
            <a:r>
              <a:rPr lang="es-ES_tradnl" dirty="0" err="1" smtClean="0"/>
              <a:t>distributed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endParaRPr lang="es-ES_tradnl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Buffers (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 format by Google used by Google for almost all internal RPC protocols and file formats</a:t>
            </a:r>
          </a:p>
          <a:p>
            <a:pPr lvl="1"/>
            <a:r>
              <a:rPr lang="en-US" dirty="0" smtClean="0"/>
              <a:t>(currently 48,162 different message types defined in the Google code tree across 12,183 .proto files. They're used both in RPC systems and for persistent storage of data in a variety of storage systems.)</a:t>
            </a:r>
          </a:p>
          <a:p>
            <a:r>
              <a:rPr lang="en-US" dirty="0" smtClean="0"/>
              <a:t>XML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Protobuf</a:t>
            </a:r>
            <a:endParaRPr lang="en-US" dirty="0" smtClean="0"/>
          </a:p>
          <a:p>
            <a:pPr lvl="1"/>
            <a:r>
              <a:rPr lang="en-US" dirty="0" smtClean="0"/>
              <a:t>Speed 20-100x</a:t>
            </a:r>
          </a:p>
          <a:p>
            <a:pPr lvl="1"/>
            <a:r>
              <a:rPr lang="en-US" dirty="0" smtClean="0"/>
              <a:t>Size 10x</a:t>
            </a:r>
          </a:p>
          <a:p>
            <a:pPr lvl="1"/>
            <a:r>
              <a:rPr lang="en-US" dirty="0" smtClean="0"/>
              <a:t>Not human readable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Buffers (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.proto</a:t>
            </a:r>
          </a:p>
          <a:p>
            <a:r>
              <a:rPr lang="en-US" dirty="0" smtClean="0"/>
              <a:t>Compile with “</a:t>
            </a:r>
            <a:r>
              <a:rPr lang="en-US" dirty="0" err="1" smtClean="0"/>
              <a:t>protoc</a:t>
            </a:r>
            <a:r>
              <a:rPr lang="en-US" dirty="0" smtClean="0"/>
              <a:t>” (different languages)</a:t>
            </a:r>
          </a:p>
          <a:p>
            <a:r>
              <a:rPr lang="en-US" dirty="0" smtClean="0"/>
              <a:t>Lets do it!</a:t>
            </a:r>
          </a:p>
          <a:p>
            <a:pPr lvl="1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7803" y="3442421"/>
            <a:ext cx="5814874" cy="23391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 smtClean="0"/>
              <a:t>$ </a:t>
            </a:r>
            <a:r>
              <a:rPr lang="en-US" sz="3200" b="1" dirty="0" err="1" smtClean="0"/>
              <a:t>bii</a:t>
            </a:r>
            <a:r>
              <a:rPr lang="en-US" sz="3200" b="1" dirty="0" smtClean="0"/>
              <a:t> init </a:t>
            </a:r>
            <a:r>
              <a:rPr lang="en-US" sz="3200" b="1" dirty="0" err="1" smtClean="0"/>
              <a:t>myproject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$ </a:t>
            </a:r>
            <a:r>
              <a:rPr lang="en-US" sz="3200" b="1" dirty="0" err="1" smtClean="0"/>
              <a:t>cd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myproject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$ </a:t>
            </a:r>
            <a:r>
              <a:rPr lang="en-US" sz="3200" b="1" dirty="0" err="1" smtClean="0"/>
              <a:t>bii</a:t>
            </a:r>
            <a:r>
              <a:rPr lang="en-US" sz="3200" b="1" dirty="0" smtClean="0"/>
              <a:t> </a:t>
            </a:r>
            <a:r>
              <a:rPr lang="en-US" sz="3200" b="1" dirty="0" smtClean="0"/>
              <a:t>open examples/</a:t>
            </a:r>
            <a:r>
              <a:rPr lang="en-US" sz="3200" b="1" dirty="0" err="1" smtClean="0"/>
              <a:t>protobuf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$ </a:t>
            </a:r>
            <a:r>
              <a:rPr lang="en-US" sz="3200" b="1" dirty="0" err="1" smtClean="0"/>
              <a:t>bii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cpp:build</a:t>
            </a:r>
            <a:endParaRPr lang="en-US" sz="3200" b="1" dirty="0" smtClean="0"/>
          </a:p>
          <a:p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472621" y="5780782"/>
            <a:ext cx="76588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rgbClr val="0000FF"/>
                </a:solidFill>
              </a:rPr>
              <a:t>OR</a:t>
            </a:r>
          </a:p>
          <a:p>
            <a:pPr algn="ctr"/>
            <a:r>
              <a:rPr lang="es-ES" sz="3200" dirty="0" smtClean="0">
                <a:solidFill>
                  <a:srgbClr val="0000FF"/>
                </a:solidFill>
              </a:rPr>
              <a:t>http</a:t>
            </a:r>
            <a:r>
              <a:rPr lang="es-ES" sz="3200" dirty="0" smtClean="0">
                <a:solidFill>
                  <a:srgbClr val="0000FF"/>
                </a:solidFill>
              </a:rPr>
              <a:t>://www.biicode.com/examples/protobuf</a:t>
            </a:r>
            <a:endParaRPr lang="es-E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Buffers IDL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1754" y="1162974"/>
            <a:ext cx="5490406" cy="553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186431" y="1651246"/>
            <a:ext cx="2958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 smtClean="0"/>
              <a:t>message.proto</a:t>
            </a:r>
            <a:endParaRPr lang="es-ES" sz="3600" dirty="0"/>
          </a:p>
        </p:txBody>
      </p: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554" y="2752077"/>
            <a:ext cx="2278191" cy="229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621438" y="2130640"/>
            <a:ext cx="208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message.proto</a:t>
            </a:r>
            <a:endParaRPr lang="es-ES" sz="2400" dirty="0"/>
          </a:p>
        </p:txBody>
      </p:sp>
      <p:sp>
        <p:nvSpPr>
          <p:cNvPr id="8" name="7 Flecha derecha"/>
          <p:cNvSpPr/>
          <p:nvPr/>
        </p:nvSpPr>
        <p:spPr>
          <a:xfrm>
            <a:off x="3329126" y="2982897"/>
            <a:ext cx="2494625" cy="12339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6037" y="2388093"/>
            <a:ext cx="1329194" cy="13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6313504" y="1768136"/>
            <a:ext cx="208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message.pb.h</a:t>
            </a:r>
            <a:endParaRPr lang="es-ES" sz="2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8437" y="4759910"/>
            <a:ext cx="1329194" cy="13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6465904" y="4139953"/>
            <a:ext cx="208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message.pb.cc</a:t>
            </a:r>
            <a:endParaRPr lang="es-ES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189609" y="5552982"/>
            <a:ext cx="5033638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$ </a:t>
            </a:r>
            <a:r>
              <a:rPr lang="es-ES_tradnl" sz="2400" dirty="0" err="1" smtClean="0"/>
              <a:t>protoc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message.proto</a:t>
            </a:r>
            <a:r>
              <a:rPr lang="es-ES_tradnl" sz="2400" dirty="0" smtClean="0"/>
              <a:t> --</a:t>
            </a:r>
            <a:r>
              <a:rPr lang="es-ES_tradnl" sz="2400" dirty="0" err="1" smtClean="0"/>
              <a:t>cpp_out</a:t>
            </a:r>
            <a:r>
              <a:rPr lang="es-ES_tradnl" sz="2400" dirty="0" smtClean="0"/>
              <a:t>=“.” 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7589" y="221942"/>
            <a:ext cx="6780774" cy="642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Buffers IDL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SerializeToString</a:t>
            </a:r>
            <a:r>
              <a:rPr lang="en-US" dirty="0" smtClean="0"/>
              <a:t>(string* output) const</a:t>
            </a:r>
            <a:r>
              <a:rPr lang="en-US" dirty="0" smtClean="0"/>
              <a:t>;</a:t>
            </a:r>
            <a:endParaRPr lang="en-US" dirty="0" smtClean="0"/>
          </a:p>
          <a:p>
            <a:pPr fontAlgn="base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ParseFromString</a:t>
            </a:r>
            <a:r>
              <a:rPr lang="en-US" dirty="0" smtClean="0"/>
              <a:t>(const string&amp; data</a:t>
            </a:r>
            <a:r>
              <a:rPr lang="en-US" dirty="0" smtClean="0"/>
              <a:t>);</a:t>
            </a:r>
            <a:endParaRPr lang="en-US" dirty="0" smtClean="0"/>
          </a:p>
          <a:p>
            <a:pPr fontAlgn="base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SerializeToOstream</a:t>
            </a:r>
            <a:r>
              <a:rPr lang="en-US" dirty="0" smtClean="0"/>
              <a:t>(</a:t>
            </a:r>
            <a:r>
              <a:rPr lang="en-US" dirty="0" err="1" smtClean="0"/>
              <a:t>ostream</a:t>
            </a:r>
            <a:r>
              <a:rPr lang="en-US" dirty="0" smtClean="0"/>
              <a:t>* output) const</a:t>
            </a:r>
            <a:r>
              <a:rPr lang="en-US" dirty="0" smtClean="0"/>
              <a:t>;</a:t>
            </a:r>
            <a:endParaRPr lang="en-US" dirty="0" smtClean="0"/>
          </a:p>
          <a:p>
            <a:pPr fontAlgn="base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ParseFromIstream</a:t>
            </a:r>
            <a:r>
              <a:rPr lang="en-US" dirty="0" smtClean="0"/>
              <a:t>(</a:t>
            </a:r>
            <a:r>
              <a:rPr lang="en-US" dirty="0" err="1" smtClean="0"/>
              <a:t>istream</a:t>
            </a:r>
            <a:r>
              <a:rPr lang="en-US" dirty="0" smtClean="0"/>
              <a:t>* input</a:t>
            </a:r>
            <a:r>
              <a:rPr lang="en-US" dirty="0" smtClean="0"/>
              <a:t>);</a:t>
            </a:r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ZeroMQ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s-ES_tradnl" dirty="0" err="1" smtClean="0"/>
              <a:t>High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</a:t>
            </a:r>
            <a:r>
              <a:rPr lang="es-ES_tradnl" dirty="0" err="1" smtClean="0"/>
              <a:t>messaging</a:t>
            </a:r>
            <a:r>
              <a:rPr lang="es-ES_tradnl" dirty="0" smtClean="0"/>
              <a:t>: </a:t>
            </a:r>
            <a:r>
              <a:rPr lang="es-ES_tradnl" dirty="0" err="1" smtClean="0"/>
              <a:t>Rabbit</a:t>
            </a:r>
            <a:r>
              <a:rPr lang="es-ES_tradnl" dirty="0" err="1" smtClean="0"/>
              <a:t>MQ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>
              <a:buNone/>
            </a:pPr>
            <a:r>
              <a:rPr lang="es-ES_tradnl" dirty="0" err="1" smtClean="0"/>
              <a:t>Low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sockets</a:t>
            </a:r>
          </a:p>
          <a:p>
            <a:pPr lvl="1"/>
            <a:endParaRPr lang="es-ES" dirty="0"/>
          </a:p>
        </p:txBody>
      </p:sp>
      <p:pic>
        <p:nvPicPr>
          <p:cNvPr id="33794" name="Picture 2" descr="http://nichol.as/wp-content/uploads/2010/06/zeromq1-300x1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804" y="2522537"/>
            <a:ext cx="2857500" cy="1095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362</Words>
  <Application>Microsoft Office PowerPoint</Application>
  <PresentationFormat>Presentación en pantalla (4:3)</PresentationFormat>
  <Paragraphs>120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Bermúdez</dc:creator>
  <cp:lastModifiedBy>drodri</cp:lastModifiedBy>
  <cp:revision>247</cp:revision>
  <cp:lastPrinted>2013-11-04T12:05:07Z</cp:lastPrinted>
  <dcterms:created xsi:type="dcterms:W3CDTF">2013-11-01T22:38:20Z</dcterms:created>
  <dcterms:modified xsi:type="dcterms:W3CDTF">2015-02-13T00:02:14Z</dcterms:modified>
</cp:coreProperties>
</file>