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24"/>
  </p:notesMasterIdLst>
  <p:sldIdLst>
    <p:sldId id="256" r:id="rId2"/>
    <p:sldId id="261" r:id="rId3"/>
    <p:sldId id="273" r:id="rId4"/>
    <p:sldId id="276" r:id="rId5"/>
    <p:sldId id="259" r:id="rId6"/>
    <p:sldId id="287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65" r:id="rId18"/>
    <p:sldId id="286" r:id="rId19"/>
    <p:sldId id="291" r:id="rId20"/>
    <p:sldId id="288" r:id="rId21"/>
    <p:sldId id="289" r:id="rId22"/>
    <p:sldId id="290" r:id="rId23"/>
  </p:sldIdLst>
  <p:sldSz cx="9144000" cy="5143500" type="screen16x9"/>
  <p:notesSz cx="6858000" cy="9144000"/>
  <p:embeddedFontLst>
    <p:embeddedFont>
      <p:font typeface="Oxygen" panose="02000503000000000000" pitchFamily="2" charset="77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Slab" pitchFamily="2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FFAB09-ECC1-451C-A3BB-F49DC13D23C8}">
  <a:tblStyle styleId="{A7FFAB09-ECC1-451C-A3BB-F49DC13D23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7A040C-200A-4E53-A25A-C2011020A1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1"/>
    <p:restoredTop sz="88676"/>
  </p:normalViewPr>
  <p:slideViewPr>
    <p:cSldViewPr snapToGrid="0" snapToObjects="1">
      <p:cViewPr varScale="1">
        <p:scale>
          <a:sx n="131" d="100"/>
          <a:sy n="131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9501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1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922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1006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44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8919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6281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750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028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22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967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606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48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073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Maybe a dashboard/stats page on demographics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was the survey constructed? Feels a bit biased towards a positive outcome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was sample of respondents decided?</a:t>
            </a:r>
          </a:p>
        </p:txBody>
      </p:sp>
    </p:spTree>
    <p:extLst>
      <p:ext uri="{BB962C8B-B14F-4D97-AF65-F5344CB8AC3E}">
        <p14:creationId xmlns:p14="http://schemas.microsoft.com/office/powerpoint/2010/main" val="135261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51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69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7650" y="2626031"/>
            <a:ext cx="9144000" cy="1886700"/>
          </a:xfrm>
          <a:prstGeom prst="rect">
            <a:avLst/>
          </a:prstGeom>
          <a:solidFill>
            <a:srgbClr val="004430">
              <a:alpha val="5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9175" y="2963363"/>
            <a:ext cx="659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265975"/>
            <a:ext cx="9197400" cy="883431"/>
            <a:chOff x="0" y="5687967"/>
            <a:chExt cx="9197400" cy="1177908"/>
          </a:xfrm>
        </p:grpSpPr>
        <p:sp>
          <p:nvSpPr>
            <p:cNvPr id="13" name="Google Shape;13;p2"/>
            <p:cNvSpPr/>
            <p:nvPr/>
          </p:nvSpPr>
          <p:spPr>
            <a:xfrm>
              <a:off x="0" y="5948175"/>
              <a:ext cx="9197400" cy="91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8800" y="5687967"/>
              <a:ext cx="457800" cy="33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(leaf)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◍"/>
              <a:defRPr sz="24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l="5767" t="29553" b="29557"/>
          <a:stretch/>
        </p:blipFill>
        <p:spPr>
          <a:xfrm rot="10800000" flipH="1">
            <a:off x="0" y="644575"/>
            <a:ext cx="1943100" cy="8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(sea)">
  <p:cSld name="TITLE_AND_BODY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◍"/>
              <a:defRPr sz="2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36" name="Google Shape;36;p6" descr="Sea, Ocean, Infinity, Wide,"/>
          <p:cNvPicPr preferRelativeResize="0"/>
          <p:nvPr/>
        </p:nvPicPr>
        <p:blipFill rotWithShape="1">
          <a:blip r:embed="rId2">
            <a:alphaModFix/>
          </a:blip>
          <a:srcRect l="14499" t="41827" r="47082" b="28536"/>
          <a:stretch/>
        </p:blipFill>
        <p:spPr>
          <a:xfrm>
            <a:off x="0" y="644600"/>
            <a:ext cx="1943101" cy="8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(sky)">
  <p:cSld name="TITLE_AND_BODY_1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◍"/>
              <a:defRPr sz="24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pic>
        <p:nvPicPr>
          <p:cNvPr id="42" name="Google Shape;42;p7" descr="Flat land, big sky, Wicken Fen"/>
          <p:cNvPicPr preferRelativeResize="0"/>
          <p:nvPr/>
        </p:nvPicPr>
        <p:blipFill rotWithShape="1">
          <a:blip r:embed="rId2">
            <a:alphaModFix/>
          </a:blip>
          <a:srcRect l="20350" t="27743" r="33752" b="32459"/>
          <a:stretch/>
        </p:blipFill>
        <p:spPr>
          <a:xfrm>
            <a:off x="0" y="644600"/>
            <a:ext cx="1943101" cy="8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(sea)">
  <p:cSld name="TITLE_AND_TWO_COLUMNS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2257425" y="1764506"/>
            <a:ext cx="3120900" cy="31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◍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566073" y="1764506"/>
            <a:ext cx="3120900" cy="31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◍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57" name="Google Shape;57;p9" descr="Sea, Ocean, Infinity, Wide,"/>
          <p:cNvPicPr preferRelativeResize="0"/>
          <p:nvPr/>
        </p:nvPicPr>
        <p:blipFill rotWithShape="1">
          <a:blip r:embed="rId2">
            <a:alphaModFix/>
          </a:blip>
          <a:srcRect l="14499" t="41827" r="47082" b="28536"/>
          <a:stretch/>
        </p:blipFill>
        <p:spPr>
          <a:xfrm>
            <a:off x="0" y="644600"/>
            <a:ext cx="1943101" cy="8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(leaf)">
  <p:cSld name="TITLE_AND_TWO_COLUMNS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2257426" y="1864519"/>
            <a:ext cx="2051700" cy="3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4414202" y="1864519"/>
            <a:ext cx="2051700" cy="3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6570979" y="1864519"/>
            <a:ext cx="2051700" cy="3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◍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l="5767" t="29553" b="29557"/>
          <a:stretch/>
        </p:blipFill>
        <p:spPr>
          <a:xfrm rot="10800000" flipH="1">
            <a:off x="0" y="644575"/>
            <a:ext cx="1943100" cy="8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(sky)">
  <p:cSld name="TITLE_AND_TWO_COLUMNS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50"/>
            <a:ext cx="9144000" cy="5143500"/>
          </a:xfrm>
          <a:prstGeom prst="frame">
            <a:avLst>
              <a:gd name="adj1" fmla="val 2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2257426" y="1864519"/>
            <a:ext cx="2051700" cy="3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◍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4414202" y="1864519"/>
            <a:ext cx="2051700" cy="3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◍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3"/>
          </p:nvPr>
        </p:nvSpPr>
        <p:spPr>
          <a:xfrm>
            <a:off x="6570979" y="1864519"/>
            <a:ext cx="2051700" cy="30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◍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88" name="Google Shape;88;p13" descr="Flat land, big sky, Wicken Fen"/>
          <p:cNvPicPr preferRelativeResize="0"/>
          <p:nvPr/>
        </p:nvPicPr>
        <p:blipFill rotWithShape="1">
          <a:blip r:embed="rId2">
            <a:alphaModFix/>
          </a:blip>
          <a:srcRect l="20350" t="27743" r="33752" b="32459"/>
          <a:stretch/>
        </p:blipFill>
        <p:spPr>
          <a:xfrm>
            <a:off x="0" y="644600"/>
            <a:ext cx="1943101" cy="8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leaf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261900" y="208013"/>
            <a:ext cx="8620200" cy="4727400"/>
          </a:xfrm>
          <a:prstGeom prst="rect">
            <a:avLst/>
          </a:prstGeom>
          <a:solidFill>
            <a:srgbClr val="8EC641">
              <a:alpha val="84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-7650" y="1742525"/>
            <a:ext cx="9159300" cy="3400975"/>
          </a:xfrm>
          <a:custGeom>
            <a:avLst/>
            <a:gdLst/>
            <a:ahLst/>
            <a:cxnLst/>
            <a:rect l="l" t="t" r="r" b="b"/>
            <a:pathLst>
              <a:path w="366372" h="136039" extrusionOk="0">
                <a:moveTo>
                  <a:pt x="0" y="255"/>
                </a:moveTo>
                <a:lnTo>
                  <a:pt x="0" y="136039"/>
                </a:lnTo>
                <a:lnTo>
                  <a:pt x="366372" y="136039"/>
                </a:lnTo>
                <a:lnTo>
                  <a:pt x="366372" y="255"/>
                </a:lnTo>
                <a:lnTo>
                  <a:pt x="54110" y="0"/>
                </a:lnTo>
                <a:lnTo>
                  <a:pt x="45720" y="10462"/>
                </a:lnTo>
                <a:lnTo>
                  <a:pt x="36991" y="6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84073" y="2166312"/>
            <a:ext cx="5660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84073" y="3411563"/>
            <a:ext cx="5660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371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Slab"/>
              <a:buNone/>
              <a:defRPr sz="24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xygen"/>
              <a:buNone/>
              <a:defRPr sz="2400" b="1">
                <a:solidFill>
                  <a:schemeClr val="accent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◍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○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59" r:id="rId7"/>
    <p:sldLayoutId id="2147483663" r:id="rId8"/>
    <p:sldLayoutId id="214748366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QKqmL2SysNOGXJ-CxJxkRjDUOvuaf7tlfv2JLo0T39lHH6g/viewfor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719175" y="2963363"/>
            <a:ext cx="659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Blean BioPark Survey – Summary Analysis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CD002-DB08-AE4C-AF70-4F89A91F3E9E}"/>
              </a:ext>
            </a:extLst>
          </p:cNvPr>
          <p:cNvSpPr txBox="1"/>
          <p:nvPr/>
        </p:nvSpPr>
        <p:spPr>
          <a:xfrm>
            <a:off x="719175" y="461404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AEEB2-AD40-BA4B-9BE7-55EC20972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62" y="1939159"/>
            <a:ext cx="8591769" cy="2996329"/>
          </a:xfrm>
          <a:prstGeom prst="rect">
            <a:avLst/>
          </a:prstGeom>
        </p:spPr>
      </p:pic>
      <p:sp>
        <p:nvSpPr>
          <p:cNvPr id="313" name="Google Shape;313;p39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06451-50EC-054E-AAA9-FBB2372536CF}"/>
              </a:ext>
            </a:extLst>
          </p:cNvPr>
          <p:cNvSpPr txBox="1"/>
          <p:nvPr/>
        </p:nvSpPr>
        <p:spPr>
          <a:xfrm>
            <a:off x="282251" y="293162"/>
            <a:ext cx="816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indent="0">
              <a:buNone/>
            </a:pPr>
            <a:r>
              <a:rPr lang="en-GB" sz="1800" i="1" dirty="0">
                <a:solidFill>
                  <a:schemeClr val="bg1"/>
                </a:solidFill>
              </a:rPr>
              <a:t>Topic: Promoting wellbeing &amp; good mental health in Blean BioPark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823E5-0DB3-9647-926C-EE758B368B2C}"/>
              </a:ext>
            </a:extLst>
          </p:cNvPr>
          <p:cNvSpPr txBox="1"/>
          <p:nvPr/>
        </p:nvSpPr>
        <p:spPr>
          <a:xfrm>
            <a:off x="1389777" y="890326"/>
            <a:ext cx="636444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</a:rPr>
              <a:t>Most believe that promoting wellbeing &amp; good mental health in the BioPark is either priority or somewhat important  </a:t>
            </a:r>
            <a:endParaRPr lang="en-US" sz="1800" dirty="0">
              <a:solidFill>
                <a:schemeClr val="bg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D6DE28-8BB8-1C4A-B31D-BF4476F9CDAF}"/>
              </a:ext>
            </a:extLst>
          </p:cNvPr>
          <p:cNvSpPr/>
          <p:nvPr/>
        </p:nvSpPr>
        <p:spPr>
          <a:xfrm>
            <a:off x="6597870" y="1923028"/>
            <a:ext cx="2262352" cy="213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Arial"/>
              </a:rPr>
              <a:t>1 = don’t agree, 5 = strongly agree</a:t>
            </a:r>
          </a:p>
        </p:txBody>
      </p:sp>
    </p:spTree>
    <p:extLst>
      <p:ext uri="{BB962C8B-B14F-4D97-AF65-F5344CB8AC3E}">
        <p14:creationId xmlns:p14="http://schemas.microsoft.com/office/powerpoint/2010/main" val="17519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0413B4-FFF5-554F-AB9D-C2F392004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07" y="1939159"/>
            <a:ext cx="8607534" cy="2996329"/>
          </a:xfrm>
          <a:prstGeom prst="rect">
            <a:avLst/>
          </a:prstGeom>
        </p:spPr>
      </p:pic>
      <p:sp>
        <p:nvSpPr>
          <p:cNvPr id="313" name="Google Shape;313;p39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28440-88FB-784E-846F-7D57B5290BF1}"/>
              </a:ext>
            </a:extLst>
          </p:cNvPr>
          <p:cNvSpPr txBox="1"/>
          <p:nvPr/>
        </p:nvSpPr>
        <p:spPr>
          <a:xfrm>
            <a:off x="282251" y="293162"/>
            <a:ext cx="816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indent="0">
              <a:buNone/>
            </a:pPr>
            <a:r>
              <a:rPr lang="en-GB" sz="1800" i="1" dirty="0">
                <a:solidFill>
                  <a:schemeClr val="bg1"/>
                </a:solidFill>
              </a:rPr>
              <a:t>Topic: Collaboration with partners in Blean BioPark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D6089-3DEA-5A49-A251-FFB414D5242E}"/>
              </a:ext>
            </a:extLst>
          </p:cNvPr>
          <p:cNvSpPr txBox="1"/>
          <p:nvPr/>
        </p:nvSpPr>
        <p:spPr>
          <a:xfrm>
            <a:off x="1389777" y="890326"/>
            <a:ext cx="636444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</a:rPr>
              <a:t>Most believe that collaborating with partners in the BioPark is either priority or somewhat important  </a:t>
            </a:r>
            <a:endParaRPr lang="en-US" sz="1800" dirty="0">
              <a:solidFill>
                <a:schemeClr val="bg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A5991-74A0-5648-87B1-3E31963C7CAB}"/>
              </a:ext>
            </a:extLst>
          </p:cNvPr>
          <p:cNvSpPr/>
          <p:nvPr/>
        </p:nvSpPr>
        <p:spPr>
          <a:xfrm>
            <a:off x="6597870" y="1915145"/>
            <a:ext cx="2262352" cy="213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Arial"/>
              </a:rPr>
              <a:t>1 = don’t agree, 5 = strongly agree</a:t>
            </a:r>
          </a:p>
        </p:txBody>
      </p:sp>
    </p:spTree>
    <p:extLst>
      <p:ext uri="{BB962C8B-B14F-4D97-AF65-F5344CB8AC3E}">
        <p14:creationId xmlns:p14="http://schemas.microsoft.com/office/powerpoint/2010/main" val="279227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82E576-E848-B84F-B4B7-202D7A90F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44" y="1939159"/>
            <a:ext cx="8609587" cy="2996329"/>
          </a:xfrm>
          <a:prstGeom prst="rect">
            <a:avLst/>
          </a:prstGeom>
        </p:spPr>
      </p:pic>
      <p:sp>
        <p:nvSpPr>
          <p:cNvPr id="313" name="Google Shape;313;p39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9A81F-5385-2F40-BA17-52FC4392F735}"/>
              </a:ext>
            </a:extLst>
          </p:cNvPr>
          <p:cNvSpPr txBox="1"/>
          <p:nvPr/>
        </p:nvSpPr>
        <p:spPr>
          <a:xfrm>
            <a:off x="282251" y="293162"/>
            <a:ext cx="835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indent="0">
              <a:buNone/>
            </a:pPr>
            <a:r>
              <a:rPr lang="en-GB" sz="1800" i="1" dirty="0">
                <a:solidFill>
                  <a:schemeClr val="bg1"/>
                </a:solidFill>
              </a:rPr>
              <a:t>Topic: Preserving some land for agriculture &amp; food production in Blean BioPark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8D735-211E-0A4D-B6CC-6149BCD70C70}"/>
              </a:ext>
            </a:extLst>
          </p:cNvPr>
          <p:cNvSpPr txBox="1"/>
          <p:nvPr/>
        </p:nvSpPr>
        <p:spPr>
          <a:xfrm>
            <a:off x="1133476" y="885873"/>
            <a:ext cx="689177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</a:rPr>
              <a:t>Most believe that preserving some land for agriculture &amp; food production in the BioPark is either priority or somewhat important  </a:t>
            </a:r>
            <a:endParaRPr lang="en-US" sz="1800" dirty="0">
              <a:solidFill>
                <a:schemeClr val="bg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2781E-08A7-7B4E-BAB1-16F04A4EE5B7}"/>
              </a:ext>
            </a:extLst>
          </p:cNvPr>
          <p:cNvSpPr/>
          <p:nvPr/>
        </p:nvSpPr>
        <p:spPr>
          <a:xfrm>
            <a:off x="6597870" y="1915145"/>
            <a:ext cx="2262352" cy="213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Arial"/>
              </a:rPr>
              <a:t>1 = don’t agree, 5 = strongly agree</a:t>
            </a:r>
          </a:p>
        </p:txBody>
      </p:sp>
    </p:spTree>
    <p:extLst>
      <p:ext uri="{BB962C8B-B14F-4D97-AF65-F5344CB8AC3E}">
        <p14:creationId xmlns:p14="http://schemas.microsoft.com/office/powerpoint/2010/main" val="213870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DEAC1-D856-3847-BFAA-46D03D33216B}"/>
              </a:ext>
            </a:extLst>
          </p:cNvPr>
          <p:cNvSpPr txBox="1"/>
          <p:nvPr/>
        </p:nvSpPr>
        <p:spPr>
          <a:xfrm>
            <a:off x="282251" y="293162"/>
            <a:ext cx="835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indent="0">
              <a:buNone/>
            </a:pPr>
            <a:r>
              <a:rPr lang="en-GB" sz="1800" i="1" dirty="0">
                <a:solidFill>
                  <a:schemeClr val="bg1"/>
                </a:solidFill>
              </a:rPr>
              <a:t>Topic: What Top 5 initiatives are most important to you?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B916CD-219F-0E41-8483-9807FB7D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1" y="1748490"/>
            <a:ext cx="8599356" cy="28373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56CB99-8232-D647-BB4D-010CDFCB7B9A}"/>
              </a:ext>
            </a:extLst>
          </p:cNvPr>
          <p:cNvSpPr txBox="1"/>
          <p:nvPr/>
        </p:nvSpPr>
        <p:spPr>
          <a:xfrm>
            <a:off x="381663" y="680649"/>
            <a:ext cx="7474226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Over half </a:t>
            </a:r>
            <a:r>
              <a:rPr lang="en-US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thought re-establishing woodlands, re-wilding/re-introducing species, promoting mental health/wellbeing &amp; enhancing historical sites are most important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Nearly half</a:t>
            </a:r>
            <a:r>
              <a:rPr lang="en-US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 also thought preserving agricultural land for food production is important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B8B2C-7D23-6D4C-A7A7-DE963EAFF133}"/>
              </a:ext>
            </a:extLst>
          </p:cNvPr>
          <p:cNvSpPr/>
          <p:nvPr/>
        </p:nvSpPr>
        <p:spPr>
          <a:xfrm>
            <a:off x="246490" y="1706571"/>
            <a:ext cx="4214191" cy="10684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557839-EE3C-704A-9FD8-3A83D614396E}"/>
              </a:ext>
            </a:extLst>
          </p:cNvPr>
          <p:cNvSpPr/>
          <p:nvPr/>
        </p:nvSpPr>
        <p:spPr>
          <a:xfrm>
            <a:off x="5975131" y="4585792"/>
            <a:ext cx="28190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Further detail on </a:t>
            </a:r>
            <a:r>
              <a:rPr lang="en-GB" sz="1000" b="1" dirty="0">
                <a:solidFill>
                  <a:schemeClr val="bg1"/>
                </a:solidFill>
                <a:latin typeface="Roboto"/>
                <a:ea typeface="Roboto"/>
              </a:rPr>
              <a:t>Other</a:t>
            </a:r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 responses in </a:t>
            </a:r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Appendix</a:t>
            </a:r>
            <a:endParaRPr lang="en-GB" sz="1000" dirty="0">
              <a:solidFill>
                <a:schemeClr val="bg1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9509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C5B94-EF08-2543-9786-7058B71D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562" y="1339459"/>
            <a:ext cx="5469093" cy="2596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CA5B1-E948-9844-8B11-886619380259}"/>
              </a:ext>
            </a:extLst>
          </p:cNvPr>
          <p:cNvSpPr txBox="1"/>
          <p:nvPr/>
        </p:nvSpPr>
        <p:spPr>
          <a:xfrm>
            <a:off x="377618" y="1364599"/>
            <a:ext cx="267731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</a:rPr>
              <a:t>Common themes were preservation of wildlife environment for the future &amp; accessible nature for the community</a:t>
            </a:r>
            <a:endParaRPr lang="en-US" sz="1800" dirty="0">
              <a:solidFill>
                <a:schemeClr val="bg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E518A-08CE-5749-983B-C382123FC72B}"/>
              </a:ext>
            </a:extLst>
          </p:cNvPr>
          <p:cNvSpPr txBox="1"/>
          <p:nvPr/>
        </p:nvSpPr>
        <p:spPr>
          <a:xfrm>
            <a:off x="282251" y="293162"/>
            <a:ext cx="835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indent="0">
              <a:buNone/>
            </a:pPr>
            <a:r>
              <a:rPr lang="en-GB" sz="1800" i="1" dirty="0">
                <a:solidFill>
                  <a:schemeClr val="bg1"/>
                </a:solidFill>
              </a:rPr>
              <a:t>Topic: What positives can you see from Blean BioPark?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0F2D6-947A-D04C-B459-742BF284058A}"/>
              </a:ext>
            </a:extLst>
          </p:cNvPr>
          <p:cNvSpPr/>
          <p:nvPr/>
        </p:nvSpPr>
        <p:spPr>
          <a:xfrm>
            <a:off x="5414716" y="3955815"/>
            <a:ext cx="34569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The bigger the word, the more times respondents used it</a:t>
            </a:r>
          </a:p>
        </p:txBody>
      </p:sp>
    </p:spTree>
    <p:extLst>
      <p:ext uri="{BB962C8B-B14F-4D97-AF65-F5344CB8AC3E}">
        <p14:creationId xmlns:p14="http://schemas.microsoft.com/office/powerpoint/2010/main" val="344564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C7DEF-A9AE-F346-9875-294FB6E2A638}"/>
              </a:ext>
            </a:extLst>
          </p:cNvPr>
          <p:cNvSpPr txBox="1"/>
          <p:nvPr/>
        </p:nvSpPr>
        <p:spPr>
          <a:xfrm>
            <a:off x="393520" y="1297759"/>
            <a:ext cx="26773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</a:rPr>
              <a:t>Common themes were no concerns, cost to set up/maintain, too many visitors and potentially more traffic to visit</a:t>
            </a:r>
            <a:endParaRPr lang="en-US" sz="1800" dirty="0">
              <a:solidFill>
                <a:schemeClr val="bg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16AE1-BFDA-8849-93B6-434C95B5A237}"/>
              </a:ext>
            </a:extLst>
          </p:cNvPr>
          <p:cNvSpPr txBox="1"/>
          <p:nvPr/>
        </p:nvSpPr>
        <p:spPr>
          <a:xfrm>
            <a:off x="282251" y="293162"/>
            <a:ext cx="835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indent="0">
              <a:buNone/>
            </a:pPr>
            <a:r>
              <a:rPr lang="en-GB" sz="1800" i="1" dirty="0">
                <a:solidFill>
                  <a:schemeClr val="bg1"/>
                </a:solidFill>
              </a:rPr>
              <a:t>Topic: What issues of concern would you have about Blean BioPark?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340299-DAB3-2A4A-BF4D-8ABE59D35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77" y="1182164"/>
            <a:ext cx="5245281" cy="30745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51467C-6510-3041-8142-1653D4AFFDBE}"/>
              </a:ext>
            </a:extLst>
          </p:cNvPr>
          <p:cNvSpPr/>
          <p:nvPr/>
        </p:nvSpPr>
        <p:spPr>
          <a:xfrm>
            <a:off x="5414716" y="4286557"/>
            <a:ext cx="34569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The bigger the word, the more times respondents used it</a:t>
            </a:r>
          </a:p>
        </p:txBody>
      </p:sp>
    </p:spTree>
    <p:extLst>
      <p:ext uri="{BB962C8B-B14F-4D97-AF65-F5344CB8AC3E}">
        <p14:creationId xmlns:p14="http://schemas.microsoft.com/office/powerpoint/2010/main" val="2264825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C12BE-768C-FF42-9C64-4406A6B41857}"/>
              </a:ext>
            </a:extLst>
          </p:cNvPr>
          <p:cNvSpPr txBox="1"/>
          <p:nvPr/>
        </p:nvSpPr>
        <p:spPr>
          <a:xfrm>
            <a:off x="377618" y="1287169"/>
            <a:ext cx="26773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</a:rPr>
              <a:t>Common themes were nature trails, cycle considerations, toilets and facilities for children</a:t>
            </a:r>
            <a:endParaRPr lang="en-US" sz="1800" dirty="0">
              <a:solidFill>
                <a:schemeClr val="bg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CC9A9-A28F-C74E-8862-C4C736BCEF09}"/>
              </a:ext>
            </a:extLst>
          </p:cNvPr>
          <p:cNvSpPr txBox="1"/>
          <p:nvPr/>
        </p:nvSpPr>
        <p:spPr>
          <a:xfrm>
            <a:off x="282251" y="293162"/>
            <a:ext cx="835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indent="0">
              <a:buNone/>
            </a:pPr>
            <a:r>
              <a:rPr lang="en-GB" sz="1800" i="1" dirty="0">
                <a:solidFill>
                  <a:schemeClr val="bg1"/>
                </a:solidFill>
              </a:rPr>
              <a:t>Topic: What other activities or amenities would you like to see included?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3B86B-B1D4-974D-965D-EFD15DD02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77" y="1391479"/>
            <a:ext cx="5219996" cy="23168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21D16D-D549-2E42-96E0-8DE73B723403}"/>
              </a:ext>
            </a:extLst>
          </p:cNvPr>
          <p:cNvSpPr/>
          <p:nvPr/>
        </p:nvSpPr>
        <p:spPr>
          <a:xfrm>
            <a:off x="5414716" y="3722350"/>
            <a:ext cx="34569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The bigger the word, the more times respondents used it</a:t>
            </a:r>
          </a:p>
        </p:txBody>
      </p:sp>
    </p:spTree>
    <p:extLst>
      <p:ext uri="{BB962C8B-B14F-4D97-AF65-F5344CB8AC3E}">
        <p14:creationId xmlns:p14="http://schemas.microsoft.com/office/powerpoint/2010/main" val="240168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CC045-1698-4B45-98E6-7193F8DA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2114331"/>
            <a:ext cx="8509000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16108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APPENDIX – OTHER INITIATIVES MENTIONED</a:t>
            </a:r>
            <a:endParaRPr dirty="0"/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5F22EC-8B2F-CE4A-BB1A-710706182F15}"/>
              </a:ext>
            </a:extLst>
          </p:cNvPr>
          <p:cNvSpPr/>
          <p:nvPr/>
        </p:nvSpPr>
        <p:spPr>
          <a:xfrm>
            <a:off x="666581" y="1634281"/>
            <a:ext cx="217468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Recovery &amp; sensitive management of the Sarre Penn stream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2F23BC-4E7B-5940-854E-F90B5C1D651D}"/>
              </a:ext>
            </a:extLst>
          </p:cNvPr>
          <p:cNvSpPr/>
          <p:nvPr/>
        </p:nvSpPr>
        <p:spPr>
          <a:xfrm>
            <a:off x="666581" y="2145939"/>
            <a:ext cx="217468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Examples of sustainable farming being run by local farmers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F9D11C-8F1C-D04F-A0A1-8EE40E0313B7}"/>
              </a:ext>
            </a:extLst>
          </p:cNvPr>
          <p:cNvSpPr/>
          <p:nvPr/>
        </p:nvSpPr>
        <p:spPr>
          <a:xfrm>
            <a:off x="666580" y="2657597"/>
            <a:ext cx="217468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Supporting the great biodiversity of the area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A8EFCA-BA01-A14D-AB18-91294BAA9EC8}"/>
              </a:ext>
            </a:extLst>
          </p:cNvPr>
          <p:cNvSpPr/>
          <p:nvPr/>
        </p:nvSpPr>
        <p:spPr>
          <a:xfrm>
            <a:off x="666579" y="3169255"/>
            <a:ext cx="217468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Management for protection of the vital Sarr Penny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CE15EC-BF6B-DD4D-BAE0-4B72C200CAA3}"/>
              </a:ext>
            </a:extLst>
          </p:cNvPr>
          <p:cNvSpPr/>
          <p:nvPr/>
        </p:nvSpPr>
        <p:spPr>
          <a:xfrm>
            <a:off x="666578" y="3680913"/>
            <a:ext cx="2174681" cy="553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Working alongside farms to promote agricultural apprenticeships for young people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003BFF-7FBA-4C4D-98B1-DBB5E69DDC5D}"/>
              </a:ext>
            </a:extLst>
          </p:cNvPr>
          <p:cNvSpPr/>
          <p:nvPr/>
        </p:nvSpPr>
        <p:spPr>
          <a:xfrm>
            <a:off x="666581" y="4346458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Dog walking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A42A51-402B-E74C-BE52-FE61AD2ABBCE}"/>
              </a:ext>
            </a:extLst>
          </p:cNvPr>
          <p:cNvSpPr/>
          <p:nvPr/>
        </p:nvSpPr>
        <p:spPr>
          <a:xfrm>
            <a:off x="3533024" y="1634281"/>
            <a:ext cx="217468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Offering activities </a:t>
            </a:r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&amp;</a:t>
            </a:r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 events for children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11B430-84EC-7E40-9342-E37D1BF06B6C}"/>
              </a:ext>
            </a:extLst>
          </p:cNvPr>
          <p:cNvSpPr/>
          <p:nvPr/>
        </p:nvSpPr>
        <p:spPr>
          <a:xfrm>
            <a:off x="3533024" y="2238272"/>
            <a:ext cx="217468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No more enroachment of building around the Blean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DAFDE4-FB16-9441-ADFC-392071B34C9E}"/>
              </a:ext>
            </a:extLst>
          </p:cNvPr>
          <p:cNvSpPr/>
          <p:nvPr/>
        </p:nvSpPr>
        <p:spPr>
          <a:xfrm>
            <a:off x="3533023" y="2842263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Regenerative farming!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AB0DA5-3743-C541-A31A-13B4181CB297}"/>
              </a:ext>
            </a:extLst>
          </p:cNvPr>
          <p:cNvSpPr/>
          <p:nvPr/>
        </p:nvSpPr>
        <p:spPr>
          <a:xfrm>
            <a:off x="3533022" y="3292365"/>
            <a:ext cx="217468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Forest school </a:t>
            </a:r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&amp;</a:t>
            </a:r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 similar experiences for children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56C555-6766-604A-B0EA-C5D92637E531}"/>
              </a:ext>
            </a:extLst>
          </p:cNvPr>
          <p:cNvSpPr/>
          <p:nvPr/>
        </p:nvSpPr>
        <p:spPr>
          <a:xfrm>
            <a:off x="3533021" y="3896356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Houses</a:t>
            </a:r>
            <a:endParaRPr lang="en-GB" sz="1000" dirty="0">
              <a:solidFill>
                <a:schemeClr val="bg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4B324D6-BEE1-9D4C-8E75-739A7095416F}"/>
              </a:ext>
            </a:extLst>
          </p:cNvPr>
          <p:cNvSpPr/>
          <p:nvPr/>
        </p:nvSpPr>
        <p:spPr>
          <a:xfrm>
            <a:off x="3533024" y="4346457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Regenerative </a:t>
            </a:r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&amp;</a:t>
            </a:r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 organic farming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04200A-6F86-184A-BB47-71A5CF213140}"/>
              </a:ext>
            </a:extLst>
          </p:cNvPr>
          <p:cNvSpPr/>
          <p:nvPr/>
        </p:nvSpPr>
        <p:spPr>
          <a:xfrm>
            <a:off x="6399467" y="1634281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Wetland introduction/creation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8F59FB-BE1A-A44A-9414-9C8A8E32CBB1}"/>
              </a:ext>
            </a:extLst>
          </p:cNvPr>
          <p:cNvSpPr/>
          <p:nvPr/>
        </p:nvSpPr>
        <p:spPr>
          <a:xfrm>
            <a:off x="6399467" y="2120328"/>
            <a:ext cx="217468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Preserving the woodland </a:t>
            </a:r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&amp;</a:t>
            </a:r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 biodiversity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D08979-0328-5F4A-8B1A-9C1634A45B8A}"/>
              </a:ext>
            </a:extLst>
          </p:cNvPr>
          <p:cNvSpPr/>
          <p:nvPr/>
        </p:nvSpPr>
        <p:spPr>
          <a:xfrm>
            <a:off x="6399466" y="2760264"/>
            <a:ext cx="2174681" cy="553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Reporting to British Trust for Ornithology annual breeding Bird Survey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74EE6A-EF54-A047-BAEE-229BA639FAF0}"/>
              </a:ext>
            </a:extLst>
          </p:cNvPr>
          <p:cNvSpPr/>
          <p:nvPr/>
        </p:nvSpPr>
        <p:spPr>
          <a:xfrm>
            <a:off x="6399465" y="3554088"/>
            <a:ext cx="217468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Promoting artistic and natural/permaculture crafting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A61D2E-1DD5-0848-BC4E-AC16346B728A}"/>
              </a:ext>
            </a:extLst>
          </p:cNvPr>
          <p:cNvSpPr/>
          <p:nvPr/>
        </p:nvSpPr>
        <p:spPr>
          <a:xfrm>
            <a:off x="6399467" y="4194023"/>
            <a:ext cx="217468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Combining engagement of the above 4 activities holistically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372743-EBAD-334D-A6A8-0BCB077A7AD3}"/>
              </a:ext>
            </a:extLst>
          </p:cNvPr>
          <p:cNvSpPr/>
          <p:nvPr/>
        </p:nvSpPr>
        <p:spPr>
          <a:xfrm>
            <a:off x="7486805" y="4624223"/>
            <a:ext cx="1040947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+mn-cs"/>
              </a:rPr>
              <a:t>Back to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+mn-cs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09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body" idx="1"/>
          </p:nvPr>
        </p:nvSpPr>
        <p:spPr>
          <a:xfrm>
            <a:off x="990600" y="1900237"/>
            <a:ext cx="2209800" cy="1528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Summary</a:t>
            </a:r>
            <a:endParaRPr b="1" dirty="0"/>
          </a:p>
          <a:p>
            <a:pPr marL="171450" indent="-171450">
              <a:lnSpc>
                <a:spcPct val="150000"/>
              </a:lnSpc>
            </a:pPr>
            <a:r>
              <a:rPr lang="en" sz="1200" dirty="0"/>
              <a:t>All but 1 respondent answered this optional question</a:t>
            </a:r>
          </a:p>
          <a:p>
            <a:pPr marL="171450" indent="-171450">
              <a:lnSpc>
                <a:spcPct val="150000"/>
              </a:lnSpc>
            </a:pPr>
            <a:r>
              <a:rPr lang="en" sz="1200" dirty="0"/>
              <a:t>Skewed towards an </a:t>
            </a:r>
            <a:r>
              <a:rPr lang="en" sz="1200" b="1" dirty="0"/>
              <a:t>older makeup </a:t>
            </a:r>
            <a:r>
              <a:rPr lang="en" sz="1200" dirty="0"/>
              <a:t>but some younger representation</a:t>
            </a:r>
            <a:endParaRPr sz="1200" dirty="0"/>
          </a:p>
        </p:txBody>
      </p:sp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APPENDIX – AGE DEMOGRAPHICS</a:t>
            </a:r>
            <a:endParaRPr dirty="0"/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FA5D11-508D-3E4B-9978-CAA708E1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002" y="2185239"/>
            <a:ext cx="5442997" cy="2142083"/>
          </a:xfrm>
          <a:prstGeom prst="rect">
            <a:avLst/>
          </a:prstGeom>
        </p:spPr>
      </p:pic>
      <p:pic>
        <p:nvPicPr>
          <p:cNvPr id="4" name="Graphic 3" descr="Cake">
            <a:extLst>
              <a:ext uri="{FF2B5EF4-FFF2-40B4-BE49-F238E27FC236}">
                <a16:creationId xmlns:a16="http://schemas.microsoft.com/office/drawing/2014/main" id="{F9B6D0A9-FC41-B14F-8A03-4AAFE0874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596" y="1900237"/>
            <a:ext cx="570004" cy="57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8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2257425" y="1709141"/>
            <a:ext cx="6153300" cy="31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Background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en-GB" dirty="0"/>
              <a:t>Key takeaways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en-GB" dirty="0"/>
              <a:t>More detail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◍"/>
            </a:pPr>
            <a:r>
              <a:rPr lang="en-GB" dirty="0"/>
              <a:t>Appendix</a:t>
            </a:r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body" idx="1"/>
          </p:nvPr>
        </p:nvSpPr>
        <p:spPr>
          <a:xfrm>
            <a:off x="990600" y="1900238"/>
            <a:ext cx="2966545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Summary</a:t>
            </a:r>
            <a:endParaRPr b="1" dirty="0"/>
          </a:p>
          <a:p>
            <a:pPr marL="171450" indent="-171450">
              <a:lnSpc>
                <a:spcPct val="150000"/>
              </a:lnSpc>
            </a:pPr>
            <a:r>
              <a:rPr lang="en" sz="1200" dirty="0"/>
              <a:t>76% answered this optional question</a:t>
            </a:r>
          </a:p>
          <a:p>
            <a:pPr marL="171450" indent="-171450">
              <a:lnSpc>
                <a:spcPct val="150000"/>
              </a:lnSpc>
            </a:pPr>
            <a:r>
              <a:rPr lang="en" sz="1200" b="1" dirty="0"/>
              <a:t>Various disabilities </a:t>
            </a:r>
            <a:r>
              <a:rPr lang="en" sz="1200" dirty="0"/>
              <a:t>including </a:t>
            </a:r>
            <a:r>
              <a:rPr lang="en-GB" sz="1200" dirty="0"/>
              <a:t>arthritis</a:t>
            </a:r>
            <a:r>
              <a:rPr lang="en" sz="1200" dirty="0"/>
              <a:t>, Parkinson’s, </a:t>
            </a:r>
            <a:r>
              <a:rPr lang="en-GB" sz="1200" dirty="0"/>
              <a:t>Alzheimer's</a:t>
            </a:r>
            <a:r>
              <a:rPr lang="en" sz="1200" dirty="0"/>
              <a:t>, inability to walk, irritable bowel syndrome, spinal issues, mental health, ADHD, autism, ME, hearing &amp; anxiety</a:t>
            </a:r>
          </a:p>
          <a:p>
            <a:pPr marL="171450" indent="-171450">
              <a:lnSpc>
                <a:spcPct val="150000"/>
              </a:lnSpc>
            </a:pPr>
            <a:r>
              <a:rPr lang="en" sz="1200" dirty="0"/>
              <a:t>How many answered in each category is unknown</a:t>
            </a:r>
            <a:endParaRPr sz="1200" dirty="0"/>
          </a:p>
        </p:txBody>
      </p:sp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675852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APPENDIX – DISABILITY DEMOGRAPHICS</a:t>
            </a:r>
            <a:endParaRPr dirty="0"/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F6F504-0D46-D241-A380-2FD08225AC17}"/>
              </a:ext>
            </a:extLst>
          </p:cNvPr>
          <p:cNvSpPr/>
          <p:nvPr/>
        </p:nvSpPr>
        <p:spPr>
          <a:xfrm>
            <a:off x="4098591" y="1614375"/>
            <a:ext cx="2174681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No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442916-C50D-3D42-8EE9-39819825027F}"/>
              </a:ext>
            </a:extLst>
          </p:cNvPr>
          <p:cNvSpPr/>
          <p:nvPr/>
        </p:nvSpPr>
        <p:spPr>
          <a:xfrm>
            <a:off x="4098591" y="1910266"/>
            <a:ext cx="2174681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N/A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DB8E37-CF13-FC4B-9B3C-0438987070EF}"/>
              </a:ext>
            </a:extLst>
          </p:cNvPr>
          <p:cNvSpPr/>
          <p:nvPr/>
        </p:nvSpPr>
        <p:spPr>
          <a:xfrm>
            <a:off x="4098591" y="2206157"/>
            <a:ext cx="2174681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Kent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C9CE0C-F893-8744-B538-4A0A7167634F}"/>
              </a:ext>
            </a:extLst>
          </p:cNvPr>
          <p:cNvSpPr/>
          <p:nvPr/>
        </p:nvSpPr>
        <p:spPr>
          <a:xfrm>
            <a:off x="4098591" y="2502048"/>
            <a:ext cx="2174681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Too damn handsome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22E455-1114-0545-A2F1-D5A2E3F5D7F8}"/>
              </a:ext>
            </a:extLst>
          </p:cNvPr>
          <p:cNvSpPr/>
          <p:nvPr/>
        </p:nvSpPr>
        <p:spPr>
          <a:xfrm>
            <a:off x="4098591" y="2797939"/>
            <a:ext cx="2174681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No but our son is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CD6CC6-D9AD-EF4B-A648-A76B1027E740}"/>
              </a:ext>
            </a:extLst>
          </p:cNvPr>
          <p:cNvSpPr/>
          <p:nvPr/>
        </p:nvSpPr>
        <p:spPr>
          <a:xfrm>
            <a:off x="4098591" y="3093830"/>
            <a:ext cx="2174681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No but I have Type I diabetes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1E7AD3-FACA-9D4A-980D-2A3327D4BF06}"/>
              </a:ext>
            </a:extLst>
          </p:cNvPr>
          <p:cNvSpPr/>
          <p:nvPr/>
        </p:nvSpPr>
        <p:spPr>
          <a:xfrm>
            <a:off x="4098591" y="3389721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No physical disabilities, but ADHD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A8BA8A-E103-BB49-B364-BDF83D483781}"/>
              </a:ext>
            </a:extLst>
          </p:cNvPr>
          <p:cNvSpPr/>
          <p:nvPr/>
        </p:nvSpPr>
        <p:spPr>
          <a:xfrm>
            <a:off x="4098591" y="3685612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Yes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0D3A04-3112-0C42-9F0D-3F0CEC47BB14}"/>
              </a:ext>
            </a:extLst>
          </p:cNvPr>
          <p:cNvSpPr/>
          <p:nvPr/>
        </p:nvSpPr>
        <p:spPr>
          <a:xfrm>
            <a:off x="4098591" y="3981503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I have ADHD and Anxiety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DA6671-7416-A244-8E63-49A18611C5BC}"/>
              </a:ext>
            </a:extLst>
          </p:cNvPr>
          <p:cNvSpPr/>
          <p:nvPr/>
        </p:nvSpPr>
        <p:spPr>
          <a:xfrm>
            <a:off x="4098591" y="4277394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Deaf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C768F2-5087-BA4B-8B96-C691B5126DBD}"/>
              </a:ext>
            </a:extLst>
          </p:cNvPr>
          <p:cNvSpPr/>
          <p:nvPr/>
        </p:nvSpPr>
        <p:spPr>
          <a:xfrm>
            <a:off x="4098591" y="4573281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Yes, hearing impaired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02BEE0-B028-7A43-8A3D-A2CFFE31ACE4}"/>
              </a:ext>
            </a:extLst>
          </p:cNvPr>
          <p:cNvSpPr/>
          <p:nvPr/>
        </p:nvSpPr>
        <p:spPr>
          <a:xfrm>
            <a:off x="6497574" y="1614375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Autism and 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626443-247A-7A4F-837F-EA02ECD5632A}"/>
              </a:ext>
            </a:extLst>
          </p:cNvPr>
          <p:cNvSpPr/>
          <p:nvPr/>
        </p:nvSpPr>
        <p:spPr>
          <a:xfrm>
            <a:off x="6497574" y="1910266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Limited mobility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EAECA4-7B10-2647-8972-CE16ACBD333C}"/>
              </a:ext>
            </a:extLst>
          </p:cNvPr>
          <p:cNvSpPr/>
          <p:nvPr/>
        </p:nvSpPr>
        <p:spPr>
          <a:xfrm>
            <a:off x="6497574" y="2206157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Mental health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95EC83-72E0-6B49-82BA-5A4707693E29}"/>
              </a:ext>
            </a:extLst>
          </p:cNvPr>
          <p:cNvSpPr/>
          <p:nvPr/>
        </p:nvSpPr>
        <p:spPr>
          <a:xfrm>
            <a:off x="6497574" y="2502048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Limited mobility due to arthritis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742C2C-FA95-BE42-9A05-C4E9712F7012}"/>
              </a:ext>
            </a:extLst>
          </p:cNvPr>
          <p:cNvSpPr/>
          <p:nvPr/>
        </p:nvSpPr>
        <p:spPr>
          <a:xfrm>
            <a:off x="6497574" y="2797939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Parkinson's disease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1535F6-59CD-584A-826F-8B8DE69AD53A}"/>
              </a:ext>
            </a:extLst>
          </p:cNvPr>
          <p:cNvSpPr/>
          <p:nvPr/>
        </p:nvSpPr>
        <p:spPr>
          <a:xfrm>
            <a:off x="6497574" y="3093830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Degenerative spinal issues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FEBBCA-EE2C-4F46-A5A5-1A92928442EB}"/>
              </a:ext>
            </a:extLst>
          </p:cNvPr>
          <p:cNvSpPr/>
          <p:nvPr/>
        </p:nvSpPr>
        <p:spPr>
          <a:xfrm>
            <a:off x="6497574" y="3389721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Early onset Alzheimer’s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7108980-8361-A041-9DE7-8BF6E48ACCBA}"/>
              </a:ext>
            </a:extLst>
          </p:cNvPr>
          <p:cNvSpPr/>
          <p:nvPr/>
        </p:nvSpPr>
        <p:spPr>
          <a:xfrm>
            <a:off x="6497574" y="3685612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Physically challenged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94CCE91-4E20-3B43-A12F-E2131FF14DAA}"/>
              </a:ext>
            </a:extLst>
          </p:cNvPr>
          <p:cNvSpPr/>
          <p:nvPr/>
        </p:nvSpPr>
        <p:spPr>
          <a:xfrm>
            <a:off x="6497574" y="3981503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Irritable bowel syndrome. Anxiety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D78146-D7C3-1B4A-9242-9022FD4CE5E5}"/>
              </a:ext>
            </a:extLst>
          </p:cNvPr>
          <p:cNvSpPr/>
          <p:nvPr/>
        </p:nvSpPr>
        <p:spPr>
          <a:xfrm>
            <a:off x="6497574" y="4277394"/>
            <a:ext cx="2174681" cy="246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Yes, I am unable to walk</a:t>
            </a:r>
          </a:p>
        </p:txBody>
      </p:sp>
      <p:pic>
        <p:nvPicPr>
          <p:cNvPr id="14" name="Graphic 13" descr="Wheelchair Access">
            <a:extLst>
              <a:ext uri="{FF2B5EF4-FFF2-40B4-BE49-F238E27FC236}">
                <a16:creationId xmlns:a16="http://schemas.microsoft.com/office/drawing/2014/main" id="{5EF92F54-B569-AD4A-ADE2-234CDE5EC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818" y="1910266"/>
            <a:ext cx="591782" cy="5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6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body" idx="1"/>
          </p:nvPr>
        </p:nvSpPr>
        <p:spPr>
          <a:xfrm>
            <a:off x="990599" y="1900238"/>
            <a:ext cx="2485697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Summary</a:t>
            </a:r>
            <a:endParaRPr b="1" dirty="0"/>
          </a:p>
          <a:p>
            <a:pPr marL="171450" indent="-171450">
              <a:lnSpc>
                <a:spcPct val="150000"/>
              </a:lnSpc>
            </a:pPr>
            <a:r>
              <a:rPr lang="en-GB" sz="1200" dirty="0"/>
              <a:t>All but 1 respondent answered this optional question</a:t>
            </a:r>
          </a:p>
          <a:p>
            <a:pPr marL="171450" indent="-171450">
              <a:lnSpc>
                <a:spcPct val="150000"/>
              </a:lnSpc>
            </a:pPr>
            <a:r>
              <a:rPr lang="en-GB" sz="1200" b="1" dirty="0"/>
              <a:t>Skewed towards Females </a:t>
            </a:r>
            <a:r>
              <a:rPr lang="en-GB" sz="1200" dirty="0"/>
              <a:t>but significant Male representation and some representation from non-binary, transgender &amp; other gender types</a:t>
            </a:r>
          </a:p>
        </p:txBody>
      </p:sp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APPENDIX – GENDER DEMOGRAPHICS</a:t>
            </a:r>
            <a:endParaRPr dirty="0"/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24724-3A67-734D-B1EF-0EF817F17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413" y="2198913"/>
            <a:ext cx="5191805" cy="2057779"/>
          </a:xfrm>
          <a:prstGeom prst="rect">
            <a:avLst/>
          </a:prstGeom>
        </p:spPr>
      </p:pic>
      <p:pic>
        <p:nvPicPr>
          <p:cNvPr id="14" name="Graphic 13" descr="Gender">
            <a:extLst>
              <a:ext uri="{FF2B5EF4-FFF2-40B4-BE49-F238E27FC236}">
                <a16:creationId xmlns:a16="http://schemas.microsoft.com/office/drawing/2014/main" id="{D6860E9B-3A05-0149-A21F-2C49A2860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67" y="197888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78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body" idx="1"/>
          </p:nvPr>
        </p:nvSpPr>
        <p:spPr>
          <a:xfrm>
            <a:off x="990600" y="1900238"/>
            <a:ext cx="4058477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Summary</a:t>
            </a:r>
            <a:endParaRPr b="1" dirty="0"/>
          </a:p>
          <a:p>
            <a:pPr marL="171450" indent="-171450"/>
            <a:r>
              <a:rPr lang="en" sz="1200" dirty="0"/>
              <a:t>All but 1 respondent answered this optional question</a:t>
            </a:r>
          </a:p>
          <a:p>
            <a:pPr marL="171450" indent="-171450"/>
            <a:r>
              <a:rPr lang="en" sz="1200" dirty="0"/>
              <a:t>76 distinct text responses</a:t>
            </a:r>
          </a:p>
          <a:p>
            <a:pPr marL="171450" indent="-171450"/>
            <a:r>
              <a:rPr lang="en-GB" sz="1200" dirty="0"/>
              <a:t>How many answered per distinct response is unknown</a:t>
            </a:r>
          </a:p>
          <a:p>
            <a:pPr marL="171450" indent="-171450"/>
            <a:r>
              <a:rPr lang="en" sz="1200" b="1" dirty="0"/>
              <a:t>Mostly CT </a:t>
            </a:r>
            <a:r>
              <a:rPr lang="en" sz="1200" dirty="0"/>
              <a:t>(some anomalies including Surrey, London)</a:t>
            </a:r>
          </a:p>
          <a:p>
            <a:pPr marL="171450" indent="-171450"/>
            <a:r>
              <a:rPr lang="en" sz="1200" dirty="0"/>
              <a:t>Where more detail was given:</a:t>
            </a:r>
          </a:p>
          <a:p>
            <a:pPr marL="628650" lvl="1" indent="-171450">
              <a:lnSpc>
                <a:spcPct val="150000"/>
              </a:lnSpc>
            </a:pPr>
            <a:r>
              <a:rPr lang="en" sz="1200" b="1" dirty="0"/>
              <a:t>CT2 was dominant</a:t>
            </a:r>
          </a:p>
          <a:p>
            <a:pPr marL="628650" lvl="1" indent="-171450">
              <a:lnSpc>
                <a:spcPct val="150000"/>
              </a:lnSpc>
            </a:pPr>
            <a:r>
              <a:rPr lang="en" sz="1200" b="1" dirty="0"/>
              <a:t>Followed by CT1</a:t>
            </a:r>
          </a:p>
          <a:p>
            <a:pPr marL="628650" lvl="1" indent="-171450">
              <a:lnSpc>
                <a:spcPct val="150000"/>
              </a:lnSpc>
            </a:pPr>
            <a:r>
              <a:rPr lang="en" sz="1200" dirty="0"/>
              <a:t>Then further out CT5 (Whitstable), CT6 (Herne Bay) &amp; other CTs</a:t>
            </a:r>
          </a:p>
          <a:p>
            <a:pPr marL="171450" indent="-171450"/>
            <a:endParaRPr lang="en" sz="1200" dirty="0"/>
          </a:p>
        </p:txBody>
      </p:sp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APPENDIX – ADDRESS DEMOGRAPHICS</a:t>
            </a:r>
            <a:endParaRPr dirty="0"/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5A92A5-9144-594F-BA5A-D0F96AE9D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206" y="1751141"/>
            <a:ext cx="2764371" cy="2922503"/>
          </a:xfrm>
          <a:prstGeom prst="rect">
            <a:avLst/>
          </a:prstGeom>
        </p:spPr>
      </p:pic>
      <p:pic>
        <p:nvPicPr>
          <p:cNvPr id="15" name="Graphic 14" descr="Home">
            <a:extLst>
              <a:ext uri="{FF2B5EF4-FFF2-40B4-BE49-F238E27FC236}">
                <a16:creationId xmlns:a16="http://schemas.microsoft.com/office/drawing/2014/main" id="{1F0F405F-83B1-8749-8C5B-9F66652CB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955" y="1866928"/>
            <a:ext cx="529431" cy="52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9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body" idx="1"/>
          </p:nvPr>
        </p:nvSpPr>
        <p:spPr>
          <a:xfrm>
            <a:off x="990599" y="1637481"/>
            <a:ext cx="7420125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GB" sz="1800" dirty="0"/>
              <a:t>Save The Blean is working with partners/funders on Blean BioPark, an </a:t>
            </a:r>
            <a:r>
              <a:rPr lang="en-GB" sz="1800" b="1" dirty="0"/>
              <a:t>alternative for land currently owned by the University of Kent</a:t>
            </a:r>
            <a:r>
              <a:rPr lang="en-GB" sz="1800" dirty="0"/>
              <a:t> – ‘C12’ in the Draft Local Plan</a:t>
            </a:r>
          </a:p>
          <a:p>
            <a:pPr lvl="0">
              <a:lnSpc>
                <a:spcPct val="150000"/>
              </a:lnSpc>
            </a:pPr>
            <a:r>
              <a:rPr lang="en-GB" sz="1800" dirty="0"/>
              <a:t>This </a:t>
            </a:r>
            <a:r>
              <a:rPr lang="en-GB" sz="1800" dirty="0">
                <a:hlinkClick r:id="rId3"/>
              </a:rPr>
              <a:t>survey</a:t>
            </a:r>
            <a:r>
              <a:rPr lang="en-GB" sz="1800" dirty="0"/>
              <a:t> was designed by the Save The Blean Action Group, supported by Selinger Consultants, to understand </a:t>
            </a:r>
            <a:r>
              <a:rPr lang="en-GB" sz="1800" b="1" dirty="0"/>
              <a:t>what's important to people who live/work in Canterbury and near the Blean</a:t>
            </a:r>
          </a:p>
        </p:txBody>
      </p:sp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</a:t>
            </a:r>
            <a:endParaRPr dirty="0"/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body" idx="1"/>
          </p:nvPr>
        </p:nvSpPr>
        <p:spPr>
          <a:xfrm>
            <a:off x="1048968" y="1612367"/>
            <a:ext cx="2959428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The Blean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 dirty="0"/>
              <a:t>Respondents see The Blean as special for its natural beauty wildlife &amp; ancient history</a:t>
            </a:r>
          </a:p>
        </p:txBody>
      </p:sp>
      <p:sp>
        <p:nvSpPr>
          <p:cNvPr id="255" name="Google Shape;255;p37"/>
          <p:cNvSpPr txBox="1">
            <a:spLocks noGrp="1"/>
          </p:cNvSpPr>
          <p:nvPr>
            <p:ph type="body" idx="2"/>
          </p:nvPr>
        </p:nvSpPr>
        <p:spPr>
          <a:xfrm>
            <a:off x="4743313" y="1612367"/>
            <a:ext cx="4415936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Priorities</a:t>
            </a:r>
            <a:endParaRPr b="1" dirty="0"/>
          </a:p>
          <a:p>
            <a:pPr marL="171450" indent="-171450"/>
            <a:r>
              <a:rPr lang="en-GB" sz="1100" b="1" dirty="0"/>
              <a:t>Conserving &amp; enhancing this environment </a:t>
            </a:r>
            <a:r>
              <a:rPr lang="en-GB" sz="1100" dirty="0"/>
              <a:t>is top priority</a:t>
            </a:r>
          </a:p>
          <a:p>
            <a:pPr marL="171450" indent="-171450"/>
            <a:r>
              <a:rPr lang="en-GB" sz="1100" dirty="0"/>
              <a:t>Celebrating its history, promoting community, learning &amp; wellbeing are important</a:t>
            </a:r>
          </a:p>
          <a:p>
            <a:pPr marL="171450" indent="-171450"/>
            <a:r>
              <a:rPr lang="en-GB" sz="1100" dirty="0"/>
              <a:t>Possibly also collaborating with partners in the </a:t>
            </a:r>
            <a:r>
              <a:rPr lang="en-GB" sz="1100" dirty="0" err="1"/>
              <a:t>BioPark</a:t>
            </a:r>
            <a:r>
              <a:rPr lang="en-GB" sz="1100" dirty="0"/>
              <a:t> &amp; preserving some land there for food/agriculture </a:t>
            </a:r>
            <a:endParaRPr sz="1100"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body" idx="3"/>
          </p:nvPr>
        </p:nvSpPr>
        <p:spPr>
          <a:xfrm>
            <a:off x="1044247" y="2469898"/>
            <a:ext cx="2964149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Top Initiatives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/>
              <a:t>Over 50% </a:t>
            </a:r>
            <a:r>
              <a:rPr lang="en-US" sz="1100" dirty="0"/>
              <a:t>chose re-establishing woodlands, re-wilding/re-introducing species, promoting mental health/wellbeing &amp; enhancing historical sites</a:t>
            </a:r>
            <a:endParaRPr lang="en-GB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/>
              <a:t>Nearly 50%</a:t>
            </a:r>
            <a:r>
              <a:rPr lang="en-US" sz="1100" dirty="0"/>
              <a:t> also think preserving agricultural land for food production is important</a:t>
            </a:r>
            <a:endParaRPr lang="en-GB" sz="11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57" name="Google Shape;257;p37"/>
          <p:cNvSpPr txBox="1">
            <a:spLocks noGrp="1"/>
          </p:cNvSpPr>
          <p:nvPr>
            <p:ph type="body" idx="1"/>
          </p:nvPr>
        </p:nvSpPr>
        <p:spPr>
          <a:xfrm>
            <a:off x="4743313" y="3065545"/>
            <a:ext cx="3986742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Positives</a:t>
            </a:r>
            <a:endParaRPr b="1" dirty="0"/>
          </a:p>
          <a:p>
            <a:pPr marL="171450" indent="-171450"/>
            <a:r>
              <a:rPr lang="en-US" sz="1100" b="1" dirty="0"/>
              <a:t>Preservation</a:t>
            </a:r>
            <a:r>
              <a:rPr lang="en-US" sz="1100" dirty="0"/>
              <a:t> of wildlife environment for the future</a:t>
            </a:r>
          </a:p>
          <a:p>
            <a:pPr marL="171450" indent="-171450"/>
            <a:r>
              <a:rPr lang="en-US" sz="1100" b="1" dirty="0"/>
              <a:t>Accessible nature </a:t>
            </a:r>
            <a:r>
              <a:rPr lang="en-US" sz="1100" dirty="0"/>
              <a:t>for the community</a:t>
            </a:r>
            <a:r>
              <a:rPr lang="en-GB" sz="1100" dirty="0"/>
              <a:t> </a:t>
            </a:r>
            <a:endParaRPr sz="1100" dirty="0"/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2"/>
          </p:nvPr>
        </p:nvSpPr>
        <p:spPr>
          <a:xfrm>
            <a:off x="4743313" y="3912553"/>
            <a:ext cx="4001475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Concerns</a:t>
            </a:r>
            <a:endParaRPr b="1" dirty="0"/>
          </a:p>
          <a:p>
            <a:pPr marL="171450" indent="-171450"/>
            <a:r>
              <a:rPr lang="en-US" sz="1100" b="1" dirty="0"/>
              <a:t>Cost</a:t>
            </a:r>
            <a:r>
              <a:rPr lang="en-US" sz="1100" dirty="0"/>
              <a:t> to set up/maintain</a:t>
            </a:r>
          </a:p>
          <a:p>
            <a:pPr marL="171450" indent="-171450"/>
            <a:r>
              <a:rPr lang="en-US" sz="1100" b="1" dirty="0"/>
              <a:t>Too many visitors</a:t>
            </a:r>
            <a:r>
              <a:rPr lang="en-US" sz="1100" dirty="0"/>
              <a:t> &amp; resultant traffic</a:t>
            </a:r>
            <a:endParaRPr sz="1100" dirty="0"/>
          </a:p>
        </p:txBody>
      </p:sp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2257425" y="887475"/>
            <a:ext cx="61533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SURVEY K</a:t>
            </a:r>
            <a:r>
              <a:rPr lang="en" dirty="0"/>
              <a:t>EY TAKEAWAYS</a:t>
            </a:r>
            <a:endParaRPr dirty="0"/>
          </a:p>
        </p:txBody>
      </p:sp>
      <p:grpSp>
        <p:nvGrpSpPr>
          <p:cNvPr id="262" name="Google Shape;262;p37"/>
          <p:cNvGrpSpPr/>
          <p:nvPr/>
        </p:nvGrpSpPr>
        <p:grpSpPr>
          <a:xfrm>
            <a:off x="4259084" y="1718970"/>
            <a:ext cx="382417" cy="344724"/>
            <a:chOff x="5970800" y="1619250"/>
            <a:chExt cx="428650" cy="456725"/>
          </a:xfrm>
        </p:grpSpPr>
        <p:sp>
          <p:nvSpPr>
            <p:cNvPr id="263" name="Google Shape;263;p3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3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3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3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3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8" name="Google Shape;268;p37"/>
          <p:cNvGrpSpPr/>
          <p:nvPr/>
        </p:nvGrpSpPr>
        <p:grpSpPr>
          <a:xfrm>
            <a:off x="4259084" y="3181283"/>
            <a:ext cx="322150" cy="433843"/>
            <a:chOff x="1979475" y="4289300"/>
            <a:chExt cx="322400" cy="509225"/>
          </a:xfrm>
        </p:grpSpPr>
        <p:sp>
          <p:nvSpPr>
            <p:cNvPr id="269" name="Google Shape;269;p3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3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3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2" name="Google Shape;272;p37"/>
          <p:cNvSpPr/>
          <p:nvPr/>
        </p:nvSpPr>
        <p:spPr>
          <a:xfrm>
            <a:off x="510340" y="2594860"/>
            <a:ext cx="394526" cy="326992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6" name="Graphic 5" descr="Confused face with solid fill">
            <a:extLst>
              <a:ext uri="{FF2B5EF4-FFF2-40B4-BE49-F238E27FC236}">
                <a16:creationId xmlns:a16="http://schemas.microsoft.com/office/drawing/2014/main" id="{ECE8DF87-5425-ED41-802C-C297D26AC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7954" y="4013371"/>
            <a:ext cx="382833" cy="382833"/>
          </a:xfrm>
          <a:prstGeom prst="rect">
            <a:avLst/>
          </a:prstGeom>
        </p:spPr>
      </p:pic>
      <p:pic>
        <p:nvPicPr>
          <p:cNvPr id="8" name="Graphic 7" descr="Deciduous tree">
            <a:extLst>
              <a:ext uri="{FF2B5EF4-FFF2-40B4-BE49-F238E27FC236}">
                <a16:creationId xmlns:a16="http://schemas.microsoft.com/office/drawing/2014/main" id="{DAE0AC18-EF47-BA4F-84CB-1AB90E612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340" y="1693568"/>
            <a:ext cx="422595" cy="4225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9D08F7-7ED0-044F-88EF-BC4EDFD1C3A0}"/>
              </a:ext>
            </a:extLst>
          </p:cNvPr>
          <p:cNvSpPr/>
          <p:nvPr/>
        </p:nvSpPr>
        <p:spPr>
          <a:xfrm>
            <a:off x="1044247" y="4159291"/>
            <a:ext cx="318272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ts val="1400"/>
            </a:pPr>
            <a:r>
              <a:rPr lang="en-GB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Nice to Haves</a:t>
            </a:r>
          </a:p>
          <a:p>
            <a:pPr>
              <a:spcBef>
                <a:spcPts val="600"/>
              </a:spcBef>
              <a:buClr>
                <a:schemeClr val="accent1"/>
              </a:buClr>
              <a:buSzPts val="1400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</a:rPr>
              <a:t>Nature trails, cycle considerations, toilets &amp; facilities for children</a:t>
            </a:r>
            <a:endParaRPr lang="en-GB" sz="11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4" name="Graphic 13" descr="Forest scene">
            <a:extLst>
              <a:ext uri="{FF2B5EF4-FFF2-40B4-BE49-F238E27FC236}">
                <a16:creationId xmlns:a16="http://schemas.microsoft.com/office/drawing/2014/main" id="{F046A5E4-75F9-5740-A9C5-6DFBA73B25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643" y="4089179"/>
            <a:ext cx="418292" cy="41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ctrTitle"/>
          </p:nvPr>
        </p:nvSpPr>
        <p:spPr>
          <a:xfrm>
            <a:off x="884075" y="2166316"/>
            <a:ext cx="56601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detail</a:t>
            </a:r>
            <a:endParaRPr dirty="0"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1"/>
          </p:nvPr>
        </p:nvSpPr>
        <p:spPr>
          <a:xfrm>
            <a:off x="884073" y="2725763"/>
            <a:ext cx="5660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Answers to survey</a:t>
            </a:r>
            <a:endParaRPr dirty="0"/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4294967295"/>
          </p:nvPr>
        </p:nvSpPr>
        <p:spPr>
          <a:xfrm>
            <a:off x="8480577" y="4673644"/>
            <a:ext cx="452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63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45BA9D-ECB6-E746-9FF3-BCB05934556A}"/>
              </a:ext>
            </a:extLst>
          </p:cNvPr>
          <p:cNvSpPr/>
          <p:nvPr/>
        </p:nvSpPr>
        <p:spPr>
          <a:xfrm>
            <a:off x="5414716" y="4053093"/>
            <a:ext cx="34569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000" dirty="0">
                <a:solidFill>
                  <a:schemeClr val="bg1"/>
                </a:solidFill>
                <a:latin typeface="Roboto"/>
                <a:ea typeface="Roboto"/>
              </a:rPr>
              <a:t>The bigger the word, the more times respondents used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2CA26-2B8A-7440-9937-0B49C80C7EE9}"/>
              </a:ext>
            </a:extLst>
          </p:cNvPr>
          <p:cNvSpPr txBox="1"/>
          <p:nvPr/>
        </p:nvSpPr>
        <p:spPr>
          <a:xfrm>
            <a:off x="282251" y="293162"/>
            <a:ext cx="816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indent="0">
              <a:buNone/>
            </a:pPr>
            <a:r>
              <a:rPr lang="en-GB" sz="1800" i="1" dirty="0">
                <a:solidFill>
                  <a:schemeClr val="bg1"/>
                </a:solidFill>
              </a:rPr>
              <a:t>Topic: What do you think makes The Blean special?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EE3CB-2982-A845-BE2C-47122D54A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026" y="1222464"/>
            <a:ext cx="5545301" cy="2811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2382E2-C813-3E42-B410-EED8936CC4FA}"/>
              </a:ext>
            </a:extLst>
          </p:cNvPr>
          <p:cNvSpPr txBox="1"/>
          <p:nvPr/>
        </p:nvSpPr>
        <p:spPr>
          <a:xfrm>
            <a:off x="377618" y="1287169"/>
            <a:ext cx="267731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</a:rPr>
              <a:t>Common themes were The Blean’s woodland, wildlife and biodiversity, green countryside, natural beauty and its ancient history</a:t>
            </a:r>
            <a:endParaRPr lang="en-US" sz="1800" dirty="0">
              <a:solidFill>
                <a:schemeClr val="bg1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592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302152-F049-D04B-9DEE-1BE4EC775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1" y="1974539"/>
            <a:ext cx="8577970" cy="2960949"/>
          </a:xfrm>
          <a:prstGeom prst="rect">
            <a:avLst/>
          </a:prstGeom>
        </p:spPr>
      </p:pic>
      <p:sp>
        <p:nvSpPr>
          <p:cNvPr id="313" name="Google Shape;313;p39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2ECC0-56A5-3F41-89F1-549BA155401F}"/>
              </a:ext>
            </a:extLst>
          </p:cNvPr>
          <p:cNvSpPr/>
          <p:nvPr/>
        </p:nvSpPr>
        <p:spPr>
          <a:xfrm>
            <a:off x="6597870" y="1954560"/>
            <a:ext cx="2262352" cy="213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Arial"/>
              </a:rPr>
              <a:t>1 = don’t agree, 5 = strongly agree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90E00-C8E3-F849-9DF9-90BE7F226077}"/>
              </a:ext>
            </a:extLst>
          </p:cNvPr>
          <p:cNvSpPr txBox="1"/>
          <p:nvPr/>
        </p:nvSpPr>
        <p:spPr>
          <a:xfrm>
            <a:off x="1957035" y="879935"/>
            <a:ext cx="52284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</a:rPr>
              <a:t>Most believe that conserving &amp; enhancing the </a:t>
            </a: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  <a:sym typeface="Roboto"/>
              </a:rPr>
              <a:t>natural environment in Blean BioPark is a priority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C600B-28B2-DA47-902C-1A3CCE33CAB3}"/>
              </a:ext>
            </a:extLst>
          </p:cNvPr>
          <p:cNvSpPr txBox="1"/>
          <p:nvPr/>
        </p:nvSpPr>
        <p:spPr>
          <a:xfrm>
            <a:off x="282251" y="293162"/>
            <a:ext cx="816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indent="0">
              <a:buNone/>
            </a:pPr>
            <a:r>
              <a:rPr lang="en-GB" sz="1800" i="1" dirty="0">
                <a:solidFill>
                  <a:schemeClr val="bg1"/>
                </a:solidFill>
              </a:rPr>
              <a:t>Topic: Conserving &amp; enhancing the natural environment in Blean BioPark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183081-DA1A-0F40-919C-FE65DF21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2" y="1939159"/>
            <a:ext cx="8588480" cy="2996330"/>
          </a:xfrm>
          <a:prstGeom prst="rect">
            <a:avLst/>
          </a:prstGeom>
        </p:spPr>
      </p:pic>
      <p:sp>
        <p:nvSpPr>
          <p:cNvPr id="313" name="Google Shape;313;p39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AD0D3-73C6-8B42-B989-E930E26B8A9F}"/>
              </a:ext>
            </a:extLst>
          </p:cNvPr>
          <p:cNvSpPr txBox="1"/>
          <p:nvPr/>
        </p:nvSpPr>
        <p:spPr>
          <a:xfrm>
            <a:off x="282251" y="293162"/>
            <a:ext cx="816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indent="0">
              <a:buNone/>
            </a:pPr>
            <a:r>
              <a:rPr lang="en-GB" sz="1800" i="1" dirty="0">
                <a:solidFill>
                  <a:schemeClr val="bg1"/>
                </a:solidFill>
              </a:rPr>
              <a:t>Topic: Celebrating the history &amp; heritage of the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CAACE-B817-1D42-9914-F6C2E2B9E7F0}"/>
              </a:ext>
            </a:extLst>
          </p:cNvPr>
          <p:cNvSpPr txBox="1"/>
          <p:nvPr/>
        </p:nvSpPr>
        <p:spPr>
          <a:xfrm>
            <a:off x="1723254" y="890326"/>
            <a:ext cx="572184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</a:rPr>
              <a:t>Most believe that celebrating the history &amp; heritage of the area is either priority or somewhat important  </a:t>
            </a:r>
            <a:endParaRPr lang="en-US" sz="1800" dirty="0">
              <a:solidFill>
                <a:schemeClr val="bg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5E25F5-E245-724D-A15C-A5E4774981FD}"/>
              </a:ext>
            </a:extLst>
          </p:cNvPr>
          <p:cNvSpPr/>
          <p:nvPr/>
        </p:nvSpPr>
        <p:spPr>
          <a:xfrm>
            <a:off x="6597870" y="1923028"/>
            <a:ext cx="2262352" cy="213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Arial"/>
              </a:rPr>
              <a:t>1 = don’t agree, 5 = strongly agree</a:t>
            </a:r>
          </a:p>
        </p:txBody>
      </p:sp>
    </p:spTree>
    <p:extLst>
      <p:ext uri="{BB962C8B-B14F-4D97-AF65-F5344CB8AC3E}">
        <p14:creationId xmlns:p14="http://schemas.microsoft.com/office/powerpoint/2010/main" val="136577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A2A231-EBD7-F54A-B1AC-C6ECE06A9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83" y="1939159"/>
            <a:ext cx="8586000" cy="2993591"/>
          </a:xfrm>
          <a:prstGeom prst="rect">
            <a:avLst/>
          </a:prstGeom>
        </p:spPr>
      </p:pic>
      <p:sp>
        <p:nvSpPr>
          <p:cNvPr id="313" name="Google Shape;313;p39"/>
          <p:cNvSpPr txBox="1">
            <a:spLocks noGrp="1"/>
          </p:cNvSpPr>
          <p:nvPr>
            <p:ph type="sldNum" idx="12"/>
          </p:nvPr>
        </p:nvSpPr>
        <p:spPr>
          <a:xfrm>
            <a:off x="4345650" y="4935488"/>
            <a:ext cx="4527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958B4-EC8A-4A41-8B8E-2A69FC8CD146}"/>
              </a:ext>
            </a:extLst>
          </p:cNvPr>
          <p:cNvSpPr txBox="1"/>
          <p:nvPr/>
        </p:nvSpPr>
        <p:spPr>
          <a:xfrm>
            <a:off x="282251" y="293162"/>
            <a:ext cx="816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 indent="0">
              <a:buNone/>
            </a:pPr>
            <a:r>
              <a:rPr lang="en-GB" sz="1800" i="1" dirty="0">
                <a:solidFill>
                  <a:schemeClr val="bg1"/>
                </a:solidFill>
              </a:rPr>
              <a:t>Topic: Encouraging learning &amp; community in Blean BioPark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313B2-D5B1-DC43-A8C6-B9223C2C1C47}"/>
              </a:ext>
            </a:extLst>
          </p:cNvPr>
          <p:cNvSpPr txBox="1"/>
          <p:nvPr/>
        </p:nvSpPr>
        <p:spPr>
          <a:xfrm>
            <a:off x="1723254" y="890326"/>
            <a:ext cx="572184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Roboto"/>
                <a:ea typeface="Roboto"/>
              </a:rPr>
              <a:t>Most believe that encouraging learning &amp; community in the BioPark is either priority or somewhat important  </a:t>
            </a:r>
            <a:endParaRPr lang="en-US" sz="1800" dirty="0">
              <a:solidFill>
                <a:schemeClr val="bg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710F8-BFEA-D148-99FC-657E77F4EF30}"/>
              </a:ext>
            </a:extLst>
          </p:cNvPr>
          <p:cNvSpPr/>
          <p:nvPr/>
        </p:nvSpPr>
        <p:spPr>
          <a:xfrm>
            <a:off x="6597870" y="1923028"/>
            <a:ext cx="2262352" cy="213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Arial"/>
              </a:rPr>
              <a:t>1 = don’t agree, 5 = strongly agree</a:t>
            </a:r>
          </a:p>
        </p:txBody>
      </p:sp>
    </p:spTree>
    <p:extLst>
      <p:ext uri="{BB962C8B-B14F-4D97-AF65-F5344CB8AC3E}">
        <p14:creationId xmlns:p14="http://schemas.microsoft.com/office/powerpoint/2010/main" val="3891516223"/>
      </p:ext>
    </p:extLst>
  </p:cSld>
  <p:clrMapOvr>
    <a:masterClrMapping/>
  </p:clrMapOvr>
</p:sld>
</file>

<file path=ppt/theme/theme1.xml><?xml version="1.0" encoding="utf-8"?>
<a:theme xmlns:a="http://schemas.openxmlformats.org/drawingml/2006/main" name="Ariel template">
  <a:themeElements>
    <a:clrScheme name="Custom 347">
      <a:dk1>
        <a:srgbClr val="666666"/>
      </a:dk1>
      <a:lt1>
        <a:srgbClr val="FFFFFF"/>
      </a:lt1>
      <a:dk2>
        <a:srgbClr val="004430"/>
      </a:dk2>
      <a:lt2>
        <a:srgbClr val="DAE2E6"/>
      </a:lt2>
      <a:accent1>
        <a:srgbClr val="8EC641"/>
      </a:accent1>
      <a:accent2>
        <a:srgbClr val="004430"/>
      </a:accent2>
      <a:accent3>
        <a:srgbClr val="539EB9"/>
      </a:accent3>
      <a:accent4>
        <a:srgbClr val="689EE1"/>
      </a:accent4>
      <a:accent5>
        <a:srgbClr val="999999"/>
      </a:accent5>
      <a:accent6>
        <a:srgbClr val="779B91"/>
      </a:accent6>
      <a:hlink>
        <a:srgbClr val="689EE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1060</Words>
  <Application>Microsoft Macintosh PowerPoint</Application>
  <PresentationFormat>On-screen Show (16:9)</PresentationFormat>
  <Paragraphs>152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</vt:lpstr>
      <vt:lpstr>Oxygen</vt:lpstr>
      <vt:lpstr>Roboto Slab</vt:lpstr>
      <vt:lpstr>Arial</vt:lpstr>
      <vt:lpstr>Ariel template</vt:lpstr>
      <vt:lpstr>Blean BioPark Survey – Summary Analysis</vt:lpstr>
      <vt:lpstr>CONTENTS</vt:lpstr>
      <vt:lpstr>BACKGROUND</vt:lpstr>
      <vt:lpstr>SURVEY KEY TAKEAWAYS</vt:lpstr>
      <vt:lpstr>More detail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– OTHER INITIATIVES MENTIONED</vt:lpstr>
      <vt:lpstr>APPENDIX – AGE DEMOGRAPHICS</vt:lpstr>
      <vt:lpstr>APPENDIX – DISABILITY DEMOGRAPHICS</vt:lpstr>
      <vt:lpstr>APPENDIX – GENDER DEMOGRAPHICS</vt:lpstr>
      <vt:lpstr>APPENDIX – ADDRESS DEMOGRAPHICS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Blean Biopark Survey – Summary Analysis</dc:title>
  <cp:lastModifiedBy>d r</cp:lastModifiedBy>
  <cp:revision>53</cp:revision>
  <cp:lastPrinted>2025-04-11T09:25:05Z</cp:lastPrinted>
  <dcterms:modified xsi:type="dcterms:W3CDTF">2025-04-11T09:25:15Z</dcterms:modified>
</cp:coreProperties>
</file>