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6" r:id="rId3"/>
    <p:sldId id="265" r:id="rId4"/>
    <p:sldId id="294" r:id="rId5"/>
    <p:sldId id="258" r:id="rId6"/>
    <p:sldId id="293" r:id="rId7"/>
    <p:sldId id="292" r:id="rId8"/>
    <p:sldId id="267" r:id="rId9"/>
    <p:sldId id="280" r:id="rId10"/>
    <p:sldId id="268" r:id="rId11"/>
    <p:sldId id="281" r:id="rId12"/>
    <p:sldId id="285" r:id="rId13"/>
    <p:sldId id="272" r:id="rId14"/>
    <p:sldId id="289" r:id="rId15"/>
    <p:sldId id="290" r:id="rId16"/>
    <p:sldId id="282" r:id="rId17"/>
    <p:sldId id="275" r:id="rId18"/>
    <p:sldId id="286" r:id="rId19"/>
    <p:sldId id="287" r:id="rId20"/>
    <p:sldId id="273" r:id="rId21"/>
    <p:sldId id="283" r:id="rId22"/>
    <p:sldId id="288" r:id="rId23"/>
    <p:sldId id="284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_introduction" id="{5F8FABB5-1861-425E-9044-0666DCE3F815}">
          <p14:sldIdLst>
            <p14:sldId id="256"/>
            <p14:sldId id="266"/>
          </p14:sldIdLst>
        </p14:section>
        <p14:section name="1_portfolio" id="{AD341CF6-32A3-4FED-A2B2-E8E098082B0C}">
          <p14:sldIdLst>
            <p14:sldId id="265"/>
            <p14:sldId id="294"/>
            <p14:sldId id="258"/>
            <p14:sldId id="293"/>
            <p14:sldId id="292"/>
          </p14:sldIdLst>
        </p14:section>
        <p14:section name="2_assets_and_candidates" id="{7A2A4293-7325-4E25-84A2-B4389735EEEB}">
          <p14:sldIdLst>
            <p14:sldId id="267"/>
            <p14:sldId id="280"/>
          </p14:sldIdLst>
        </p14:section>
        <p14:section name="3_selection_of_assets" id="{07CCEFB4-169D-4473-B14C-1E018BBB71B9}">
          <p14:sldIdLst>
            <p14:sldId id="268"/>
            <p14:sldId id="281"/>
            <p14:sldId id="285"/>
            <p14:sldId id="272"/>
            <p14:sldId id="289"/>
            <p14:sldId id="290"/>
            <p14:sldId id="282"/>
            <p14:sldId id="275"/>
            <p14:sldId id="286"/>
            <p14:sldId id="287"/>
          </p14:sldIdLst>
        </p14:section>
        <p14:section name="4_assigning_weights" id="{20102A4D-03BB-4BE5-92AF-2CB9B42B592E}">
          <p14:sldIdLst>
            <p14:sldId id="273"/>
            <p14:sldId id="283"/>
            <p14:sldId id="288"/>
            <p14:sldId id="284"/>
            <p14:sldId id="277"/>
          </p14:sldIdLst>
        </p14:section>
        <p14:section name="5_additional_notes" id="{444788AA-0E57-4EE4-A280-FDD0E4154AF7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354" userDrawn="1">
          <p15:clr>
            <a:srgbClr val="A4A3A4"/>
          </p15:clr>
        </p15:guide>
        <p15:guide id="4" pos="1406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pos="226" userDrawn="1">
          <p15:clr>
            <a:srgbClr val="A4A3A4"/>
          </p15:clr>
        </p15:guide>
        <p15:guide id="7" orient="horz" pos="436" userDrawn="1">
          <p15:clr>
            <a:srgbClr val="A4A3A4"/>
          </p15:clr>
        </p15:guide>
        <p15:guide id="8" pos="5420" userDrawn="1">
          <p15:clr>
            <a:srgbClr val="A4A3A4"/>
          </p15:clr>
        </p15:guide>
        <p15:guide id="9" pos="340" userDrawn="1">
          <p15:clr>
            <a:srgbClr val="A4A3A4"/>
          </p15:clr>
        </p15:guide>
        <p15:guide id="10" orient="horz" pos="2432" userDrawn="1">
          <p15:clr>
            <a:srgbClr val="A4A3A4"/>
          </p15:clr>
        </p15:guide>
        <p15:guide id="11" pos="3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  <p:guide pos="4354"/>
        <p:guide pos="1406"/>
        <p:guide orient="horz" pos="346"/>
        <p:guide pos="226"/>
        <p:guide orient="horz" pos="436"/>
        <p:guide pos="5420"/>
        <p:guide pos="340"/>
        <p:guide orient="horz" pos="2432"/>
        <p:guide pos="3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NULL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ODRIGO\Escritorio\tsm\financial-markets\trading-game\assets\metadata.xlsx" TargetMode="Externa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746359340686902E-2"/>
          <c:y val="4.1942631367203685E-2"/>
          <c:w val="0.88214070767610397"/>
          <c:h val="0.8243441397407183"/>
        </c:manualLayout>
      </c:layout>
      <c:scatterChart>
        <c:scatterStyle val="lineMarker"/>
        <c:varyColors val="0"/>
        <c:ser>
          <c:idx val="0"/>
          <c:order val="0"/>
          <c:tx>
            <c:strRef>
              <c:f>charts!$I$24</c:f>
              <c:strCache>
                <c:ptCount val="1"/>
                <c:pt idx="0">
                  <c:v>Sharpe</c:v>
                </c:pt>
              </c:strCache>
            </c:strRef>
          </c:tx>
          <c:spPr>
            <a:ln w="19050" cap="rnd">
              <a:solidFill>
                <a:srgbClr val="848484">
                  <a:alpha val="50000"/>
                </a:srgb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848484"/>
              </a:solidFill>
              <a:ln w="9525">
                <a:noFill/>
              </a:ln>
              <a:effectLst/>
            </c:spPr>
          </c:marker>
          <c:xVal>
            <c:strRef>
              <c:f>selection!$A$2:$A$22</c:f>
              <c:strCache>
                <c:ptCount val="21"/>
                <c:pt idx="0">
                  <c:v>CDRO</c:v>
                </c:pt>
                <c:pt idx="1">
                  <c:v>ENX</c:v>
                </c:pt>
                <c:pt idx="2">
                  <c:v>MREO</c:v>
                </c:pt>
                <c:pt idx="3">
                  <c:v>GCZ4</c:v>
                </c:pt>
                <c:pt idx="4">
                  <c:v>MRUS</c:v>
                </c:pt>
                <c:pt idx="5">
                  <c:v>CRH</c:v>
                </c:pt>
                <c:pt idx="6">
                  <c:v>VOO</c:v>
                </c:pt>
                <c:pt idx="7">
                  <c:v>ARM</c:v>
                </c:pt>
                <c:pt idx="8">
                  <c:v>SMH</c:v>
                </c:pt>
                <c:pt idx="9">
                  <c:v>VGT</c:v>
                </c:pt>
                <c:pt idx="10">
                  <c:v>QQQM</c:v>
                </c:pt>
                <c:pt idx="11">
                  <c:v>XLK</c:v>
                </c:pt>
                <c:pt idx="12">
                  <c:v>PAVE</c:v>
                </c:pt>
                <c:pt idx="13">
                  <c:v>HSBC</c:v>
                </c:pt>
                <c:pt idx="14">
                  <c:v>SHEL</c:v>
                </c:pt>
                <c:pt idx="15">
                  <c:v>NGV4</c:v>
                </c:pt>
                <c:pt idx="16">
                  <c:v>FR10YT</c:v>
                </c:pt>
                <c:pt idx="17">
                  <c:v>DE10YT</c:v>
                </c:pt>
                <c:pt idx="18">
                  <c:v>LCOX4</c:v>
                </c:pt>
                <c:pt idx="19">
                  <c:v>ES10YT</c:v>
                </c:pt>
                <c:pt idx="20">
                  <c:v>IT10YT</c:v>
                </c:pt>
              </c:strCache>
            </c:strRef>
          </c:xVal>
          <c:yVal>
            <c:numRef>
              <c:f>selection!$C$2:$C$22</c:f>
              <c:numCache>
                <c:formatCode>0.0000</c:formatCode>
                <c:ptCount val="21"/>
                <c:pt idx="0">
                  <c:v>2.9951163000316101</c:v>
                </c:pt>
                <c:pt idx="1">
                  <c:v>3.0884864810170298</c:v>
                </c:pt>
                <c:pt idx="2">
                  <c:v>2.6091019602517398</c:v>
                </c:pt>
                <c:pt idx="3">
                  <c:v>2.14426601593133</c:v>
                </c:pt>
                <c:pt idx="4">
                  <c:v>1.82726010933095</c:v>
                </c:pt>
                <c:pt idx="5">
                  <c:v>1.90810119209494</c:v>
                </c:pt>
                <c:pt idx="6">
                  <c:v>1.83067364004436</c:v>
                </c:pt>
                <c:pt idx="7">
                  <c:v>1.7048676694050799</c:v>
                </c:pt>
                <c:pt idx="8">
                  <c:v>1.7722177645721999</c:v>
                </c:pt>
                <c:pt idx="9">
                  <c:v>1.4818602527717599</c:v>
                </c:pt>
                <c:pt idx="10">
                  <c:v>1.4320950816326901</c:v>
                </c:pt>
                <c:pt idx="11">
                  <c:v>1.2943965358413601</c:v>
                </c:pt>
                <c:pt idx="12">
                  <c:v>1.19767106795524</c:v>
                </c:pt>
                <c:pt idx="13">
                  <c:v>0.47654238569638602</c:v>
                </c:pt>
                <c:pt idx="14">
                  <c:v>4.3771984126112599E-2</c:v>
                </c:pt>
                <c:pt idx="15">
                  <c:v>-0.22578376479254</c:v>
                </c:pt>
                <c:pt idx="16">
                  <c:v>-0.57870799742800705</c:v>
                </c:pt>
                <c:pt idx="17">
                  <c:v>-0.70767955962427498</c:v>
                </c:pt>
                <c:pt idx="18">
                  <c:v>-0.96900670831507596</c:v>
                </c:pt>
                <c:pt idx="19">
                  <c:v>-1.01576821665524</c:v>
                </c:pt>
                <c:pt idx="20">
                  <c:v>-1.0407905686763099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93-4D55-8DDE-9DFDB3681B4A}"/>
            </c:ext>
          </c:extLst>
        </c:ser>
        <c:ser>
          <c:idx val="1"/>
          <c:order val="1"/>
          <c:tx>
            <c:strRef>
              <c:f>charts!$I$25</c:f>
              <c:strCache>
                <c:ptCount val="1"/>
                <c:pt idx="0">
                  <c:v>Sortino</c:v>
                </c:pt>
              </c:strCache>
            </c:strRef>
          </c:tx>
          <c:spPr>
            <a:ln w="19050" cap="rnd">
              <a:solidFill>
                <a:srgbClr val="1A1A1A">
                  <a:alpha val="50000"/>
                </a:srgb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1A1A1A"/>
              </a:solidFill>
              <a:ln w="9525">
                <a:noFill/>
              </a:ln>
              <a:effectLst/>
            </c:spPr>
          </c:marker>
          <c:xVal>
            <c:strRef>
              <c:f>selection!$A$2:$A$22</c:f>
              <c:strCache>
                <c:ptCount val="21"/>
                <c:pt idx="0">
                  <c:v>CDRO</c:v>
                </c:pt>
                <c:pt idx="1">
                  <c:v>ENX</c:v>
                </c:pt>
                <c:pt idx="2">
                  <c:v>MREO</c:v>
                </c:pt>
                <c:pt idx="3">
                  <c:v>GCZ4</c:v>
                </c:pt>
                <c:pt idx="4">
                  <c:v>MRUS</c:v>
                </c:pt>
                <c:pt idx="5">
                  <c:v>CRH</c:v>
                </c:pt>
                <c:pt idx="6">
                  <c:v>VOO</c:v>
                </c:pt>
                <c:pt idx="7">
                  <c:v>ARM</c:v>
                </c:pt>
                <c:pt idx="8">
                  <c:v>SMH</c:v>
                </c:pt>
                <c:pt idx="9">
                  <c:v>VGT</c:v>
                </c:pt>
                <c:pt idx="10">
                  <c:v>QQQM</c:v>
                </c:pt>
                <c:pt idx="11">
                  <c:v>XLK</c:v>
                </c:pt>
                <c:pt idx="12">
                  <c:v>PAVE</c:v>
                </c:pt>
                <c:pt idx="13">
                  <c:v>HSBC</c:v>
                </c:pt>
                <c:pt idx="14">
                  <c:v>SHEL</c:v>
                </c:pt>
                <c:pt idx="15">
                  <c:v>NGV4</c:v>
                </c:pt>
                <c:pt idx="16">
                  <c:v>FR10YT</c:v>
                </c:pt>
                <c:pt idx="17">
                  <c:v>DE10YT</c:v>
                </c:pt>
                <c:pt idx="18">
                  <c:v>LCOX4</c:v>
                </c:pt>
                <c:pt idx="19">
                  <c:v>ES10YT</c:v>
                </c:pt>
                <c:pt idx="20">
                  <c:v>IT10YT</c:v>
                </c:pt>
              </c:strCache>
            </c:strRef>
          </c:xVal>
          <c:yVal>
            <c:numRef>
              <c:f>selection!$D$2:$D$22</c:f>
              <c:numCache>
                <c:formatCode>0.0000</c:formatCode>
                <c:ptCount val="21"/>
                <c:pt idx="0">
                  <c:v>6.0419317170773397</c:v>
                </c:pt>
                <c:pt idx="1">
                  <c:v>5.41473093520663</c:v>
                </c:pt>
                <c:pt idx="2">
                  <c:v>5.1184912736509904</c:v>
                </c:pt>
                <c:pt idx="3">
                  <c:v>3.6163301566311099</c:v>
                </c:pt>
                <c:pt idx="4">
                  <c:v>4.1820809352562103</c:v>
                </c:pt>
                <c:pt idx="5">
                  <c:v>3.2359270614493001</c:v>
                </c:pt>
                <c:pt idx="6">
                  <c:v>3.01744260393908</c:v>
                </c:pt>
                <c:pt idx="7">
                  <c:v>3.1342049615773799</c:v>
                </c:pt>
                <c:pt idx="8">
                  <c:v>2.8957422615120398</c:v>
                </c:pt>
                <c:pt idx="9">
                  <c:v>2.3658143482024299</c:v>
                </c:pt>
                <c:pt idx="10">
                  <c:v>2.3193010331511199</c:v>
                </c:pt>
                <c:pt idx="11">
                  <c:v>2.0608759960190901</c:v>
                </c:pt>
                <c:pt idx="12">
                  <c:v>1.96639389850774</c:v>
                </c:pt>
                <c:pt idx="13">
                  <c:v>0.66730475470985395</c:v>
                </c:pt>
                <c:pt idx="14">
                  <c:v>7.08341254192629E-2</c:v>
                </c:pt>
                <c:pt idx="15">
                  <c:v>-0.39638766379420898</c:v>
                </c:pt>
                <c:pt idx="16">
                  <c:v>-1.00865940265976</c:v>
                </c:pt>
                <c:pt idx="17">
                  <c:v>-1.1997289541307901</c:v>
                </c:pt>
                <c:pt idx="18">
                  <c:v>-1.45015617827232</c:v>
                </c:pt>
                <c:pt idx="19">
                  <c:v>-1.7461902947372601</c:v>
                </c:pt>
                <c:pt idx="20">
                  <c:v>-1.7497710382940801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493-4D55-8DDE-9DFDB3681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8063"/>
        <c:axId val="131029983"/>
      </c:scatterChart>
      <c:valAx>
        <c:axId val="131028063"/>
        <c:scaling>
          <c:orientation val="minMax"/>
          <c:max val="2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800" b="0" i="0" u="none" strike="noStrike" kern="1200" baseline="0" noProof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r>
                  <a:rPr lang="en-US" noProof="0" dirty="0"/>
                  <a:t>Assets</a:t>
                </a:r>
              </a:p>
            </c:rich>
          </c:tx>
          <c:layout>
            <c:manualLayout>
              <c:xMode val="edge"/>
              <c:yMode val="edge"/>
              <c:x val="0.49294497245697178"/>
              <c:y val="0.74250261051392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800" b="0" i="0" u="none" strike="noStrike" kern="1200" baseline="0" noProof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es-PE"/>
            </a:p>
          </c:txPr>
        </c:title>
        <c:majorTickMark val="cross"/>
        <c:minorTickMark val="none"/>
        <c:tickLblPos val="none"/>
        <c:spPr>
          <a:noFill/>
          <a:ln w="9525" cap="flat" cmpd="sng" algn="ctr">
            <a:solidFill>
              <a:srgbClr val="1A1A1A">
                <a:lumMod val="25000"/>
                <a:lumOff val="7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s-PE"/>
          </a:p>
        </c:txPr>
        <c:crossAx val="131029983"/>
        <c:crosses val="autoZero"/>
        <c:crossBetween val="midCat"/>
        <c:majorUnit val="1"/>
        <c:minorUnit val="0.5"/>
      </c:valAx>
      <c:valAx>
        <c:axId val="131029983"/>
        <c:scaling>
          <c:orientation val="minMax"/>
          <c:min val="-2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r>
                  <a:rPr lang="es-PE" dirty="0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es-P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s-PE"/>
          </a:p>
        </c:txPr>
        <c:crossAx val="131028063"/>
        <c:crossesAt val="0"/>
        <c:crossBetween val="midCat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 cap="rnd">
      <a:noFill/>
    </a:ln>
    <a:effectLst/>
  </c:spPr>
  <c:txPr>
    <a:bodyPr/>
    <a:lstStyle/>
    <a:p>
      <a:pPr>
        <a:defRPr sz="800">
          <a:latin typeface="Montserrat" pitchFamily="2" charset="0"/>
        </a:defRPr>
      </a:pPr>
      <a:endParaRPr lang="es-P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charts!$I$85</c:f>
              <c:strCache>
                <c:ptCount val="1"/>
                <c:pt idx="0">
                  <c:v>Jensen Alpha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</a:ln>
              <a:effectLst/>
            </c:spPr>
          </c:marker>
          <c:xVal>
            <c:strRef>
              <c:f>selection!$A$2:$A$22</c:f>
              <c:strCache>
                <c:ptCount val="21"/>
                <c:pt idx="0">
                  <c:v>CDRO</c:v>
                </c:pt>
                <c:pt idx="1">
                  <c:v>ENX</c:v>
                </c:pt>
                <c:pt idx="2">
                  <c:v>MREO</c:v>
                </c:pt>
                <c:pt idx="3">
                  <c:v>GCZ4</c:v>
                </c:pt>
                <c:pt idx="4">
                  <c:v>MRUS</c:v>
                </c:pt>
                <c:pt idx="5">
                  <c:v>CRH</c:v>
                </c:pt>
                <c:pt idx="6">
                  <c:v>VOO</c:v>
                </c:pt>
                <c:pt idx="7">
                  <c:v>ARM</c:v>
                </c:pt>
                <c:pt idx="8">
                  <c:v>SMH</c:v>
                </c:pt>
                <c:pt idx="9">
                  <c:v>VGT</c:v>
                </c:pt>
                <c:pt idx="10">
                  <c:v>QQQM</c:v>
                </c:pt>
                <c:pt idx="11">
                  <c:v>XLK</c:v>
                </c:pt>
                <c:pt idx="12">
                  <c:v>PAVE</c:v>
                </c:pt>
                <c:pt idx="13">
                  <c:v>HSBC</c:v>
                </c:pt>
                <c:pt idx="14">
                  <c:v>SHEL</c:v>
                </c:pt>
                <c:pt idx="15">
                  <c:v>NGV4</c:v>
                </c:pt>
                <c:pt idx="16">
                  <c:v>FR10YT</c:v>
                </c:pt>
                <c:pt idx="17">
                  <c:v>DE10YT</c:v>
                </c:pt>
                <c:pt idx="18">
                  <c:v>LCOX4</c:v>
                </c:pt>
                <c:pt idx="19">
                  <c:v>ES10YT</c:v>
                </c:pt>
                <c:pt idx="20">
                  <c:v>IT10YT</c:v>
                </c:pt>
              </c:strCache>
            </c:strRef>
          </c:xVal>
          <c:yVal>
            <c:numRef>
              <c:f>selection!$E$2:$E$22</c:f>
              <c:numCache>
                <c:formatCode>0.0000</c:formatCode>
                <c:ptCount val="21"/>
                <c:pt idx="0">
                  <c:v>1.3674419934886499</c:v>
                </c:pt>
                <c:pt idx="1">
                  <c:v>0.47577625090102499</c:v>
                </c:pt>
                <c:pt idx="2">
                  <c:v>1.5107226173780799</c:v>
                </c:pt>
                <c:pt idx="3">
                  <c:v>0.27567445277181402</c:v>
                </c:pt>
                <c:pt idx="4">
                  <c:v>0.74261161808848497</c:v>
                </c:pt>
                <c:pt idx="5">
                  <c:v>0.32820568715086301</c:v>
                </c:pt>
                <c:pt idx="6">
                  <c:v>3.1891046758936101E-7</c:v>
                </c:pt>
                <c:pt idx="7">
                  <c:v>0.68498426017996905</c:v>
                </c:pt>
                <c:pt idx="8">
                  <c:v>0.10227207503904701</c:v>
                </c:pt>
                <c:pt idx="9">
                  <c:v>-3.9578864571856998E-2</c:v>
                </c:pt>
                <c:pt idx="10">
                  <c:v>-5.3667598681504398E-2</c:v>
                </c:pt>
                <c:pt idx="11">
                  <c:v>-7.2438024930795999E-2</c:v>
                </c:pt>
                <c:pt idx="12">
                  <c:v>-4.2446937629523201E-2</c:v>
                </c:pt>
                <c:pt idx="13">
                  <c:v>-4.20431160174689E-2</c:v>
                </c:pt>
                <c:pt idx="14">
                  <c:v>-8.6656013213474103E-2</c:v>
                </c:pt>
                <c:pt idx="15">
                  <c:v>-0.217012670179804</c:v>
                </c:pt>
                <c:pt idx="16">
                  <c:v>-7.5502865638564606E-2</c:v>
                </c:pt>
                <c:pt idx="17">
                  <c:v>-0.177003240383208</c:v>
                </c:pt>
                <c:pt idx="18">
                  <c:v>-0.29114001546284202</c:v>
                </c:pt>
                <c:pt idx="19">
                  <c:v>-0.174351653565117</c:v>
                </c:pt>
                <c:pt idx="20">
                  <c:v>-0.145438457094336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B3-4921-BA59-2CE7751C3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400863"/>
        <c:axId val="193394143"/>
      </c:scatterChart>
      <c:valAx>
        <c:axId val="193400863"/>
        <c:scaling>
          <c:orientation val="minMax"/>
          <c:max val="22"/>
          <c:min val="0"/>
        </c:scaling>
        <c:delete val="0"/>
        <c:axPos val="b"/>
        <c:majorGridlines>
          <c:spPr>
            <a:ln w="6350" cap="flat" cmpd="sng" algn="ctr">
              <a:noFill/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800" b="0" i="0" u="none" strike="noStrike" kern="1200" baseline="0" noProof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r>
                  <a:rPr lang="en-US" noProof="0" dirty="0"/>
                  <a:t>Assets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800" b="0" i="0" u="none" strike="noStrike" kern="1200" baseline="0" noProof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es-PE"/>
            </a:p>
          </c:txPr>
        </c:title>
        <c:majorTickMark val="cross"/>
        <c:minorTickMark val="none"/>
        <c:tickLblPos val="none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s-PE"/>
          </a:p>
        </c:txPr>
        <c:crossAx val="193394143"/>
        <c:crosses val="autoZero"/>
        <c:crossBetween val="midCat"/>
        <c:majorUnit val="1"/>
      </c:valAx>
      <c:valAx>
        <c:axId val="19339414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s-PE"/>
          </a:p>
        </c:txPr>
        <c:crossAx val="193400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s-PE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sz="800">
          <a:latin typeface="Montserrat" pitchFamily="2" charset="0"/>
        </a:defRPr>
      </a:pPr>
      <a:endParaRPr lang="es-P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18691076976904"/>
          <c:y val="4.6243562892735124E-2"/>
          <c:w val="0.87056181997269433"/>
          <c:h val="0.72509939717857996"/>
        </c:manualLayout>
      </c:layout>
      <c:lineChart>
        <c:grouping val="standard"/>
        <c:varyColors val="0"/>
        <c:ser>
          <c:idx val="0"/>
          <c:order val="0"/>
          <c:tx>
            <c:strRef>
              <c:f>charts!$I$44</c:f>
              <c:strCache>
                <c:ptCount val="1"/>
                <c:pt idx="0">
                  <c:v>Norm. Sharpe</c:v>
                </c:pt>
              </c:strCache>
            </c:strRef>
          </c:tx>
          <c:spPr>
            <a:ln w="19050" cap="rnd">
              <a:solidFill>
                <a:schemeClr val="tx2">
                  <a:alpha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selection!$A$2:$A$22</c:f>
              <c:strCache>
                <c:ptCount val="21"/>
                <c:pt idx="0">
                  <c:v>CDRO</c:v>
                </c:pt>
                <c:pt idx="1">
                  <c:v>ENX</c:v>
                </c:pt>
                <c:pt idx="2">
                  <c:v>MREO</c:v>
                </c:pt>
                <c:pt idx="3">
                  <c:v>GCZ4</c:v>
                </c:pt>
                <c:pt idx="4">
                  <c:v>MRUS</c:v>
                </c:pt>
                <c:pt idx="5">
                  <c:v>CRH</c:v>
                </c:pt>
                <c:pt idx="6">
                  <c:v>VOO</c:v>
                </c:pt>
                <c:pt idx="7">
                  <c:v>ARM</c:v>
                </c:pt>
                <c:pt idx="8">
                  <c:v>SMH</c:v>
                </c:pt>
                <c:pt idx="9">
                  <c:v>VGT</c:v>
                </c:pt>
                <c:pt idx="10">
                  <c:v>QQQM</c:v>
                </c:pt>
                <c:pt idx="11">
                  <c:v>XLK</c:v>
                </c:pt>
                <c:pt idx="12">
                  <c:v>PAVE</c:v>
                </c:pt>
                <c:pt idx="13">
                  <c:v>HSBC</c:v>
                </c:pt>
                <c:pt idx="14">
                  <c:v>SHEL</c:v>
                </c:pt>
                <c:pt idx="15">
                  <c:v>NGV4</c:v>
                </c:pt>
                <c:pt idx="16">
                  <c:v>FR10YT</c:v>
                </c:pt>
                <c:pt idx="17">
                  <c:v>DE10YT</c:v>
                </c:pt>
                <c:pt idx="18">
                  <c:v>LCOX4</c:v>
                </c:pt>
                <c:pt idx="19">
                  <c:v>ES10YT</c:v>
                </c:pt>
                <c:pt idx="20">
                  <c:v>IT10YT</c:v>
                </c:pt>
              </c:strCache>
            </c:strRef>
          </c:cat>
          <c:val>
            <c:numRef>
              <c:f>selection!$E$2:$E$22</c:f>
              <c:numCache>
                <c:formatCode>0.0000</c:formatCode>
                <c:ptCount val="21"/>
                <c:pt idx="0">
                  <c:v>0.97738824984088846</c:v>
                </c:pt>
                <c:pt idx="1">
                  <c:v>1</c:v>
                </c:pt>
                <c:pt idx="2">
                  <c:v>0.88390594406812906</c:v>
                </c:pt>
                <c:pt idx="3">
                  <c:v>0.77133516261500989</c:v>
                </c:pt>
                <c:pt idx="4">
                  <c:v>0.69456484597473445</c:v>
                </c:pt>
                <c:pt idx="5">
                  <c:v>0.71414238504298222</c:v>
                </c:pt>
                <c:pt idx="6">
                  <c:v>0.69539151143513578</c:v>
                </c:pt>
                <c:pt idx="7">
                  <c:v>0.66492468416118899</c:v>
                </c:pt>
                <c:pt idx="8">
                  <c:v>0.68123506836563985</c:v>
                </c:pt>
                <c:pt idx="9">
                  <c:v>0.61091827724066483</c:v>
                </c:pt>
                <c:pt idx="10">
                  <c:v>0.59886648935136211</c:v>
                </c:pt>
                <c:pt idx="11">
                  <c:v>0.56551959977863253</c:v>
                </c:pt>
                <c:pt idx="12">
                  <c:v>0.54209528924628336</c:v>
                </c:pt>
                <c:pt idx="13">
                  <c:v>0.36745729000803679</c:v>
                </c:pt>
                <c:pt idx="14">
                  <c:v>0.26265192181352121</c:v>
                </c:pt>
                <c:pt idx="15">
                  <c:v>0.19737275897830503</c:v>
                </c:pt>
                <c:pt idx="16">
                  <c:v>0.11190398844335704</c:v>
                </c:pt>
                <c:pt idx="17">
                  <c:v>8.0670539913705583E-2</c:v>
                </c:pt>
                <c:pt idx="18">
                  <c:v>1.7384123055285184E-2</c:v>
                </c:pt>
                <c:pt idx="19">
                  <c:v>6.059741625456745E-3</c:v>
                </c:pt>
                <c:pt idx="20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48D-4B57-82E7-B6C1709D3342}"/>
            </c:ext>
          </c:extLst>
        </c:ser>
        <c:ser>
          <c:idx val="1"/>
          <c:order val="1"/>
          <c:tx>
            <c:strRef>
              <c:f>charts!$I$45</c:f>
              <c:strCache>
                <c:ptCount val="1"/>
                <c:pt idx="0">
                  <c:v>Norm. Sortino</c:v>
                </c:pt>
              </c:strCache>
            </c:strRef>
          </c:tx>
          <c:spPr>
            <a:ln w="19050" cap="rnd">
              <a:solidFill>
                <a:schemeClr val="tx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selection!$A$2:$A$22</c:f>
              <c:strCache>
                <c:ptCount val="21"/>
                <c:pt idx="0">
                  <c:v>CDRO</c:v>
                </c:pt>
                <c:pt idx="1">
                  <c:v>ENX</c:v>
                </c:pt>
                <c:pt idx="2">
                  <c:v>MREO</c:v>
                </c:pt>
                <c:pt idx="3">
                  <c:v>GCZ4</c:v>
                </c:pt>
                <c:pt idx="4">
                  <c:v>MRUS</c:v>
                </c:pt>
                <c:pt idx="5">
                  <c:v>CRH</c:v>
                </c:pt>
                <c:pt idx="6">
                  <c:v>VOO</c:v>
                </c:pt>
                <c:pt idx="7">
                  <c:v>ARM</c:v>
                </c:pt>
                <c:pt idx="8">
                  <c:v>SMH</c:v>
                </c:pt>
                <c:pt idx="9">
                  <c:v>VGT</c:v>
                </c:pt>
                <c:pt idx="10">
                  <c:v>QQQM</c:v>
                </c:pt>
                <c:pt idx="11">
                  <c:v>XLK</c:v>
                </c:pt>
                <c:pt idx="12">
                  <c:v>PAVE</c:v>
                </c:pt>
                <c:pt idx="13">
                  <c:v>HSBC</c:v>
                </c:pt>
                <c:pt idx="14">
                  <c:v>SHEL</c:v>
                </c:pt>
                <c:pt idx="15">
                  <c:v>NGV4</c:v>
                </c:pt>
                <c:pt idx="16">
                  <c:v>FR10YT</c:v>
                </c:pt>
                <c:pt idx="17">
                  <c:v>DE10YT</c:v>
                </c:pt>
                <c:pt idx="18">
                  <c:v>LCOX4</c:v>
                </c:pt>
                <c:pt idx="19">
                  <c:v>ES10YT</c:v>
                </c:pt>
                <c:pt idx="20">
                  <c:v>IT10YT</c:v>
                </c:pt>
              </c:strCache>
            </c:strRef>
          </c:cat>
          <c:val>
            <c:numRef>
              <c:f>selection!$F$2:$F$22</c:f>
              <c:numCache>
                <c:formatCode>0.0000</c:formatCode>
                <c:ptCount val="21"/>
                <c:pt idx="0">
                  <c:v>1</c:v>
                </c:pt>
                <c:pt idx="1">
                  <c:v>0.91950401580215158</c:v>
                </c:pt>
                <c:pt idx="2">
                  <c:v>0.88148412838390799</c:v>
                </c:pt>
                <c:pt idx="3">
                  <c:v>0.68869428973351487</c:v>
                </c:pt>
                <c:pt idx="4">
                  <c:v>0.76130367902715601</c:v>
                </c:pt>
                <c:pt idx="5">
                  <c:v>0.63987272824368913</c:v>
                </c:pt>
                <c:pt idx="6">
                  <c:v>0.6118320721291316</c:v>
                </c:pt>
                <c:pt idx="7">
                  <c:v>0.62681754594713712</c:v>
                </c:pt>
                <c:pt idx="8">
                  <c:v>0.59621284918801742</c:v>
                </c:pt>
                <c:pt idx="9">
                  <c:v>0.52820102559216864</c:v>
                </c:pt>
                <c:pt idx="10">
                  <c:v>0.52223142991948401</c:v>
                </c:pt>
                <c:pt idx="11">
                  <c:v>0.48906473385245586</c:v>
                </c:pt>
                <c:pt idx="12">
                  <c:v>0.47693874541607506</c:v>
                </c:pt>
                <c:pt idx="13">
                  <c:v>0.31021149919222191</c:v>
                </c:pt>
                <c:pt idx="14">
                  <c:v>0.23365947352884578</c:v>
                </c:pt>
                <c:pt idx="15">
                  <c:v>0.17369545746170564</c:v>
                </c:pt>
                <c:pt idx="16">
                  <c:v>9.5115491299179108E-2</c:v>
                </c:pt>
                <c:pt idx="17">
                  <c:v>7.0593309502740426E-2</c:v>
                </c:pt>
                <c:pt idx="18">
                  <c:v>3.8453065963689713E-2</c:v>
                </c:pt>
                <c:pt idx="19">
                  <c:v>4.5955854185422435E-4</c:v>
                </c:pt>
                <c:pt idx="20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48D-4B57-82E7-B6C1709D3342}"/>
            </c:ext>
          </c:extLst>
        </c:ser>
        <c:ser>
          <c:idx val="2"/>
          <c:order val="2"/>
          <c:tx>
            <c:strRef>
              <c:f>charts!$I$46</c:f>
              <c:strCache>
                <c:ptCount val="1"/>
                <c:pt idx="0">
                  <c:v>Select. Index</c:v>
                </c:pt>
              </c:strCache>
            </c:strRef>
          </c:tx>
          <c:spPr>
            <a:ln w="1905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selection!$A$2:$A$22</c:f>
              <c:strCache>
                <c:ptCount val="21"/>
                <c:pt idx="0">
                  <c:v>CDRO</c:v>
                </c:pt>
                <c:pt idx="1">
                  <c:v>ENX</c:v>
                </c:pt>
                <c:pt idx="2">
                  <c:v>MREO</c:v>
                </c:pt>
                <c:pt idx="3">
                  <c:v>GCZ4</c:v>
                </c:pt>
                <c:pt idx="4">
                  <c:v>MRUS</c:v>
                </c:pt>
                <c:pt idx="5">
                  <c:v>CRH</c:v>
                </c:pt>
                <c:pt idx="6">
                  <c:v>VOO</c:v>
                </c:pt>
                <c:pt idx="7">
                  <c:v>ARM</c:v>
                </c:pt>
                <c:pt idx="8">
                  <c:v>SMH</c:v>
                </c:pt>
                <c:pt idx="9">
                  <c:v>VGT</c:v>
                </c:pt>
                <c:pt idx="10">
                  <c:v>QQQM</c:v>
                </c:pt>
                <c:pt idx="11">
                  <c:v>XLK</c:v>
                </c:pt>
                <c:pt idx="12">
                  <c:v>PAVE</c:v>
                </c:pt>
                <c:pt idx="13">
                  <c:v>HSBC</c:v>
                </c:pt>
                <c:pt idx="14">
                  <c:v>SHEL</c:v>
                </c:pt>
                <c:pt idx="15">
                  <c:v>NGV4</c:v>
                </c:pt>
                <c:pt idx="16">
                  <c:v>FR10YT</c:v>
                </c:pt>
                <c:pt idx="17">
                  <c:v>DE10YT</c:v>
                </c:pt>
                <c:pt idx="18">
                  <c:v>LCOX4</c:v>
                </c:pt>
                <c:pt idx="19">
                  <c:v>ES10YT</c:v>
                </c:pt>
                <c:pt idx="20">
                  <c:v>IT10YT</c:v>
                </c:pt>
              </c:strCache>
            </c:strRef>
          </c:cat>
          <c:val>
            <c:numRef>
              <c:f>selection!$G$2:$G$22</c:f>
              <c:numCache>
                <c:formatCode>0.0000</c:formatCode>
                <c:ptCount val="21"/>
                <c:pt idx="0">
                  <c:v>0.97738824984088846</c:v>
                </c:pt>
                <c:pt idx="1">
                  <c:v>0.91950401580215158</c:v>
                </c:pt>
                <c:pt idx="2">
                  <c:v>0.77914906068025003</c:v>
                </c:pt>
                <c:pt idx="3">
                  <c:v>0.53121412196362938</c:v>
                </c:pt>
                <c:pt idx="4">
                  <c:v>0.52877477256349525</c:v>
                </c:pt>
                <c:pt idx="5">
                  <c:v>0.45696023627190818</c:v>
                </c:pt>
                <c:pt idx="6">
                  <c:v>0.42546282938236785</c:v>
                </c:pt>
                <c:pt idx="7">
                  <c:v>0.41678645876559173</c:v>
                </c:pt>
                <c:pt idx="8">
                  <c:v>0.40616110107707198</c:v>
                </c:pt>
                <c:pt idx="9">
                  <c:v>0.32268766059151999</c:v>
                </c:pt>
                <c:pt idx="10">
                  <c:v>0.31274690306482328</c:v>
                </c:pt>
                <c:pt idx="11">
                  <c:v>0.27657569255408426</c:v>
                </c:pt>
                <c:pt idx="12">
                  <c:v>0.25854624714908669</c:v>
                </c:pt>
                <c:pt idx="13">
                  <c:v>0.11398947682250415</c:v>
                </c:pt>
                <c:pt idx="14">
                  <c:v>6.1371109772286929E-2</c:v>
                </c:pt>
                <c:pt idx="15">
                  <c:v>3.4282751661215659E-2</c:v>
                </c:pt>
                <c:pt idx="16">
                  <c:v>1.0643802839127567E-2</c:v>
                </c:pt>
                <c:pt idx="17">
                  <c:v>5.6948003918813935E-3</c:v>
                </c:pt>
                <c:pt idx="18">
                  <c:v>6.6847283056578036E-4</c:v>
                </c:pt>
                <c:pt idx="19">
                  <c:v>2.7848060254082489E-6</c:v>
                </c:pt>
                <c:pt idx="20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E48D-4B57-82E7-B6C1709D3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375423"/>
        <c:axId val="193381663"/>
      </c:lineChart>
      <c:catAx>
        <c:axId val="193375423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0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s-PE"/>
          </a:p>
        </c:txPr>
        <c:crossAx val="193381663"/>
        <c:crosses val="autoZero"/>
        <c:auto val="1"/>
        <c:lblAlgn val="ctr"/>
        <c:lblOffset val="100"/>
        <c:noMultiLvlLbl val="0"/>
      </c:catAx>
      <c:valAx>
        <c:axId val="193381663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r>
                  <a:rPr lang="en-US" noProof="0" dirty="0"/>
                  <a:t>Normalized ratio</a:t>
                </a:r>
              </a:p>
            </c:rich>
          </c:tx>
          <c:layout>
            <c:manualLayout>
              <c:xMode val="edge"/>
              <c:yMode val="edge"/>
              <c:x val="2.7047069964137534E-2"/>
              <c:y val="0.330356834567285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es-P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s-PE"/>
          </a:p>
        </c:txPr>
        <c:crossAx val="19337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sz="800">
          <a:latin typeface="Montserrat" pitchFamily="2" charset="0"/>
        </a:defRPr>
      </a:pPr>
      <a:endParaRPr lang="es-P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weights!$B$2:$B$6</cx:f>
        <cx:lvl ptCount="5">
          <cx:pt idx="0">Euronext</cx:pt>
          <cx:pt idx="1">Gold Futures - Dec 24</cx:pt>
          <cx:pt idx="2">Codere Online US Corp</cx:pt>
          <cx:pt idx="3">VanEck Semiconductor ETF</cx:pt>
          <cx:pt idx="4">Vanguard S&amp;P 500 ETF</cx:pt>
        </cx:lvl>
      </cx:strDim>
      <cx:numDim type="size">
        <cx:f>weights!$C$2:$C$6</cx:f>
        <cx:lvl ptCount="5" formatCode="0.00">
          <cx:pt idx="0">0.40000000000000002</cx:pt>
          <cx:pt idx="1">0.27517469</cx:pt>
          <cx:pt idx="2">0.12482530999999999</cx:pt>
          <cx:pt idx="3">0.10000000000000001</cx:pt>
          <cx:pt idx="4">0.10000000000000001</cx:pt>
        </cx:lvl>
      </cx:numDim>
    </cx:data>
  </cx:chartData>
  <cx:chart>
    <cx:plotArea>
      <cx:plotAreaRegion>
        <cx:series layoutId="treemap" uniqueId="{0CC3CB5D-1E9B-4905-B725-F738A2DA1A28}">
          <cx:spPr>
            <a:ln>
              <a:noFill/>
            </a:ln>
          </cx:spPr>
          <cx:dataLabels>
            <cx:numFmt formatCode="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>
                    <a:latin typeface="+mj-lt"/>
                  </a:defRPr>
                </a:pPr>
                <a:endParaRPr lang="es-ES" sz="1400" b="0" i="0" u="none" strike="noStrike" baseline="0">
                  <a:solidFill>
                    <a:sysClr val="window" lastClr="FFFFFF"/>
                  </a:solidFill>
                  <a:latin typeface="+mj-lt"/>
                </a:endParaRPr>
              </a:p>
            </cx:txPr>
            <cx:visibility seriesName="0" categoryName="1" value="1"/>
            <cx:separator>, 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s-ES" sz="1400" b="0" i="0" u="none" strike="noStrike" baseline="0">
                      <a:solidFill>
                        <a:sysClr val="window" lastClr="FFFFFF"/>
                      </a:solidFill>
                      <a:latin typeface="+mj-lt"/>
                    </a:rPr>
                    <a:t>Euronext, 40%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s-ES" sz="1400" b="0" i="0" u="none" strike="noStrike" baseline="0">
                      <a:solidFill>
                        <a:sysClr val="window" lastClr="FFFFFF"/>
                      </a:solidFill>
                      <a:latin typeface="+mj-lt"/>
                    </a:rPr>
                    <a:t>Gold Futures - Dec 24, 28%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s-ES" sz="1400" b="0" i="0" u="none" strike="noStrike" baseline="0">
                      <a:solidFill>
                        <a:sysClr val="window" lastClr="FFFFFF"/>
                      </a:solidFill>
                      <a:latin typeface="+mj-lt"/>
                    </a:rPr>
                    <a:t>Codere Online US Corp, 12%</a:t>
                  </a:r>
                </a:p>
              </cx:txPr>
            </cx:dataLabel>
            <cx:dataLabel idx="3">
              <cx:numFmt formatCode="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>
                      <a:solidFill>
                        <a:schemeClr val="tx1"/>
                      </a:solidFill>
                    </a:defRPr>
                  </a:pPr>
                  <a:r>
                    <a:rPr lang="es-ES" sz="1400" b="0" i="0" u="none" strike="noStrike" baseline="0">
                      <a:solidFill>
                        <a:schemeClr val="tx1"/>
                      </a:solidFill>
                      <a:latin typeface="+mj-lt"/>
                    </a:rPr>
                    <a:t>VanEck Semiconductor ETF, 10%</a:t>
                  </a:r>
                </a:p>
              </cx:txPr>
              <cx:visibility seriesName="0" categoryName="1" value="1"/>
              <cx:separator>, </cx:separator>
            </cx:dataLabel>
            <cx:dataLabel idx="4">
              <cx:numFmt formatCode="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>
                      <a:solidFill>
                        <a:schemeClr val="tx1"/>
                      </a:solidFill>
                    </a:defRPr>
                  </a:pPr>
                  <a:r>
                    <a:rPr lang="es-ES" sz="1400" b="0" i="0" u="none" strike="noStrike" baseline="0">
                      <a:solidFill>
                        <a:schemeClr val="tx1"/>
                      </a:solidFill>
                      <a:latin typeface="+mj-lt"/>
                    </a:rPr>
                    <a:t>Vanguard S&amp;P 500 ETF, 10%</a:t>
                  </a:r>
                </a:p>
              </cx:txPr>
              <cx:visibility seriesName="0" categoryName="1" value="1"/>
              <cx:separator>, 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charts!$H$103:$H$106</cx:f>
        <cx:lvl ptCount="4">
          <cx:pt idx="0">Stocks</cx:pt>
          <cx:pt idx="1">ETFs</cx:pt>
          <cx:pt idx="2">Bonds</cx:pt>
          <cx:pt idx="3">Futures</cx:pt>
        </cx:lvl>
      </cx:strDim>
      <cx:numDim type="val">
        <cx:f>charts!$I$103:$I$106</cx:f>
        <cx:lvl ptCount="4" formatCode="General">
          <cx:pt idx="0">8</cx:pt>
          <cx:pt idx="1">6</cx:pt>
          <cx:pt idx="2">4</cx:pt>
          <cx:pt idx="3">3</cx:pt>
        </cx:lvl>
      </cx:numDim>
    </cx:data>
  </cx:chartData>
  <cx:chart>
    <cx:plotArea>
      <cx:plotAreaRegion>
        <cx:series layoutId="waterfall" uniqueId="{68DF6BC5-7A3D-4AD7-A815-1D8EB9475BD1}">
          <cx:tx>
            <cx:txData>
              <cx:f>charts!$I$102</cx:f>
              <cx:v>COUNT</cx:v>
            </cx:txData>
          </cx:tx>
          <cx:spPr>
            <a:ln w="19050">
              <a:solidFill>
                <a:srgbClr val="FFFFFF"/>
              </a:solidFill>
            </a:ln>
          </cx:spPr>
          <cx:dataPt idx="0">
            <cx:spPr>
              <a:solidFill>
                <a:sysClr val="window" lastClr="FFFFFF">
                  <a:lumMod val="50000"/>
                </a:sysClr>
              </a:solidFill>
            </cx:spPr>
          </cx:dataPt>
          <cx:dataPt idx="1">
            <cx:spPr>
              <a:solidFill>
                <a:sysClr val="window" lastClr="FFFFFF">
                  <a:lumMod val="65000"/>
                </a:sysClr>
              </a:solidFill>
            </cx:spPr>
          </cx:dataPt>
          <cx:dataPt idx="2">
            <cx:spPr>
              <a:solidFill>
                <a:sysClr val="window" lastClr="FFFFFF">
                  <a:lumMod val="75000"/>
                </a:sysClr>
              </a:solidFill>
            </cx:spPr>
          </cx:dataPt>
          <cx:dataPt idx="3">
            <cx:spPr>
              <a:solidFill>
                <a:sysClr val="window" lastClr="FFFFFF">
                  <a:lumMod val="85000"/>
                </a:sysClr>
              </a:solidFill>
            </cx:spPr>
          </cx:dataPt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1050" b="0" i="0">
                    <a:solidFill>
                      <a:srgbClr val="595959"/>
                    </a:solidFill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s-PE" sz="1050">
                  <a:latin typeface="+mj-lt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PE" sz="1100">
              <a:latin typeface="+mj-lt"/>
            </a:endParaRPr>
          </a:p>
        </cx:txPr>
      </cx:axis>
      <cx:axis id="1" hidden="1">
        <cx:valScaling max="21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PE" sz="1200">
              <a:latin typeface="+mj-lt"/>
            </a:endParaRPr>
          </a:p>
        </cx:txPr>
      </cx:axis>
    </cx:plotArea>
  </cx:chart>
  <cx:spPr>
    <a:noFill/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62F83-E5A6-4DE6-90D5-CD6BD3B9BFF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3" csCatId="mainScheme" phldr="1"/>
      <dgm:spPr/>
    </dgm:pt>
    <dgm:pt modelId="{86904448-B248-4C34-A8A3-CE46163B3985}">
      <dgm:prSet phldrT="[Texto]"/>
      <dgm:spPr/>
      <dgm:t>
        <a:bodyPr/>
        <a:lstStyle/>
        <a:p>
          <a:r>
            <a:rPr lang="en-US" noProof="0" dirty="0">
              <a:latin typeface="Montserrat Light" pitchFamily="2" charset="0"/>
            </a:rPr>
            <a:t>Find candidates for assets</a:t>
          </a:r>
        </a:p>
      </dgm:t>
    </dgm:pt>
    <dgm:pt modelId="{2ABCAC3C-75DA-4514-89BE-C4B383C09B1D}" type="parTrans" cxnId="{09689B8F-D2B7-4185-A2CC-02690DCDCBFC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48CEA911-7CF7-4959-ABB3-1D8D81976B04}" type="sibTrans" cxnId="{09689B8F-D2B7-4185-A2CC-02690DCDCBFC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7622A024-B8B6-41D9-93AA-E506D77C2850}">
      <dgm:prSet phldrT="[Texto]"/>
      <dgm:spPr/>
      <dgm:t>
        <a:bodyPr/>
        <a:lstStyle/>
        <a:p>
          <a:r>
            <a:rPr lang="en-US" noProof="0" dirty="0">
              <a:latin typeface="Montserrat Light" pitchFamily="2" charset="0"/>
            </a:rPr>
            <a:t>Selection criteria</a:t>
          </a:r>
        </a:p>
      </dgm:t>
    </dgm:pt>
    <dgm:pt modelId="{47035066-1EE4-4E59-B453-6EDD5EC44096}" type="parTrans" cxnId="{CE0B024F-0750-4F5C-92BD-DEFA4B484432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2B99AF4F-1DCD-400B-B6DF-8081347572C8}" type="sibTrans" cxnId="{CE0B024F-0750-4F5C-92BD-DEFA4B484432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CE25500E-210A-48B4-9A83-730A2F61D955}">
      <dgm:prSet phldrT="[Texto]"/>
      <dgm:spPr/>
      <dgm:t>
        <a:bodyPr/>
        <a:lstStyle/>
        <a:p>
          <a:r>
            <a:rPr lang="en-US" noProof="0" dirty="0">
              <a:latin typeface="Montserrat Light" pitchFamily="2" charset="0"/>
            </a:rPr>
            <a:t>Assign weights</a:t>
          </a:r>
        </a:p>
      </dgm:t>
    </dgm:pt>
    <dgm:pt modelId="{A40709CB-6BA0-4AAA-9DA1-B4F8C4227F93}" type="parTrans" cxnId="{32669507-492A-4B77-A6BC-A6897EC6DFDD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88EF97CE-5CCE-4703-8D4B-8CCCD93F7E53}" type="sibTrans" cxnId="{32669507-492A-4B77-A6BC-A6897EC6DFDD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D31228D1-6AE3-46C9-B4E8-F6939E57BF16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Stocks</a:t>
          </a:r>
        </a:p>
      </dgm:t>
    </dgm:pt>
    <dgm:pt modelId="{4D08B580-ED4B-4EB0-B9EC-E6597E9CD998}" type="parTrans" cxnId="{71CCA4D9-041E-4965-8269-694BDAF6134C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35DEC2D3-E758-40AA-BAFB-359FBAB71555}" type="sibTrans" cxnId="{71CCA4D9-041E-4965-8269-694BDAF6134C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1B180203-A61D-4CF9-9ABE-6ECD1AE76B44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Absolute risk measures</a:t>
          </a:r>
        </a:p>
      </dgm:t>
    </dgm:pt>
    <dgm:pt modelId="{338B27B6-86C6-43D4-BC30-9FE1C67FED7F}" type="parTrans" cxnId="{9CD2084E-FA45-4295-BBF5-C86B4F14DA85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31147C9D-2B93-4347-B114-E86BD2ED40C4}" type="sibTrans" cxnId="{9CD2084E-FA45-4295-BBF5-C86B4F14DA85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0A19623B-0810-4E42-A265-F12914F43858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Bonds</a:t>
          </a:r>
        </a:p>
      </dgm:t>
    </dgm:pt>
    <dgm:pt modelId="{3BBAD002-07DB-484D-8E2B-98A5D755637B}" type="parTrans" cxnId="{DD168837-D1E6-4E53-85CB-A731A3F675F3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3FADE9F8-B418-4DA1-9194-74C809B56CE4}" type="sibTrans" cxnId="{DD168837-D1E6-4E53-85CB-A731A3F675F3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65E0565C-38F1-4594-B1F1-5F89DA265D44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ETFs</a:t>
          </a:r>
        </a:p>
      </dgm:t>
    </dgm:pt>
    <dgm:pt modelId="{4904D1BF-93B7-4416-827B-E83D16B6D620}" type="parTrans" cxnId="{9BB4DCAA-AFE5-428C-B6D8-344F4AA9B6A0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F214C350-EFD8-4618-968A-3856F9FDB740}" type="sibTrans" cxnId="{9BB4DCAA-AFE5-428C-B6D8-344F4AA9B6A0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A49290DD-86C9-48DC-B9EE-7B4F71A2B367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Futures</a:t>
          </a:r>
        </a:p>
      </dgm:t>
    </dgm:pt>
    <dgm:pt modelId="{653CA3AB-F463-43E0-A387-0D51D7B44F80}" type="parTrans" cxnId="{B6074767-A3D3-49CD-AF6C-3A7715097748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2AA72AFD-3F12-468B-904E-84145A77E8BC}" type="sibTrans" cxnId="{B6074767-A3D3-49CD-AF6C-3A7715097748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9771A3DB-7D4D-4432-9F61-5C50F7BB600B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Relative risk measures</a:t>
          </a:r>
        </a:p>
      </dgm:t>
    </dgm:pt>
    <dgm:pt modelId="{8E9DEF23-3563-4975-98A6-94E3E2504169}" type="parTrans" cxnId="{09D5FA72-CFD2-4145-A154-869AE4BB66B9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EB4A6276-93A7-4713-93CE-6DD4F3112850}" type="sibTrans" cxnId="{09D5FA72-CFD2-4145-A154-869AE4BB66B9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7AC39680-9DCA-4974-8AAE-CC642279B986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Diversification</a:t>
          </a:r>
        </a:p>
      </dgm:t>
    </dgm:pt>
    <dgm:pt modelId="{FB8E30BB-FABE-4E28-875F-C78C8B4ABA95}" type="parTrans" cxnId="{2F455DD5-83A1-46D3-8203-EA0624A1FA4E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C1BB8C23-9629-418B-85AA-F2B4F19BB704}" type="sibTrans" cxnId="{2F455DD5-83A1-46D3-8203-EA0624A1FA4E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F2EFA163-882C-4612-B997-AC8C94BE9E1A}">
      <dgm:prSet phldrT="[Texto]" custT="1"/>
      <dgm:spPr/>
      <dgm:t>
        <a:bodyPr/>
        <a:lstStyle/>
        <a:p>
          <a:r>
            <a:rPr lang="en-US" sz="1100" noProof="0" dirty="0">
              <a:latin typeface="Montserrat Light" pitchFamily="2" charset="0"/>
            </a:rPr>
            <a:t>Find optimum weights to optimize portfolio</a:t>
          </a:r>
        </a:p>
      </dgm:t>
    </dgm:pt>
    <dgm:pt modelId="{CB1A5E7F-DCB2-42E8-A4F9-B2B198FB4913}" type="parTrans" cxnId="{8281AF89-FCE2-47C2-9CDB-EC898F52AB3C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2ECBBA65-DC1B-49E0-BB77-5FE50C1A8086}" type="sibTrans" cxnId="{8281AF89-FCE2-47C2-9CDB-EC898F52AB3C}">
      <dgm:prSet/>
      <dgm:spPr/>
      <dgm:t>
        <a:bodyPr/>
        <a:lstStyle/>
        <a:p>
          <a:endParaRPr lang="en-US" noProof="0" dirty="0">
            <a:latin typeface="Montserrat Light" pitchFamily="2" charset="0"/>
          </a:endParaRPr>
        </a:p>
      </dgm:t>
    </dgm:pt>
    <dgm:pt modelId="{DD9B5447-E504-4CDF-B083-2D833E531E2D}" type="pres">
      <dgm:prSet presAssocID="{69162F83-E5A6-4DE6-90D5-CD6BD3B9BFF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D43153B-8F60-4B37-A4AA-94C984A804E5}" type="pres">
      <dgm:prSet presAssocID="{86904448-B248-4C34-A8A3-CE46163B3985}" presName="Accent1" presStyleCnt="0"/>
      <dgm:spPr/>
    </dgm:pt>
    <dgm:pt modelId="{F95FE64B-719A-4242-9965-08BB8A8C62F2}" type="pres">
      <dgm:prSet presAssocID="{86904448-B248-4C34-A8A3-CE46163B3985}" presName="Accent" presStyleLbl="node1" presStyleIdx="0" presStyleCnt="3"/>
      <dgm:spPr/>
    </dgm:pt>
    <dgm:pt modelId="{2ACB767A-211E-4FD9-A4D1-F7DBBD9CCF36}" type="pres">
      <dgm:prSet presAssocID="{86904448-B248-4C34-A8A3-CE46163B3985}" presName="Child1" presStyleLbl="revTx" presStyleIdx="0" presStyleCnt="6" custLinFactNeighborX="3166" custLinFactNeighborY="-1262">
        <dgm:presLayoutVars>
          <dgm:chMax val="0"/>
          <dgm:chPref val="0"/>
          <dgm:bulletEnabled val="1"/>
        </dgm:presLayoutVars>
      </dgm:prSet>
      <dgm:spPr/>
    </dgm:pt>
    <dgm:pt modelId="{C68484FC-1FFB-4C05-9403-40780E736074}" type="pres">
      <dgm:prSet presAssocID="{86904448-B248-4C34-A8A3-CE46163B3985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FA8EA9F2-85F6-41DC-8DD9-4BE997026B40}" type="pres">
      <dgm:prSet presAssocID="{7622A024-B8B6-41D9-93AA-E506D77C2850}" presName="Accent2" presStyleCnt="0"/>
      <dgm:spPr/>
    </dgm:pt>
    <dgm:pt modelId="{058E1DB2-058F-4B9F-93B4-70ED7AB86E29}" type="pres">
      <dgm:prSet presAssocID="{7622A024-B8B6-41D9-93AA-E506D77C2850}" presName="Accent" presStyleLbl="node1" presStyleIdx="1" presStyleCnt="3"/>
      <dgm:spPr/>
    </dgm:pt>
    <dgm:pt modelId="{0DF9E8E7-061F-4A09-BB38-47564F71CDB7}" type="pres">
      <dgm:prSet presAssocID="{7622A024-B8B6-41D9-93AA-E506D77C2850}" presName="Child2" presStyleLbl="revTx" presStyleIdx="2" presStyleCnt="6" custScaleX="206088" custLinFactX="2533" custLinFactNeighborX="100000" custLinFactNeighborY="-9346">
        <dgm:presLayoutVars>
          <dgm:chMax val="0"/>
          <dgm:chPref val="0"/>
          <dgm:bulletEnabled val="1"/>
        </dgm:presLayoutVars>
      </dgm:prSet>
      <dgm:spPr/>
    </dgm:pt>
    <dgm:pt modelId="{5E3C0884-B2D6-4CDF-BFD5-7D2D599D70EA}" type="pres">
      <dgm:prSet presAssocID="{7622A024-B8B6-41D9-93AA-E506D77C2850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7E0739BC-485A-43CB-880A-8349DE64B3E8}" type="pres">
      <dgm:prSet presAssocID="{CE25500E-210A-48B4-9A83-730A2F61D955}" presName="Accent3" presStyleCnt="0"/>
      <dgm:spPr/>
    </dgm:pt>
    <dgm:pt modelId="{F9BC3B20-FFE7-4D7D-92BE-B12F293D9F53}" type="pres">
      <dgm:prSet presAssocID="{CE25500E-210A-48B4-9A83-730A2F61D955}" presName="Accent" presStyleLbl="node1" presStyleIdx="2" presStyleCnt="3"/>
      <dgm:spPr/>
    </dgm:pt>
    <dgm:pt modelId="{A55C749C-F9DB-4484-96FB-F8614B363FB7}" type="pres">
      <dgm:prSet presAssocID="{CE25500E-210A-48B4-9A83-730A2F61D955}" presName="Child3" presStyleLbl="revTx" presStyleIdx="4" presStyleCnt="6" custScaleX="190848" custLinFactNeighborX="48590" custLinFactNeighborY="-1261">
        <dgm:presLayoutVars>
          <dgm:chMax val="0"/>
          <dgm:chPref val="0"/>
          <dgm:bulletEnabled val="1"/>
        </dgm:presLayoutVars>
      </dgm:prSet>
      <dgm:spPr/>
    </dgm:pt>
    <dgm:pt modelId="{8FD0F993-B081-46DD-A70B-90D848CC6AE8}" type="pres">
      <dgm:prSet presAssocID="{CE25500E-210A-48B4-9A83-730A2F61D955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B3DFAD01-23CC-44BB-9167-E8D264A7E6C0}" type="presOf" srcId="{9771A3DB-7D4D-4432-9F61-5C50F7BB600B}" destId="{0DF9E8E7-061F-4A09-BB38-47564F71CDB7}" srcOrd="0" destOrd="1" presId="urn:microsoft.com/office/officeart/2009/layout/CircleArrowProcess"/>
    <dgm:cxn modelId="{32669507-492A-4B77-A6BC-A6897EC6DFDD}" srcId="{69162F83-E5A6-4DE6-90D5-CD6BD3B9BFF2}" destId="{CE25500E-210A-48B4-9A83-730A2F61D955}" srcOrd="2" destOrd="0" parTransId="{A40709CB-6BA0-4AAA-9DA1-B4F8C4227F93}" sibTransId="{88EF97CE-5CCE-4703-8D4B-8CCCD93F7E53}"/>
    <dgm:cxn modelId="{FCE4C927-D5A0-498D-AB09-AB8D9F5BC650}" type="presOf" srcId="{69162F83-E5A6-4DE6-90D5-CD6BD3B9BFF2}" destId="{DD9B5447-E504-4CDF-B083-2D833E531E2D}" srcOrd="0" destOrd="0" presId="urn:microsoft.com/office/officeart/2009/layout/CircleArrowProcess"/>
    <dgm:cxn modelId="{DD168837-D1E6-4E53-85CB-A731A3F675F3}" srcId="{86904448-B248-4C34-A8A3-CE46163B3985}" destId="{0A19623B-0810-4E42-A265-F12914F43858}" srcOrd="1" destOrd="0" parTransId="{3BBAD002-07DB-484D-8E2B-98A5D755637B}" sibTransId="{3FADE9F8-B418-4DA1-9194-74C809B56CE4}"/>
    <dgm:cxn modelId="{B6074767-A3D3-49CD-AF6C-3A7715097748}" srcId="{86904448-B248-4C34-A8A3-CE46163B3985}" destId="{A49290DD-86C9-48DC-B9EE-7B4F71A2B367}" srcOrd="3" destOrd="0" parTransId="{653CA3AB-F463-43E0-A387-0D51D7B44F80}" sibTransId="{2AA72AFD-3F12-468B-904E-84145A77E8BC}"/>
    <dgm:cxn modelId="{F306904A-6A63-490D-BF68-8A786E039B6B}" type="presOf" srcId="{A49290DD-86C9-48DC-B9EE-7B4F71A2B367}" destId="{2ACB767A-211E-4FD9-A4D1-F7DBBD9CCF36}" srcOrd="0" destOrd="3" presId="urn:microsoft.com/office/officeart/2009/layout/CircleArrowProcess"/>
    <dgm:cxn modelId="{F947024E-D6F8-46FE-B455-D2F6B9260210}" type="presOf" srcId="{7AC39680-9DCA-4974-8AAE-CC642279B986}" destId="{0DF9E8E7-061F-4A09-BB38-47564F71CDB7}" srcOrd="0" destOrd="2" presId="urn:microsoft.com/office/officeart/2009/layout/CircleArrowProcess"/>
    <dgm:cxn modelId="{9CD2084E-FA45-4295-BBF5-C86B4F14DA85}" srcId="{7622A024-B8B6-41D9-93AA-E506D77C2850}" destId="{1B180203-A61D-4CF9-9ABE-6ECD1AE76B44}" srcOrd="0" destOrd="0" parTransId="{338B27B6-86C6-43D4-BC30-9FE1C67FED7F}" sibTransId="{31147C9D-2B93-4347-B114-E86BD2ED40C4}"/>
    <dgm:cxn modelId="{6585BE6E-6542-456B-B75D-E7E392C99E84}" type="presOf" srcId="{65E0565C-38F1-4594-B1F1-5F89DA265D44}" destId="{2ACB767A-211E-4FD9-A4D1-F7DBBD9CCF36}" srcOrd="0" destOrd="2" presId="urn:microsoft.com/office/officeart/2009/layout/CircleArrowProcess"/>
    <dgm:cxn modelId="{CE0B024F-0750-4F5C-92BD-DEFA4B484432}" srcId="{69162F83-E5A6-4DE6-90D5-CD6BD3B9BFF2}" destId="{7622A024-B8B6-41D9-93AA-E506D77C2850}" srcOrd="1" destOrd="0" parTransId="{47035066-1EE4-4E59-B453-6EDD5EC44096}" sibTransId="{2B99AF4F-1DCD-400B-B6DF-8081347572C8}"/>
    <dgm:cxn modelId="{09D5FA72-CFD2-4145-A154-869AE4BB66B9}" srcId="{7622A024-B8B6-41D9-93AA-E506D77C2850}" destId="{9771A3DB-7D4D-4432-9F61-5C50F7BB600B}" srcOrd="1" destOrd="0" parTransId="{8E9DEF23-3563-4975-98A6-94E3E2504169}" sibTransId="{EB4A6276-93A7-4713-93CE-6DD4F3112850}"/>
    <dgm:cxn modelId="{D130BF81-797F-40A2-80D7-2DE87731A666}" type="presOf" srcId="{F2EFA163-882C-4612-B997-AC8C94BE9E1A}" destId="{A55C749C-F9DB-4484-96FB-F8614B363FB7}" srcOrd="0" destOrd="0" presId="urn:microsoft.com/office/officeart/2009/layout/CircleArrowProcess"/>
    <dgm:cxn modelId="{8281AF89-FCE2-47C2-9CDB-EC898F52AB3C}" srcId="{CE25500E-210A-48B4-9A83-730A2F61D955}" destId="{F2EFA163-882C-4612-B997-AC8C94BE9E1A}" srcOrd="0" destOrd="0" parTransId="{CB1A5E7F-DCB2-42E8-A4F9-B2B198FB4913}" sibTransId="{2ECBBA65-DC1B-49E0-BB77-5FE50C1A8086}"/>
    <dgm:cxn modelId="{09689B8F-D2B7-4185-A2CC-02690DCDCBFC}" srcId="{69162F83-E5A6-4DE6-90D5-CD6BD3B9BFF2}" destId="{86904448-B248-4C34-A8A3-CE46163B3985}" srcOrd="0" destOrd="0" parTransId="{2ABCAC3C-75DA-4514-89BE-C4B383C09B1D}" sibTransId="{48CEA911-7CF7-4959-ABB3-1D8D81976B04}"/>
    <dgm:cxn modelId="{9BB4DCAA-AFE5-428C-B6D8-344F4AA9B6A0}" srcId="{86904448-B248-4C34-A8A3-CE46163B3985}" destId="{65E0565C-38F1-4594-B1F1-5F89DA265D44}" srcOrd="2" destOrd="0" parTransId="{4904D1BF-93B7-4416-827B-E83D16B6D620}" sibTransId="{F214C350-EFD8-4618-968A-3856F9FDB740}"/>
    <dgm:cxn modelId="{991211B3-2B03-468D-B329-B03968630B1C}" type="presOf" srcId="{D31228D1-6AE3-46C9-B4E8-F6939E57BF16}" destId="{2ACB767A-211E-4FD9-A4D1-F7DBBD9CCF36}" srcOrd="0" destOrd="0" presId="urn:microsoft.com/office/officeart/2009/layout/CircleArrowProcess"/>
    <dgm:cxn modelId="{43BAB2C6-C5A5-4A36-B84B-E5A1FD7DB438}" type="presOf" srcId="{CE25500E-210A-48B4-9A83-730A2F61D955}" destId="{8FD0F993-B081-46DD-A70B-90D848CC6AE8}" srcOrd="0" destOrd="0" presId="urn:microsoft.com/office/officeart/2009/layout/CircleArrowProcess"/>
    <dgm:cxn modelId="{2F455DD5-83A1-46D3-8203-EA0624A1FA4E}" srcId="{7622A024-B8B6-41D9-93AA-E506D77C2850}" destId="{7AC39680-9DCA-4974-8AAE-CC642279B986}" srcOrd="2" destOrd="0" parTransId="{FB8E30BB-FABE-4E28-875F-C78C8B4ABA95}" sibTransId="{C1BB8C23-9629-418B-85AA-F2B4F19BB704}"/>
    <dgm:cxn modelId="{71CCA4D9-041E-4965-8269-694BDAF6134C}" srcId="{86904448-B248-4C34-A8A3-CE46163B3985}" destId="{D31228D1-6AE3-46C9-B4E8-F6939E57BF16}" srcOrd="0" destOrd="0" parTransId="{4D08B580-ED4B-4EB0-B9EC-E6597E9CD998}" sibTransId="{35DEC2D3-E758-40AA-BAFB-359FBAB71555}"/>
    <dgm:cxn modelId="{0A9F0EE4-672A-42C8-B6FF-50F034CE2EB2}" type="presOf" srcId="{7622A024-B8B6-41D9-93AA-E506D77C2850}" destId="{5E3C0884-B2D6-4CDF-BFD5-7D2D599D70EA}" srcOrd="0" destOrd="0" presId="urn:microsoft.com/office/officeart/2009/layout/CircleArrowProcess"/>
    <dgm:cxn modelId="{92311CF4-9F3E-4ED6-958F-D0FBBE58853A}" type="presOf" srcId="{86904448-B248-4C34-A8A3-CE46163B3985}" destId="{C68484FC-1FFB-4C05-9403-40780E736074}" srcOrd="0" destOrd="0" presId="urn:microsoft.com/office/officeart/2009/layout/CircleArrowProcess"/>
    <dgm:cxn modelId="{FA029CF9-D14F-4295-8C01-AB5C9CE78DBF}" type="presOf" srcId="{1B180203-A61D-4CF9-9ABE-6ECD1AE76B44}" destId="{0DF9E8E7-061F-4A09-BB38-47564F71CDB7}" srcOrd="0" destOrd="0" presId="urn:microsoft.com/office/officeart/2009/layout/CircleArrowProcess"/>
    <dgm:cxn modelId="{DD79E1FF-A489-4DE0-98AF-2AD419A09157}" type="presOf" srcId="{0A19623B-0810-4E42-A265-F12914F43858}" destId="{2ACB767A-211E-4FD9-A4D1-F7DBBD9CCF36}" srcOrd="0" destOrd="1" presId="urn:microsoft.com/office/officeart/2009/layout/CircleArrowProcess"/>
    <dgm:cxn modelId="{3BCB146F-503F-471E-A7FB-8B3A754882BC}" type="presParOf" srcId="{DD9B5447-E504-4CDF-B083-2D833E531E2D}" destId="{BD43153B-8F60-4B37-A4AA-94C984A804E5}" srcOrd="0" destOrd="0" presId="urn:microsoft.com/office/officeart/2009/layout/CircleArrowProcess"/>
    <dgm:cxn modelId="{DC3E5093-FEF4-4B90-A687-A2ACB06B30C2}" type="presParOf" srcId="{BD43153B-8F60-4B37-A4AA-94C984A804E5}" destId="{F95FE64B-719A-4242-9965-08BB8A8C62F2}" srcOrd="0" destOrd="0" presId="urn:microsoft.com/office/officeart/2009/layout/CircleArrowProcess"/>
    <dgm:cxn modelId="{9BF48FE1-7FE9-4CDC-88A5-B7F516118C79}" type="presParOf" srcId="{DD9B5447-E504-4CDF-B083-2D833E531E2D}" destId="{2ACB767A-211E-4FD9-A4D1-F7DBBD9CCF36}" srcOrd="1" destOrd="0" presId="urn:microsoft.com/office/officeart/2009/layout/CircleArrowProcess"/>
    <dgm:cxn modelId="{8DC8805D-83D5-47F8-B644-436A1E4E6F1C}" type="presParOf" srcId="{DD9B5447-E504-4CDF-B083-2D833E531E2D}" destId="{C68484FC-1FFB-4C05-9403-40780E736074}" srcOrd="2" destOrd="0" presId="urn:microsoft.com/office/officeart/2009/layout/CircleArrowProcess"/>
    <dgm:cxn modelId="{94F21D91-803C-4FAC-9909-058B1B0FB737}" type="presParOf" srcId="{DD9B5447-E504-4CDF-B083-2D833E531E2D}" destId="{FA8EA9F2-85F6-41DC-8DD9-4BE997026B40}" srcOrd="3" destOrd="0" presId="urn:microsoft.com/office/officeart/2009/layout/CircleArrowProcess"/>
    <dgm:cxn modelId="{2FF29B8B-720C-43F9-9584-E6E11155E60C}" type="presParOf" srcId="{FA8EA9F2-85F6-41DC-8DD9-4BE997026B40}" destId="{058E1DB2-058F-4B9F-93B4-70ED7AB86E29}" srcOrd="0" destOrd="0" presId="urn:microsoft.com/office/officeart/2009/layout/CircleArrowProcess"/>
    <dgm:cxn modelId="{7BB7DFAC-150B-4837-B7F5-91F034C79B32}" type="presParOf" srcId="{DD9B5447-E504-4CDF-B083-2D833E531E2D}" destId="{0DF9E8E7-061F-4A09-BB38-47564F71CDB7}" srcOrd="4" destOrd="0" presId="urn:microsoft.com/office/officeart/2009/layout/CircleArrowProcess"/>
    <dgm:cxn modelId="{A2FA87D4-ED4C-44F9-9E33-EEAFEFA23ECC}" type="presParOf" srcId="{DD9B5447-E504-4CDF-B083-2D833E531E2D}" destId="{5E3C0884-B2D6-4CDF-BFD5-7D2D599D70EA}" srcOrd="5" destOrd="0" presId="urn:microsoft.com/office/officeart/2009/layout/CircleArrowProcess"/>
    <dgm:cxn modelId="{25F606B4-2A85-4A7E-AD03-82E28A63133F}" type="presParOf" srcId="{DD9B5447-E504-4CDF-B083-2D833E531E2D}" destId="{7E0739BC-485A-43CB-880A-8349DE64B3E8}" srcOrd="6" destOrd="0" presId="urn:microsoft.com/office/officeart/2009/layout/CircleArrowProcess"/>
    <dgm:cxn modelId="{B5F31051-6E64-4AC5-8F98-E2DC7378ED31}" type="presParOf" srcId="{7E0739BC-485A-43CB-880A-8349DE64B3E8}" destId="{F9BC3B20-FFE7-4D7D-92BE-B12F293D9F53}" srcOrd="0" destOrd="0" presId="urn:microsoft.com/office/officeart/2009/layout/CircleArrowProcess"/>
    <dgm:cxn modelId="{B7ECA5AE-E97B-4C09-AD8A-CAF9F3D886D1}" type="presParOf" srcId="{DD9B5447-E504-4CDF-B083-2D833E531E2D}" destId="{A55C749C-F9DB-4484-96FB-F8614B363FB7}" srcOrd="7" destOrd="0" presId="urn:microsoft.com/office/officeart/2009/layout/CircleArrowProcess"/>
    <dgm:cxn modelId="{06BB4C17-4479-4E25-A7BA-AE3D38F5502A}" type="presParOf" srcId="{DD9B5447-E504-4CDF-B083-2D833E531E2D}" destId="{8FD0F993-B081-46DD-A70B-90D848CC6AE8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FE64B-719A-4242-9965-08BB8A8C62F2}">
      <dsp:nvSpPr>
        <dsp:cNvPr id="0" name=""/>
        <dsp:cNvSpPr/>
      </dsp:nvSpPr>
      <dsp:spPr>
        <a:xfrm>
          <a:off x="2006485" y="0"/>
          <a:ext cx="1947734" cy="194803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B767A-211E-4FD9-A4D1-F7DBBD9CCF36}">
      <dsp:nvSpPr>
        <dsp:cNvPr id="0" name=""/>
        <dsp:cNvSpPr/>
      </dsp:nvSpPr>
      <dsp:spPr>
        <a:xfrm>
          <a:off x="3991585" y="570850"/>
          <a:ext cx="1168640" cy="77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Stocks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Bonds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ETFs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Futures</a:t>
          </a:r>
        </a:p>
      </dsp:txBody>
      <dsp:txXfrm>
        <a:off x="3991585" y="570850"/>
        <a:ext cx="1168640" cy="779374"/>
      </dsp:txXfrm>
    </dsp:sp>
    <dsp:sp modelId="{C68484FC-1FFB-4C05-9403-40780E736074}">
      <dsp:nvSpPr>
        <dsp:cNvPr id="0" name=""/>
        <dsp:cNvSpPr/>
      </dsp:nvSpPr>
      <dsp:spPr>
        <a:xfrm>
          <a:off x="2436998" y="703298"/>
          <a:ext cx="1082318" cy="54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Montserrat Light" pitchFamily="2" charset="0"/>
            </a:rPr>
            <a:t>Find candidates for assets</a:t>
          </a:r>
        </a:p>
      </dsp:txBody>
      <dsp:txXfrm>
        <a:off x="2436998" y="703298"/>
        <a:ext cx="1082318" cy="541029"/>
      </dsp:txXfrm>
    </dsp:sp>
    <dsp:sp modelId="{058E1DB2-058F-4B9F-93B4-70ED7AB86E29}">
      <dsp:nvSpPr>
        <dsp:cNvPr id="0" name=""/>
        <dsp:cNvSpPr/>
      </dsp:nvSpPr>
      <dsp:spPr>
        <a:xfrm>
          <a:off x="1465508" y="1119288"/>
          <a:ext cx="1947734" cy="19480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9E8E7-061F-4A09-BB38-47564F71CDB7}">
      <dsp:nvSpPr>
        <dsp:cNvPr id="0" name=""/>
        <dsp:cNvSpPr/>
      </dsp:nvSpPr>
      <dsp:spPr>
        <a:xfrm>
          <a:off x="3991592" y="1633609"/>
          <a:ext cx="2408428" cy="77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Absolute risk measures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Relative risk measures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Diversification</a:t>
          </a:r>
        </a:p>
      </dsp:txBody>
      <dsp:txXfrm>
        <a:off x="3991592" y="1633609"/>
        <a:ext cx="2408428" cy="779374"/>
      </dsp:txXfrm>
    </dsp:sp>
    <dsp:sp modelId="{5E3C0884-B2D6-4CDF-BFD5-7D2D599D70EA}">
      <dsp:nvSpPr>
        <dsp:cNvPr id="0" name=""/>
        <dsp:cNvSpPr/>
      </dsp:nvSpPr>
      <dsp:spPr>
        <a:xfrm>
          <a:off x="1898216" y="1829061"/>
          <a:ext cx="1082318" cy="54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Montserrat Light" pitchFamily="2" charset="0"/>
            </a:rPr>
            <a:t>Selection criteria</a:t>
          </a:r>
        </a:p>
      </dsp:txBody>
      <dsp:txXfrm>
        <a:off x="1898216" y="1829061"/>
        <a:ext cx="1082318" cy="541029"/>
      </dsp:txXfrm>
    </dsp:sp>
    <dsp:sp modelId="{F9BC3B20-FFE7-4D7D-92BE-B12F293D9F53}">
      <dsp:nvSpPr>
        <dsp:cNvPr id="0" name=""/>
        <dsp:cNvSpPr/>
      </dsp:nvSpPr>
      <dsp:spPr>
        <a:xfrm>
          <a:off x="2145112" y="2372519"/>
          <a:ext cx="1673406" cy="16740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C749C-F9DB-4484-96FB-F8614B363FB7}">
      <dsp:nvSpPr>
        <dsp:cNvPr id="0" name=""/>
        <dsp:cNvSpPr/>
      </dsp:nvSpPr>
      <dsp:spPr>
        <a:xfrm>
          <a:off x="3991585" y="2821979"/>
          <a:ext cx="2230327" cy="77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latin typeface="Montserrat Light" pitchFamily="2" charset="0"/>
            </a:rPr>
            <a:t>Find optimum weights to optimize portfolio</a:t>
          </a:r>
        </a:p>
      </dsp:txBody>
      <dsp:txXfrm>
        <a:off x="3991585" y="2821979"/>
        <a:ext cx="2230327" cy="779374"/>
      </dsp:txXfrm>
    </dsp:sp>
    <dsp:sp modelId="{8FD0F993-B081-46DD-A70B-90D848CC6AE8}">
      <dsp:nvSpPr>
        <dsp:cNvPr id="0" name=""/>
        <dsp:cNvSpPr/>
      </dsp:nvSpPr>
      <dsp:spPr>
        <a:xfrm>
          <a:off x="2439559" y="2956443"/>
          <a:ext cx="1082318" cy="54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Montserrat Light" pitchFamily="2" charset="0"/>
            </a:rPr>
            <a:t>Assign weights</a:t>
          </a:r>
        </a:p>
      </dsp:txBody>
      <dsp:txXfrm>
        <a:off x="2439559" y="2956443"/>
        <a:ext cx="1082318" cy="541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91D2-E4C4-4642-9068-1DD7BA3E5559}" type="datetimeFigureOut">
              <a:rPr lang="es-PE" smtClean="0"/>
              <a:t>16/09/2024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910B-370D-4C2F-9E92-7A67DB69F5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8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193A-CE4E-9A36-A806-A65DB9FEE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1D55F-D5B5-99A1-A4BA-4EAA1CFA3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98019-4EAD-D227-7F28-E4A7128E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3910"/>
            <a:ext cx="2057400" cy="208354"/>
          </a:xfrm>
        </p:spPr>
        <p:txBody>
          <a:bodyPr/>
          <a:lstStyle>
            <a:lvl1pPr>
              <a:defRPr sz="600"/>
            </a:lvl1pPr>
          </a:lstStyle>
          <a:p>
            <a:fld id="{C1DF2665-77A9-4D11-9235-624DEA1EA892}" type="datetime1">
              <a:rPr lang="es-PE" smtClean="0"/>
              <a:t>16/09/2024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2BE80-AEA6-9DF5-7616-0AD9614A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3910"/>
            <a:ext cx="3086100" cy="208354"/>
          </a:xfrm>
        </p:spPr>
        <p:txBody>
          <a:bodyPr/>
          <a:lstStyle>
            <a:lvl1pPr>
              <a:defRPr sz="600"/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A1DBA-372B-0529-598C-B735AE42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3910"/>
            <a:ext cx="2057400" cy="208354"/>
          </a:xfrm>
        </p:spPr>
        <p:txBody>
          <a:bodyPr/>
          <a:lstStyle>
            <a:lvl1pPr>
              <a:defRPr sz="600"/>
            </a:lvl1pPr>
          </a:lstStyle>
          <a:p>
            <a:fld id="{DB0D4239-ED1D-4AFF-BBF7-678481612499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BE6E69-D461-6888-A126-8BD69183F291}"/>
              </a:ext>
            </a:extLst>
          </p:cNvPr>
          <p:cNvSpPr/>
          <p:nvPr/>
        </p:nvSpPr>
        <p:spPr>
          <a:xfrm>
            <a:off x="0" y="185737"/>
            <a:ext cx="9144000" cy="3491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B4507D-18A3-FB7D-2B17-6A4ACE4A3541}"/>
              </a:ext>
            </a:extLst>
          </p:cNvPr>
          <p:cNvSpPr/>
          <p:nvPr/>
        </p:nvSpPr>
        <p:spPr>
          <a:xfrm>
            <a:off x="0" y="6384252"/>
            <a:ext cx="9144000" cy="537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E70C22-64C6-332D-6BCC-B318C5ED09EF}"/>
              </a:ext>
            </a:extLst>
          </p:cNvPr>
          <p:cNvSpPr/>
          <p:nvPr userDrawn="1"/>
        </p:nvSpPr>
        <p:spPr>
          <a:xfrm>
            <a:off x="0" y="185737"/>
            <a:ext cx="9144000" cy="3491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04816A-5AE5-FB40-F5F6-4D267BF4FAD4}"/>
              </a:ext>
            </a:extLst>
          </p:cNvPr>
          <p:cNvSpPr/>
          <p:nvPr userDrawn="1"/>
        </p:nvSpPr>
        <p:spPr>
          <a:xfrm>
            <a:off x="0" y="6384252"/>
            <a:ext cx="9144000" cy="537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167092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4C840-77D6-F994-BF9A-CD67D03C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564146-14E2-4566-97C3-65EE7CB8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F0022-1966-CD87-EB2F-77F36C32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51C-B692-4CD6-944E-1FD88ABAA6AC}" type="datetime1">
              <a:rPr lang="es-PE" smtClean="0"/>
              <a:t>16/09/2024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E87F9-93A9-3FCB-796B-090102B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D887B-F9FB-1E56-08C3-A439CE92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260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5CDC40-A83D-9EDF-475F-9DE5A706C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3189DB-98D0-ED3F-773C-89F60747E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5E7BC-1DF6-4FA3-9F37-2CF4FFCC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E54-D372-486B-BBE5-AE68C8DFD392}" type="datetime1">
              <a:rPr lang="es-PE" smtClean="0"/>
              <a:t>16/09/2024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B88E5-D87F-1F91-0015-B94C9B82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B7C64-0B7F-BF81-537F-446429F9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9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1CB4-2E69-506C-3822-A7DBB149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8D4D2-A3B3-BD02-9F14-6F3529AE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204C8-046D-E078-DC31-0772E95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01C-8DA8-430B-BD34-6E8B3D333A24}" type="datetime1">
              <a:rPr lang="es-PE" smtClean="0"/>
              <a:t>16/09/2024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2181-5154-5037-E948-26DA69FC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53EA-4C6D-99B1-C885-B5DD6361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68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8E0B4-FCD6-E8C4-56AD-01B1672A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388CC-588C-98F0-C059-A6573432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79240-0D58-A7B5-0869-E4524B0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00"/>
            </a:lvl1pPr>
          </a:lstStyle>
          <a:p>
            <a:fld id="{2FF7F18B-2CC4-41DB-ACB6-42DB8040C4A2}" type="datetime1">
              <a:rPr lang="es-PE" smtClean="0"/>
              <a:t>16/09/2024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9487C-17C5-64C1-0002-D667A94B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00"/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645A5-98B9-8DF2-A001-A8439C2E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00"/>
            </a:lvl1pPr>
          </a:lstStyle>
          <a:p>
            <a:fld id="{DB0D4239-ED1D-4AFF-BBF7-678481612499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6BA577-25F3-0323-4895-7E993C5ED46F}"/>
              </a:ext>
            </a:extLst>
          </p:cNvPr>
          <p:cNvSpPr/>
          <p:nvPr/>
        </p:nvSpPr>
        <p:spPr>
          <a:xfrm>
            <a:off x="0" y="185737"/>
            <a:ext cx="9144000" cy="3491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4BF2E-E7A5-EAED-270C-1D95D7DCD72D}"/>
              </a:ext>
            </a:extLst>
          </p:cNvPr>
          <p:cNvSpPr/>
          <p:nvPr userDrawn="1"/>
        </p:nvSpPr>
        <p:spPr>
          <a:xfrm>
            <a:off x="0" y="185737"/>
            <a:ext cx="9144000" cy="3491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46466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8AF74-2370-0A64-34D6-4ABF8CC2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FD0FF-1658-0CF2-C30A-80413E115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0B148-6803-D0CC-8498-1C38D506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D5F88F-7B0C-1F53-9056-C656279C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6AB9-EDD2-4164-9A4C-5131553364A6}" type="datetime1">
              <a:rPr lang="es-PE" smtClean="0"/>
              <a:t>16/09/2024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3AF61D-C427-31D4-36F2-3F48F2A4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15081-9B56-D2BE-0E99-F1F85DC6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57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BB794-7F3A-3F67-6173-19EC3C35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sz="2100">
                <a:latin typeface="Montserrat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404E18-3043-7D69-DC5C-A41CAC79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500" b="1">
                <a:latin typeface="Montserrat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33B91E-F607-B3D8-55C9-2AFA2012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1200">
                <a:latin typeface="Montserrat" pitchFamily="2" charset="0"/>
              </a:defRPr>
            </a:lvl1pPr>
            <a:lvl2pPr>
              <a:defRPr sz="1050">
                <a:latin typeface="Montserrat" pitchFamily="2" charset="0"/>
              </a:defRPr>
            </a:lvl2pPr>
            <a:lvl3pPr>
              <a:defRPr sz="900">
                <a:latin typeface="Montserrat" pitchFamily="2" charset="0"/>
              </a:defRPr>
            </a:lvl3pPr>
            <a:lvl4pPr>
              <a:defRPr sz="825">
                <a:latin typeface="Montserrat" pitchFamily="2" charset="0"/>
              </a:defRPr>
            </a:lvl4pPr>
            <a:lvl5pPr>
              <a:defRPr sz="825">
                <a:latin typeface="Montserrat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BEE395-C392-AFD5-307C-9675AD7DD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500" b="1">
                <a:latin typeface="Montserrat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62B537-BA16-9FDE-5AEA-878838FEA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1200">
                <a:latin typeface="Montserrat" pitchFamily="2" charset="0"/>
              </a:defRPr>
            </a:lvl1pPr>
            <a:lvl2pPr>
              <a:defRPr sz="1050">
                <a:latin typeface="Montserrat" pitchFamily="2" charset="0"/>
              </a:defRPr>
            </a:lvl2pPr>
            <a:lvl3pPr>
              <a:defRPr sz="900">
                <a:latin typeface="Montserrat" pitchFamily="2" charset="0"/>
              </a:defRPr>
            </a:lvl3pPr>
            <a:lvl4pPr>
              <a:defRPr sz="825">
                <a:latin typeface="Montserrat" pitchFamily="2" charset="0"/>
              </a:defRPr>
            </a:lvl4pPr>
            <a:lvl5pPr>
              <a:defRPr sz="825">
                <a:latin typeface="Montserrat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38CE3D-DD68-8887-2A10-96FAA15F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itchFamily="2" charset="0"/>
              </a:defRPr>
            </a:lvl1pPr>
          </a:lstStyle>
          <a:p>
            <a:fld id="{B1C82455-BC3B-47B8-89C6-B7CF2EF3F037}" type="datetime1">
              <a:rPr lang="es-PE" smtClean="0"/>
              <a:t>16/09/2024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47A606-DA8C-809E-A175-B80B5BA2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itchFamily="2" charset="0"/>
              </a:defRPr>
            </a:lvl1pPr>
          </a:lstStyle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B00AA7-D030-8BB8-6121-BBE03575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itchFamily="2" charset="0"/>
              </a:defRPr>
            </a:lvl1pPr>
          </a:lstStyle>
          <a:p>
            <a:fld id="{DB0D4239-ED1D-4AFF-BBF7-6784816124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82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E42B7-6675-5DD4-CA57-6889AA27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935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8DBC20-E214-C604-2A22-BCEBAA63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2FD7-21F8-48CF-B75D-5A3226614AF1}" type="datetime1">
              <a:rPr lang="es-PE" smtClean="0"/>
              <a:t>16/09/2024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60D954-3E0B-E977-B105-F14474F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F5C510-5A71-5076-0FE1-FC25F250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F069A1-E49F-AB18-D381-5AE9CE99058F}"/>
              </a:ext>
            </a:extLst>
          </p:cNvPr>
          <p:cNvSpPr/>
          <p:nvPr/>
        </p:nvSpPr>
        <p:spPr>
          <a:xfrm>
            <a:off x="0" y="185737"/>
            <a:ext cx="9144000" cy="3491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F701D1-914D-5BA3-8BC3-CA50DA086847}"/>
              </a:ext>
            </a:extLst>
          </p:cNvPr>
          <p:cNvSpPr/>
          <p:nvPr userDrawn="1"/>
        </p:nvSpPr>
        <p:spPr>
          <a:xfrm>
            <a:off x="0" y="185737"/>
            <a:ext cx="9144000" cy="3491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37036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9CF8CA-6A15-A3BE-DBC7-AB1BAA20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15BA-D2F7-4D05-A9FE-53A982F4F011}" type="datetime1">
              <a:rPr lang="es-PE" smtClean="0"/>
              <a:t>16/09/2024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525CF6-2EEB-D1FF-0E6E-B48FC5EA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D641DB-8240-50F6-4F14-E67F5B88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2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F95E0-C468-06CB-E69E-E0AF86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CC9D8-802A-8F10-C1C5-ACDB8353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59DA3-B258-47B1-2359-9B972B2D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D80CC-864C-3053-F46F-6D7D5FF3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CBD-D793-4A75-BAE7-E57C8A6AA88D}" type="datetime1">
              <a:rPr lang="es-PE" smtClean="0"/>
              <a:t>16/09/2024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E88AE-519A-2F5A-2E4D-DC8552C1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2B4BF-2BCC-F46F-2399-FA02C4F8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18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FFB54-1A08-69F0-10B9-C71085ED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D2B41C-34B9-CA2A-8A1D-B1B60B4F9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0D62A-01F6-4191-A039-9DC79F0C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A18165-EAB1-0649-0DF0-C69A9964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1BCE-DEEB-4B9E-9884-92483CA50F05}" type="datetime1">
              <a:rPr lang="es-PE" smtClean="0"/>
              <a:t>16/09/2024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4E4ACD-C7F6-742E-74FB-E6BE1106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C7CDC9-37CB-ED9A-3012-C01FA149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10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C12975-8FC3-9ABA-39CE-A4118369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6DACF-B0EC-F881-F872-AC480132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58413-3F47-2065-CE54-649B0CB8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63911"/>
            <a:ext cx="2057400" cy="20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  <a:latin typeface="Montserrat" pitchFamily="2" charset="0"/>
              </a:defRPr>
            </a:lvl1pPr>
          </a:lstStyle>
          <a:p>
            <a:fld id="{442412DC-3E49-460E-88E7-046CACDC7E0E}" type="datetime1">
              <a:rPr lang="es-PE" smtClean="0"/>
              <a:t>16/09/2024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96D6D-F1A8-2034-F025-D0FCF172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63911"/>
            <a:ext cx="3086100" cy="20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  <a:latin typeface="Montserrat" pitchFamily="2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DD556-AA3D-ED44-AC43-7EA98A7BE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63911"/>
            <a:ext cx="2057400" cy="20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  <a:latin typeface="Montserrat" pitchFamily="2" charset="0"/>
              </a:defRPr>
            </a:lvl1pPr>
          </a:lstStyle>
          <a:p>
            <a:fld id="{DB0D4239-ED1D-4AFF-BBF7-678481612499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415F9B-A0BD-B87D-44DF-A7647068EC42}"/>
              </a:ext>
            </a:extLst>
          </p:cNvPr>
          <p:cNvSpPr/>
          <p:nvPr/>
        </p:nvSpPr>
        <p:spPr>
          <a:xfrm>
            <a:off x="0" y="185737"/>
            <a:ext cx="9144000" cy="107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2B75F9-C18D-648D-0E3E-F2C2D28BEE7F}"/>
              </a:ext>
            </a:extLst>
          </p:cNvPr>
          <p:cNvSpPr/>
          <p:nvPr/>
        </p:nvSpPr>
        <p:spPr>
          <a:xfrm>
            <a:off x="0" y="6700778"/>
            <a:ext cx="9144000" cy="537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DD078E-2DBA-179A-AB8A-1771EF62475E}"/>
              </a:ext>
            </a:extLst>
          </p:cNvPr>
          <p:cNvSpPr/>
          <p:nvPr userDrawn="1"/>
        </p:nvSpPr>
        <p:spPr>
          <a:xfrm>
            <a:off x="0" y="185737"/>
            <a:ext cx="9144000" cy="107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1F7C3F-A393-37C4-9C91-48B6F3D9D8B9}"/>
              </a:ext>
            </a:extLst>
          </p:cNvPr>
          <p:cNvSpPr/>
          <p:nvPr userDrawn="1"/>
        </p:nvSpPr>
        <p:spPr>
          <a:xfrm>
            <a:off x="0" y="6700778"/>
            <a:ext cx="9144000" cy="537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311600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6557B9-FFE8-07A1-DB1A-9A65997AE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Trading Game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D3E26A3-8093-F0AD-08B2-C4BFD154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40465"/>
          </a:xfrm>
        </p:spPr>
        <p:txBody>
          <a:bodyPr>
            <a:normAutofit/>
          </a:bodyPr>
          <a:lstStyle/>
          <a:p>
            <a:r>
              <a:rPr lang="en-US" sz="2000" dirty="0"/>
              <a:t>Organization of Financial Markets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7AEF0D-DBF9-8715-B09A-DA0B4BA56A55}"/>
              </a:ext>
            </a:extLst>
          </p:cNvPr>
          <p:cNvSpPr txBox="1"/>
          <p:nvPr/>
        </p:nvSpPr>
        <p:spPr>
          <a:xfrm>
            <a:off x="811264" y="5145544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Rodrigo Sánchez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A7853F-9CE7-1E53-47C7-2EB0D32AA3F1}"/>
              </a:ext>
            </a:extLst>
          </p:cNvPr>
          <p:cNvSpPr txBox="1"/>
          <p:nvPr/>
        </p:nvSpPr>
        <p:spPr>
          <a:xfrm>
            <a:off x="5491214" y="5145544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Álvaro Collantes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AD127-6203-439F-E97E-C1BCB720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61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3. </a:t>
            </a:r>
            <a:r>
              <a:rPr lang="en-US" sz="4000" dirty="0"/>
              <a:t>Selection of assets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9F920-BFA6-5CD9-FBF8-1082EAFC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6B8FF22-A9D9-B19D-4AF3-329E076B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668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3.1. Sharpe &amp; Sortino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DA91B3D-A5B3-8A4B-BE85-437AA26A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11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D0962C-DFCA-332A-D32E-8810745EA87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C9AC448-5373-3B34-8863-E2A3F3D0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1400" dirty="0" err="1"/>
              <a:t>Measuring</a:t>
            </a:r>
            <a:r>
              <a:rPr lang="es-PE" sz="1400" dirty="0"/>
              <a:t> Absolute </a:t>
            </a:r>
            <a:r>
              <a:rPr lang="es-PE" sz="1400" dirty="0" err="1"/>
              <a:t>Risk</a:t>
            </a:r>
            <a:r>
              <a:rPr lang="es-P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2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3.1. Sharpe &amp; Sortino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747DB4-1B93-35F4-EEC0-786477F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12</a:t>
            </a:fld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E2FC4-C5B0-27EC-268F-B5C7B0E382DF}"/>
              </a:ext>
            </a:extLst>
          </p:cNvPr>
          <p:cNvSpPr txBox="1"/>
          <p:nvPr/>
        </p:nvSpPr>
        <p:spPr>
          <a:xfrm>
            <a:off x="539750" y="1290555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Sharpe ratio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E446E9-0C8E-80DC-0BF1-0C607B9180AF}"/>
              </a:ext>
            </a:extLst>
          </p:cNvPr>
          <p:cNvSpPr txBox="1"/>
          <p:nvPr/>
        </p:nvSpPr>
        <p:spPr>
          <a:xfrm>
            <a:off x="539750" y="3860800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Sortino ratio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BF0A42-FBDA-9FB8-3329-9973E476F831}"/>
              </a:ext>
            </a:extLst>
          </p:cNvPr>
          <p:cNvSpPr txBox="1"/>
          <p:nvPr/>
        </p:nvSpPr>
        <p:spPr>
          <a:xfrm>
            <a:off x="539750" y="1659887"/>
            <a:ext cx="80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Light" pitchFamily="2" charset="0"/>
              </a:rPr>
              <a:t>Measure of risk-adjusted return: excess return (return above the risk-free rate) an investor receives for each unit of risk (volatility) taken.</a:t>
            </a:r>
            <a:endParaRPr lang="es-PE" sz="1400" dirty="0">
              <a:latin typeface="Montserrat Ligh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A92F8D-5F67-EE3B-BD14-C43D28A85503}"/>
                  </a:ext>
                </a:extLst>
              </p:cNvPr>
              <p:cNvSpPr txBox="1"/>
              <p:nvPr/>
            </p:nvSpPr>
            <p:spPr>
              <a:xfrm>
                <a:off x="3566651" y="2496945"/>
                <a:ext cx="2010697" cy="41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𝑆h𝑎𝑟𝑝𝑒</m:t>
                          </m:r>
                        </m:e>
                        <m: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A92F8D-5F67-EE3B-BD14-C43D28A8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51" y="2496945"/>
                <a:ext cx="2010697" cy="411395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758BF40-E210-7850-DA85-ADBCDE7E5FBC}"/>
                  </a:ext>
                </a:extLst>
              </p:cNvPr>
              <p:cNvSpPr txBox="1"/>
              <p:nvPr/>
            </p:nvSpPr>
            <p:spPr>
              <a:xfrm>
                <a:off x="3126350" y="5013203"/>
                <a:ext cx="2891300" cy="441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𝑆𝑜𝑟𝑡𝑖𝑛𝑜</m:t>
                          </m:r>
                        </m:e>
                        <m: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𝑀𝐴𝑅</m:t>
                          </m:r>
                        </m:num>
                        <m:den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758BF40-E210-7850-DA85-ADBCDE7E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50" y="5013203"/>
                <a:ext cx="2891300" cy="441083"/>
              </a:xfrm>
              <a:prstGeom prst="rect">
                <a:avLst/>
              </a:prstGeom>
              <a:blipFill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170B6AA9-BFFC-C5CB-4F99-E223D6804594}"/>
              </a:ext>
            </a:extLst>
          </p:cNvPr>
          <p:cNvSpPr txBox="1"/>
          <p:nvPr/>
        </p:nvSpPr>
        <p:spPr>
          <a:xfrm>
            <a:off x="539750" y="4230132"/>
            <a:ext cx="80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Light" pitchFamily="2" charset="0"/>
              </a:rPr>
              <a:t>Excess return of an asset (or portfolio) over a risk-free rate (or target return) to its downside deviation.</a:t>
            </a:r>
            <a:endParaRPr lang="es-PE" sz="1400" dirty="0">
              <a:latin typeface="Montserrat Ligh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A298E8-E784-9B6F-721D-247D3134B746}"/>
                  </a:ext>
                </a:extLst>
              </p:cNvPr>
              <p:cNvSpPr txBox="1"/>
              <p:nvPr/>
            </p:nvSpPr>
            <p:spPr>
              <a:xfrm>
                <a:off x="2232025" y="5454286"/>
                <a:ext cx="46799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1000" b="0" i="1" smtClean="0">
                        <a:latin typeface="Cambria Math" panose="02040503050406030204" pitchFamily="18" charset="0"/>
                      </a:rPr>
                      <m:t>𝑀𝐴𝑅</m:t>
                    </m:r>
                  </m:oMath>
                </a14:m>
                <a:r>
                  <a:rPr lang="es-PE" sz="1000" dirty="0">
                    <a:latin typeface="Montserrat Light" pitchFamily="2" charset="0"/>
                  </a:rPr>
                  <a:t> : </a:t>
                </a:r>
                <a:r>
                  <a:rPr lang="es-PE" sz="1000" dirty="0" err="1">
                    <a:latin typeface="Montserrat Light" pitchFamily="2" charset="0"/>
                  </a:rPr>
                  <a:t>minimum</a:t>
                </a:r>
                <a:r>
                  <a:rPr lang="es-PE" sz="1000" dirty="0">
                    <a:latin typeface="Montserrat Light" pitchFamily="2" charset="0"/>
                  </a:rPr>
                  <a:t> </a:t>
                </a:r>
                <a:r>
                  <a:rPr lang="es-PE" sz="1000" dirty="0" err="1">
                    <a:latin typeface="Montserrat Light" pitchFamily="2" charset="0"/>
                  </a:rPr>
                  <a:t>acceptable</a:t>
                </a:r>
                <a:r>
                  <a:rPr lang="es-PE" sz="1000" dirty="0">
                    <a:latin typeface="Montserrat Light" pitchFamily="2" charset="0"/>
                  </a:rPr>
                  <a:t> </a:t>
                </a:r>
                <a:r>
                  <a:rPr lang="es-PE" sz="1000" dirty="0" err="1">
                    <a:latin typeface="Montserrat Light" pitchFamily="2" charset="0"/>
                  </a:rPr>
                  <a:t>return</a:t>
                </a:r>
                <a:r>
                  <a:rPr lang="es-PE" sz="1000" dirty="0">
                    <a:latin typeface="Montserrat Light" pitchFamily="2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s-PE" sz="1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s-PE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PE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sz="1000" dirty="0">
                    <a:latin typeface="Montserrat Light" pitchFamily="2" charset="0"/>
                  </a:rPr>
                  <a:t>    : downside </a:t>
                </a:r>
                <a:r>
                  <a:rPr lang="es-PE" sz="1000" dirty="0" err="1">
                    <a:latin typeface="Montserrat Light" pitchFamily="2" charset="0"/>
                  </a:rPr>
                  <a:t>deviation</a:t>
                </a:r>
                <a:r>
                  <a:rPr lang="es-PE" sz="1000" dirty="0">
                    <a:latin typeface="Montserrat Light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A298E8-E784-9B6F-721D-247D3134B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25" y="5454286"/>
                <a:ext cx="4679950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EB4C474-EAE0-35E8-EDAD-F77A1E7EA1EC}"/>
                  </a:ext>
                </a:extLst>
              </p:cNvPr>
              <p:cNvSpPr txBox="1"/>
              <p:nvPr/>
            </p:nvSpPr>
            <p:spPr>
              <a:xfrm>
                <a:off x="2232024" y="2864773"/>
                <a:ext cx="4679951" cy="566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PE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sz="1000" dirty="0">
                    <a:latin typeface="Montserrat Light" pitchFamily="2" charset="0"/>
                  </a:rPr>
                  <a:t>: asset </a:t>
                </a:r>
                <a:r>
                  <a:rPr lang="es-PE" sz="1000" dirty="0" err="1">
                    <a:latin typeface="Montserrat Light" pitchFamily="2" charset="0"/>
                  </a:rPr>
                  <a:t>return</a:t>
                </a:r>
                <a:r>
                  <a:rPr lang="es-PE" sz="1000" dirty="0">
                    <a:latin typeface="Montserrat Light" pitchFamily="2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PE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PE" sz="1000" dirty="0">
                    <a:latin typeface="Montserrat Light" pitchFamily="2" charset="0"/>
                  </a:rPr>
                  <a:t>: </a:t>
                </a:r>
                <a:r>
                  <a:rPr lang="es-PE" sz="1000" dirty="0" err="1">
                    <a:latin typeface="Montserrat Light" pitchFamily="2" charset="0"/>
                  </a:rPr>
                  <a:t>risk</a:t>
                </a:r>
                <a:r>
                  <a:rPr lang="es-PE" sz="1000" dirty="0">
                    <a:latin typeface="Montserrat Light" pitchFamily="2" charset="0"/>
                  </a:rPr>
                  <a:t> free </a:t>
                </a:r>
                <a:r>
                  <a:rPr lang="es-PE" sz="1000" dirty="0" err="1">
                    <a:latin typeface="Montserrat Light" pitchFamily="2" charset="0"/>
                  </a:rPr>
                  <a:t>rate</a:t>
                </a:r>
                <a:r>
                  <a:rPr lang="es-PE" sz="1000" dirty="0">
                    <a:latin typeface="Montserrat Light" pitchFamily="2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PE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sz="1000" dirty="0">
                    <a:latin typeface="Montserrat Light" pitchFamily="2" charset="0"/>
                  </a:rPr>
                  <a:t>: </a:t>
                </a:r>
                <a:r>
                  <a:rPr lang="es-PE" sz="1000" dirty="0" err="1">
                    <a:latin typeface="Montserrat Light" pitchFamily="2" charset="0"/>
                  </a:rPr>
                  <a:t>asset</a:t>
                </a:r>
                <a:r>
                  <a:rPr lang="es-PE" sz="1000" dirty="0">
                    <a:latin typeface="Montserrat Light" pitchFamily="2" charset="0"/>
                  </a:rPr>
                  <a:t> </a:t>
                </a:r>
                <a:r>
                  <a:rPr lang="es-PE" sz="1000" dirty="0" err="1">
                    <a:latin typeface="Montserrat Light" pitchFamily="2" charset="0"/>
                  </a:rPr>
                  <a:t>deviation</a:t>
                </a:r>
                <a:r>
                  <a:rPr lang="es-PE" sz="1000" dirty="0">
                    <a:latin typeface="Montserrat Light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EB4C474-EAE0-35E8-EDAD-F77A1E7EA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24" y="2864773"/>
                <a:ext cx="4679951" cy="566309"/>
              </a:xfrm>
              <a:prstGeom prst="rect">
                <a:avLst/>
              </a:prstGeom>
              <a:blipFill>
                <a:blip r:embed="rId5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1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3.1. Sharpe &amp; Sortino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747DB4-1B93-35F4-EEC0-786477F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13</a:t>
            </a:fld>
            <a:endParaRPr lang="es-PE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6CC17DC-8CFE-4FEF-9198-86C4296D4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292558"/>
              </p:ext>
            </p:extLst>
          </p:nvPr>
        </p:nvGraphicFramePr>
        <p:xfrm>
          <a:off x="1692000" y="2420800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987BD43B-F44D-231E-3712-8CE30ECD2D27}"/>
              </a:ext>
            </a:extLst>
          </p:cNvPr>
          <p:cNvSpPr txBox="1"/>
          <p:nvPr/>
        </p:nvSpPr>
        <p:spPr>
          <a:xfrm>
            <a:off x="1938907" y="2055315"/>
            <a:ext cx="526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1. Sharpe &amp; Sortino ratios for candidates (descending order)</a:t>
            </a:r>
          </a:p>
        </p:txBody>
      </p:sp>
    </p:spTree>
    <p:extLst>
      <p:ext uri="{BB962C8B-B14F-4D97-AF65-F5344CB8AC3E}">
        <p14:creationId xmlns:p14="http://schemas.microsoft.com/office/powerpoint/2010/main" val="406986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3.2. Jensen Alpha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DA91B3D-A5B3-8A4B-BE85-437AA26A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14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D0962C-DFCA-332A-D32E-8810745EA87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C9AC448-5373-3B34-8863-E2A3F3D0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1400" dirty="0" err="1"/>
              <a:t>Measuring</a:t>
            </a:r>
            <a:r>
              <a:rPr lang="es-PE" sz="1400" dirty="0"/>
              <a:t> Relative </a:t>
            </a:r>
            <a:r>
              <a:rPr lang="es-PE" sz="1400" dirty="0" err="1"/>
              <a:t>Risk</a:t>
            </a:r>
            <a:r>
              <a:rPr lang="es-P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06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3.2. Jensen Alpha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747DB4-1B93-35F4-EEC0-786477F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15</a:t>
            </a:fld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BF0A42-FBDA-9FB8-3329-9973E476F831}"/>
              </a:ext>
            </a:extLst>
          </p:cNvPr>
          <p:cNvSpPr txBox="1"/>
          <p:nvPr/>
        </p:nvSpPr>
        <p:spPr>
          <a:xfrm>
            <a:off x="539750" y="1447674"/>
            <a:ext cx="80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Light" pitchFamily="2" charset="0"/>
              </a:rPr>
              <a:t>Measures the excess return of an asset or portfolio over what is predicted by the Capital Asset Pricing Model (CAPM), abnormal returns (skill). </a:t>
            </a:r>
            <a:endParaRPr lang="es-PE" sz="1400" dirty="0">
              <a:latin typeface="Montserrat Ligh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A92F8D-5F67-EE3B-BD14-C43D28A85503}"/>
                  </a:ext>
                </a:extLst>
              </p:cNvPr>
              <p:cNvSpPr txBox="1"/>
              <p:nvPr/>
            </p:nvSpPr>
            <p:spPr>
              <a:xfrm>
                <a:off x="3351970" y="2271518"/>
                <a:ext cx="2440059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−[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PE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PE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A92F8D-5F67-EE3B-BD14-C43D28A8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70" y="2271518"/>
                <a:ext cx="2440059" cy="232692"/>
              </a:xfrm>
              <a:prstGeom prst="rect">
                <a:avLst/>
              </a:prstGeom>
              <a:blipFill>
                <a:blip r:embed="rId2"/>
                <a:stretch>
                  <a:fillRect t="-2632" b="-26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29EF41A-5820-4A9E-9635-1F828716F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631984"/>
              </p:ext>
            </p:extLst>
          </p:nvPr>
        </p:nvGraphicFramePr>
        <p:xfrm>
          <a:off x="2232025" y="3860800"/>
          <a:ext cx="4679950" cy="256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3C333CB-90D1-E170-6A97-1B1C6AA1EAD8}"/>
                  </a:ext>
                </a:extLst>
              </p:cNvPr>
              <p:cNvSpPr txBox="1"/>
              <p:nvPr/>
            </p:nvSpPr>
            <p:spPr>
              <a:xfrm>
                <a:off x="2232025" y="2669607"/>
                <a:ext cx="46799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latin typeface="Montserrat Light" pitchFamily="2" charset="0"/>
                  </a:rPr>
                  <a:t> : asset beta (volatility).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000" dirty="0">
                    <a:latin typeface="Montserrat Light" pitchFamily="2" charset="0"/>
                  </a:rPr>
                  <a:t>: benchmark return.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3C333CB-90D1-E170-6A97-1B1C6AA1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25" y="2669607"/>
                <a:ext cx="4679950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219A557-340F-4FF9-A4C9-C14D1C574CB3}"/>
              </a:ext>
            </a:extLst>
          </p:cNvPr>
          <p:cNvSpPr txBox="1"/>
          <p:nvPr/>
        </p:nvSpPr>
        <p:spPr>
          <a:xfrm>
            <a:off x="1551782" y="3427716"/>
            <a:ext cx="6040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2. Jensen Alpha estimates for candidates (descending in Sharpe ratio)</a:t>
            </a:r>
          </a:p>
        </p:txBody>
      </p:sp>
    </p:spTree>
    <p:extLst>
      <p:ext uri="{BB962C8B-B14F-4D97-AF65-F5344CB8AC3E}">
        <p14:creationId xmlns:p14="http://schemas.microsoft.com/office/powerpoint/2010/main" val="327693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3.3. Selection index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768B79-D5A3-9822-4D03-CC19E88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16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80B67F-C5F0-4513-D526-02254C77FA5D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77E115-D8BF-6BC5-B86A-47F691251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53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3.3. Selection index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4A94FD-C8AF-397B-2612-0CC97DD8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17</a:t>
            </a:fld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298815E-49EE-A193-4AFC-82F1214172D8}"/>
                  </a:ext>
                </a:extLst>
              </p:cNvPr>
              <p:cNvSpPr txBox="1"/>
              <p:nvPr/>
            </p:nvSpPr>
            <p:spPr>
              <a:xfrm>
                <a:off x="885656" y="2617679"/>
                <a:ext cx="3350802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𝑁𝑜𝑟𝑚</m:t>
                          </m:r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𝑆h𝑎𝑟𝑝𝑒</m:t>
                          </m:r>
                        </m:e>
                        <m: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𝑆h𝑎𝑟𝑝𝑒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𝑆h𝑎𝑟𝑝𝑒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h𝑎𝑟𝑝𝑒</m:t>
                              </m:r>
                            </m:e>
                            <m:sub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h𝑎𝑟𝑝𝑒</m:t>
                              </m:r>
                            </m:e>
                            <m:sub>
                              <m:r>
                                <a:rPr lang="es-PE" sz="1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298815E-49EE-A193-4AFC-82F12141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56" y="2617679"/>
                <a:ext cx="3350802" cy="445378"/>
              </a:xfrm>
              <a:prstGeom prst="rect">
                <a:avLst/>
              </a:prstGeom>
              <a:blipFill>
                <a:blip r:embed="rId2"/>
                <a:stretch>
                  <a:fillRect l="-364" t="-2740" b="-178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18BB74F-1CD8-A0A4-36EF-F42103773EAD}"/>
                  </a:ext>
                </a:extLst>
              </p:cNvPr>
              <p:cNvSpPr txBox="1"/>
              <p:nvPr/>
            </p:nvSpPr>
            <p:spPr>
              <a:xfrm>
                <a:off x="4907542" y="2617679"/>
                <a:ext cx="3350802" cy="441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𝑁𝑜𝑟𝑚</m:t>
                          </m:r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𝑆𝑜𝑟𝑡𝑖𝑛𝑜</m:t>
                          </m:r>
                        </m:e>
                        <m: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𝑆𝑜𝑟𝑡𝑖𝑛𝑜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𝑆𝑜𝑟𝑡𝑖𝑛𝑜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𝑆𝑜𝑟𝑡𝑖𝑛𝑜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𝑆𝑜𝑟𝑡𝑖𝑛𝑜</m:t>
                              </m:r>
                            </m:e>
                            <m:sub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18BB74F-1CD8-A0A4-36EF-F42103773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42" y="2617679"/>
                <a:ext cx="3350802" cy="441083"/>
              </a:xfrm>
              <a:prstGeom prst="rect">
                <a:avLst/>
              </a:prstGeom>
              <a:blipFill>
                <a:blip r:embed="rId3"/>
                <a:stretch>
                  <a:fillRect l="-1818" t="-1370" r="-909" b="-82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B333F14-713F-7187-DBB6-EEEB1D2E8C4A}"/>
              </a:ext>
            </a:extLst>
          </p:cNvPr>
          <p:cNvSpPr txBox="1"/>
          <p:nvPr/>
        </p:nvSpPr>
        <p:spPr>
          <a:xfrm>
            <a:off x="539750" y="1430455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Sharpe &amp; Sortino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5685B-EE52-5351-4044-73BFFBCB8754}"/>
              </a:ext>
            </a:extLst>
          </p:cNvPr>
          <p:cNvSpPr txBox="1"/>
          <p:nvPr/>
        </p:nvSpPr>
        <p:spPr>
          <a:xfrm>
            <a:off x="539750" y="1790184"/>
            <a:ext cx="806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Light" pitchFamily="2" charset="0"/>
              </a:rPr>
              <a:t>Adjusting values between 0 and 1.</a:t>
            </a:r>
            <a:endParaRPr lang="es-PE" sz="1400" dirty="0">
              <a:latin typeface="Montserrat Light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EDF86C-6BC1-FD04-337D-261E5D736D48}"/>
              </a:ext>
            </a:extLst>
          </p:cNvPr>
          <p:cNvSpPr txBox="1"/>
          <p:nvPr/>
        </p:nvSpPr>
        <p:spPr>
          <a:xfrm>
            <a:off x="539750" y="4002424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BED0BC3-9811-1912-3638-DAC6A72B5D62}"/>
                  </a:ext>
                </a:extLst>
              </p:cNvPr>
              <p:cNvSpPr txBox="1"/>
              <p:nvPr/>
            </p:nvSpPr>
            <p:spPr>
              <a:xfrm>
                <a:off x="2311105" y="4607448"/>
                <a:ext cx="4521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𝐼𝑛𝑑𝑒𝑥</m:t>
                          </m:r>
                        </m:e>
                        <m:sub>
                          <m:r>
                            <a:rPr lang="es-P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𝑁𝑜𝑟𝑚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𝑆h𝑎𝑟𝑝𝑒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𝑁𝑜𝑟𝑚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𝑆𝑜𝑟𝑡𝑖𝑛𝑜</m:t>
                          </m:r>
                        </m:e>
                        <m:sub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sz="1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BED0BC3-9811-1912-3638-DAC6A72B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05" y="4607448"/>
                <a:ext cx="4521789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12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3.3. Selection index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4A94FD-C8AF-397B-2612-0CC97DD8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18</a:t>
            </a:fld>
            <a:endParaRPr lang="es-PE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33D80D1-C1A2-4398-84BD-A1136D096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36540"/>
              </p:ext>
            </p:extLst>
          </p:nvPr>
        </p:nvGraphicFramePr>
        <p:xfrm>
          <a:off x="1692000" y="2420800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57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Selection of assets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3.3. Selection index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4A94FD-C8AF-397B-2612-0CC97DD8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19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F72A57-BCB6-28A5-990B-8118DFD4BF0A}"/>
              </a:ext>
            </a:extLst>
          </p:cNvPr>
          <p:cNvSpPr txBox="1"/>
          <p:nvPr/>
        </p:nvSpPr>
        <p:spPr>
          <a:xfrm>
            <a:off x="582422" y="1435571"/>
            <a:ext cx="80218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3.2.1. Assets &amp; ratios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D0A45F-2FBC-3D4A-CA3F-DFE5C5E3291F}"/>
              </a:ext>
            </a:extLst>
          </p:cNvPr>
          <p:cNvSpPr txBox="1"/>
          <p:nvPr/>
        </p:nvSpPr>
        <p:spPr>
          <a:xfrm>
            <a:off x="539750" y="4077352"/>
            <a:ext cx="8064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3.2.2. Assessing diversification (covariance)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BEC394C-8C5B-D47D-BFF4-03EB10E7A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53975"/>
              </p:ext>
            </p:extLst>
          </p:nvPr>
        </p:nvGraphicFramePr>
        <p:xfrm>
          <a:off x="1028700" y="4653205"/>
          <a:ext cx="7086600" cy="128016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30272784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0815838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86278949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43051285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68900130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334916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CODE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CDRO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ENX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GCZ4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VOO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SMH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35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CDRO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0.2764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02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ENX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5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GCZ4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75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VOO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53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SMH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0.1148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626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Threshold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75846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0232B4B7-0F2C-4E24-4075-3CD406247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66749"/>
              </p:ext>
            </p:extLst>
          </p:nvPr>
        </p:nvGraphicFramePr>
        <p:xfrm>
          <a:off x="977645" y="2011424"/>
          <a:ext cx="7188709" cy="1080000"/>
        </p:xfrm>
        <a:graphic>
          <a:graphicData uri="http://schemas.openxmlformats.org/drawingml/2006/table">
            <a:tbl>
              <a:tblPr/>
              <a:tblGrid>
                <a:gridCol w="1367028">
                  <a:extLst>
                    <a:ext uri="{9D8B030D-6E8A-4147-A177-3AD203B41FA5}">
                      <a16:colId xmlns:a16="http://schemas.microsoft.com/office/drawing/2014/main" val="1175002725"/>
                    </a:ext>
                  </a:extLst>
                </a:gridCol>
                <a:gridCol w="666903">
                  <a:extLst>
                    <a:ext uri="{9D8B030D-6E8A-4147-A177-3AD203B41FA5}">
                      <a16:colId xmlns:a16="http://schemas.microsoft.com/office/drawing/2014/main" val="1448909268"/>
                    </a:ext>
                  </a:extLst>
                </a:gridCol>
                <a:gridCol w="661835">
                  <a:extLst>
                    <a:ext uri="{9D8B030D-6E8A-4147-A177-3AD203B41FA5}">
                      <a16:colId xmlns:a16="http://schemas.microsoft.com/office/drawing/2014/main" val="4267054567"/>
                    </a:ext>
                  </a:extLst>
                </a:gridCol>
                <a:gridCol w="676846">
                  <a:extLst>
                    <a:ext uri="{9D8B030D-6E8A-4147-A177-3AD203B41FA5}">
                      <a16:colId xmlns:a16="http://schemas.microsoft.com/office/drawing/2014/main" val="3978933453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5773636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84685634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245454678"/>
                    </a:ext>
                  </a:extLst>
                </a:gridCol>
                <a:gridCol w="658369">
                  <a:extLst>
                    <a:ext uri="{9D8B030D-6E8A-4147-A177-3AD203B41FA5}">
                      <a16:colId xmlns:a16="http://schemas.microsoft.com/office/drawing/2014/main" val="39458761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Code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Sharpe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Sortino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Jensen Alpha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Norm. Sharpe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Norm. Sortino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Index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304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CDRO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stock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3.00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6.04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1.37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877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ENX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stock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3.09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5.41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107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GCZ4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future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2.14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3.62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1344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VOO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etf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1.83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3.02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887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SMH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etf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1.77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2.90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29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8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D2009-7D68-CED2-68C4-1FA454D4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7F948-E333-4428-C5A2-7ACCFCEE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825625"/>
            <a:ext cx="7286318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Montserrat Light" pitchFamily="2" charset="0"/>
              </a:rPr>
              <a:t>Portfolio</a:t>
            </a:r>
          </a:p>
          <a:p>
            <a:pPr marL="342900" lvl="1" indent="0">
              <a:buNone/>
            </a:pPr>
            <a:r>
              <a:rPr lang="en-US" sz="1450" dirty="0">
                <a:latin typeface="Montserrat Light" pitchFamily="2" charset="0"/>
              </a:rPr>
              <a:t>1.1. Portfolio distribution</a:t>
            </a:r>
          </a:p>
          <a:p>
            <a:pPr marL="342900" lvl="1" indent="0">
              <a:buNone/>
            </a:pPr>
            <a:r>
              <a:rPr lang="en-US" sz="1450" dirty="0">
                <a:latin typeface="Montserrat Light" pitchFamily="2" charset="0"/>
              </a:rPr>
              <a:t>1.2. Portfolio process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ontserrat Light" pitchFamily="2" charset="0"/>
              </a:rPr>
              <a:t>Assets &amp; candidates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ontserrat Light" pitchFamily="2" charset="0"/>
              </a:rPr>
              <a:t>Selection of assets</a:t>
            </a:r>
          </a:p>
          <a:p>
            <a:pPr marL="342900" lvl="1" indent="0">
              <a:buNone/>
            </a:pPr>
            <a:r>
              <a:rPr lang="en-US" sz="1600" dirty="0">
                <a:latin typeface="Montserrat Light" pitchFamily="2" charset="0"/>
              </a:rPr>
              <a:t>3.1. Sharpe &amp; Sortino</a:t>
            </a:r>
          </a:p>
          <a:p>
            <a:pPr marL="342900" lvl="1" indent="0">
              <a:buNone/>
            </a:pPr>
            <a:r>
              <a:rPr lang="en-US" sz="1600" dirty="0">
                <a:latin typeface="Montserrat Light" pitchFamily="2" charset="0"/>
              </a:rPr>
              <a:t>3.2. Jensen Alpha</a:t>
            </a:r>
          </a:p>
          <a:p>
            <a:pPr marL="342900" lvl="1" indent="0">
              <a:buNone/>
            </a:pPr>
            <a:r>
              <a:rPr lang="en-US" sz="1600" dirty="0">
                <a:latin typeface="Montserrat Light" pitchFamily="2" charset="0"/>
              </a:rPr>
              <a:t>3.3. Selection index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ontserrat Light" pitchFamily="2" charset="0"/>
              </a:rPr>
              <a:t>Assigning weights</a:t>
            </a:r>
          </a:p>
          <a:p>
            <a:pPr marL="342900" lvl="1" indent="0">
              <a:buNone/>
            </a:pPr>
            <a:r>
              <a:rPr lang="en-US" sz="1600" dirty="0">
                <a:latin typeface="Montserrat Light" pitchFamily="2" charset="0"/>
              </a:rPr>
              <a:t>4.1. Random weights</a:t>
            </a:r>
          </a:p>
          <a:p>
            <a:pPr marL="342900" lvl="1" indent="0">
              <a:buNone/>
            </a:pPr>
            <a:r>
              <a:rPr lang="en-US" sz="1600" dirty="0">
                <a:latin typeface="Montserrat Light" pitchFamily="2" charset="0"/>
              </a:rPr>
              <a:t>4.2. Portfolio optimization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ontserrat Light" pitchFamily="2" charset="0"/>
              </a:rPr>
              <a:t>Additional notes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A4D441-E5A3-A8EF-C1D6-BDE2518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16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4. </a:t>
            </a:r>
            <a:r>
              <a:rPr lang="en-US" sz="4000" dirty="0"/>
              <a:t>Assigning weights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9F920-BFA6-5CD9-FBF8-1082EAFC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5D2F285-23CB-E638-1640-4A6B2E61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348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4.1. Random weights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F813EB9-AFAA-1C53-065C-DE18361D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21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7A11F7-0D7E-D627-3F6D-F82BD13F98FA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4. Assigning weights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CAD0DEC3-0D03-2419-1CC9-80273A46A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/>
          <a:p>
            <a:r>
              <a:rPr lang="en-US" sz="1400" dirty="0"/>
              <a:t>Monte Carlo and efficient frontier.</a:t>
            </a:r>
          </a:p>
        </p:txBody>
      </p:sp>
    </p:spTree>
    <p:extLst>
      <p:ext uri="{BB962C8B-B14F-4D97-AF65-F5344CB8AC3E}">
        <p14:creationId xmlns:p14="http://schemas.microsoft.com/office/powerpoint/2010/main" val="146199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4. Assigning weights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4.1. Random weights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0D89EB6-062D-F70E-A009-A3E86583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22</a:t>
            </a:fld>
            <a:endParaRPr lang="es-PE"/>
          </a:p>
        </p:txBody>
      </p:sp>
      <p:pic>
        <p:nvPicPr>
          <p:cNvPr id="14" name="Imagen 13" descr="Gráfico, Histograma&#10;&#10;Descripción generada automáticamente">
            <a:extLst>
              <a:ext uri="{FF2B5EF4-FFF2-40B4-BE49-F238E27FC236}">
                <a16:creationId xmlns:a16="http://schemas.microsoft.com/office/drawing/2014/main" id="{1F6D9DD6-5BD2-7512-0964-79187F4C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0" y="2953490"/>
            <a:ext cx="3240000" cy="2518191"/>
          </a:xfrm>
          <a:prstGeom prst="rect">
            <a:avLst/>
          </a:prstGeom>
        </p:spPr>
      </p:pic>
      <p:pic>
        <p:nvPicPr>
          <p:cNvPr id="16" name="Imagen 1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03F9246-2319-3DA6-F549-24BDD581597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0" y="2953490"/>
            <a:ext cx="3240000" cy="2520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873E52-67FF-0746-FF2E-8F9CE70197E4}"/>
              </a:ext>
            </a:extLst>
          </p:cNvPr>
          <p:cNvSpPr txBox="1"/>
          <p:nvPr/>
        </p:nvSpPr>
        <p:spPr>
          <a:xfrm>
            <a:off x="539750" y="1420852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Monte Carlo simulation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7F3530-1D14-618E-069C-B0B90B861722}"/>
              </a:ext>
            </a:extLst>
          </p:cNvPr>
          <p:cNvSpPr txBox="1"/>
          <p:nvPr/>
        </p:nvSpPr>
        <p:spPr>
          <a:xfrm>
            <a:off x="539750" y="1790184"/>
            <a:ext cx="80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Light" pitchFamily="2" charset="0"/>
              </a:rPr>
              <a:t>Assigning different weights to assets in the portfolio and check their respective Sharp ratio. Check weights which maximize the overall ratio.</a:t>
            </a:r>
            <a:endParaRPr lang="es-PE" sz="1400" dirty="0"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4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4.2. Portfolio optimization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6C5610-6A9A-CABA-4DE6-A99D0B7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23</a:t>
            </a:fld>
            <a:endParaRPr lang="es-PE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1A67081-2CFB-B684-FE07-540A4E98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609128"/>
            <a:ext cx="78867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4A7385-BD90-3915-D9A8-C00F09C14037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4. Assigning weights</a:t>
            </a:r>
          </a:p>
        </p:txBody>
      </p:sp>
    </p:spTree>
    <p:extLst>
      <p:ext uri="{BB962C8B-B14F-4D97-AF65-F5344CB8AC3E}">
        <p14:creationId xmlns:p14="http://schemas.microsoft.com/office/powerpoint/2010/main" val="418158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4. Assigning weights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4.2. Portfolio optimization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28F2C-AA09-0182-C80F-FA25DED89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888" y="1446779"/>
            <a:ext cx="4028223" cy="3110905"/>
          </a:xfrm>
          <a:prstGeom prst="rect">
            <a:avLst/>
          </a:prstGeom>
          <a:ln>
            <a:noFill/>
          </a:ln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688DED8-B845-4741-2AD9-56D4714E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24</a:t>
            </a:fld>
            <a:endParaRPr lang="es-PE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F55F9EB-C4FF-E60C-9715-19602066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26777"/>
              </p:ext>
            </p:extLst>
          </p:nvPr>
        </p:nvGraphicFramePr>
        <p:xfrm>
          <a:off x="1843119" y="4973759"/>
          <a:ext cx="5457761" cy="1097280"/>
        </p:xfrm>
        <a:graphic>
          <a:graphicData uri="http://schemas.openxmlformats.org/drawingml/2006/table">
            <a:tbl>
              <a:tblPr/>
              <a:tblGrid>
                <a:gridCol w="697227">
                  <a:extLst>
                    <a:ext uri="{9D8B030D-6E8A-4147-A177-3AD203B41FA5}">
                      <a16:colId xmlns:a16="http://schemas.microsoft.com/office/drawing/2014/main" val="2892974938"/>
                    </a:ext>
                  </a:extLst>
                </a:gridCol>
                <a:gridCol w="3760884">
                  <a:extLst>
                    <a:ext uri="{9D8B030D-6E8A-4147-A177-3AD203B41FA5}">
                      <a16:colId xmlns:a16="http://schemas.microsoft.com/office/drawing/2014/main" val="2647852448"/>
                    </a:ext>
                  </a:extLst>
                </a:gridCol>
                <a:gridCol w="999650">
                  <a:extLst>
                    <a:ext uri="{9D8B030D-6E8A-4147-A177-3AD203B41FA5}">
                      <a16:colId xmlns:a16="http://schemas.microsoft.com/office/drawing/2014/main" val="20318309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059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ENX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Euronext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78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GCZ4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Gold Futures - Dec 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5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CDRO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Codere Online US Corp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146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SMH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VanEck Semiconductor ETF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32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VOO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Vanguard S&amp;P 500 ETF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0.10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1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5. Additional notes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9F920-BFA6-5CD9-FBF8-1082EAFC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6663A3-F2D5-63CC-BCE3-64165303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98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5. Additional notes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F56A-92A4-AC23-8AE0-88A58D38ECB1}"/>
              </a:ext>
            </a:extLst>
          </p:cNvPr>
          <p:cNvSpPr txBox="1"/>
          <p:nvPr/>
        </p:nvSpPr>
        <p:spPr>
          <a:xfrm>
            <a:off x="539750" y="1143563"/>
            <a:ext cx="80645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/>
              <a:t>5.1. Candidate assets notes and ratios for every asset.</a:t>
            </a:r>
          </a:p>
          <a:p>
            <a:endParaRPr lang="en-US" sz="1600" dirty="0"/>
          </a:p>
          <a:p>
            <a:r>
              <a:rPr lang="en-US" sz="1600" dirty="0"/>
              <a:t>5.2. Covariance matrix for selected assets.</a:t>
            </a:r>
          </a:p>
          <a:p>
            <a:endParaRPr lang="en-US" sz="1600" dirty="0"/>
          </a:p>
          <a:p>
            <a:r>
              <a:rPr lang="en-US" sz="1600" dirty="0"/>
              <a:t>5.3. Methodology and replication.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FF391B6-86CF-EA9A-42CA-7C7EBD3E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26</a:t>
            </a:fld>
            <a:endParaRPr 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02FD7A-FC30-4CAC-3A8D-A25DC353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25" y="3136491"/>
            <a:ext cx="5793349" cy="30114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13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1. Portfolio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9F920-BFA6-5CD9-FBF8-1082EAFC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283BFD-78F7-0392-B7DC-9829901D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78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1.1. Portfolio distribution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9F920-BFA6-5CD9-FBF8-1082EAFC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FE018F-5B56-C146-8F23-EA3BA898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4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37E689-963A-28CA-5B99-02B578D74A33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PE" sz="1600" dirty="0">
                <a:solidFill>
                  <a:schemeClr val="bg1"/>
                </a:solidFill>
              </a:rPr>
              <a:t>1. Portfolio</a:t>
            </a:r>
          </a:p>
        </p:txBody>
      </p:sp>
    </p:spTree>
    <p:extLst>
      <p:ext uri="{BB962C8B-B14F-4D97-AF65-F5344CB8AC3E}">
        <p14:creationId xmlns:p14="http://schemas.microsoft.com/office/powerpoint/2010/main" val="37620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PE" sz="1600" dirty="0">
                <a:solidFill>
                  <a:schemeClr val="bg1"/>
                </a:solidFill>
              </a:rPr>
              <a:t>1. Portfolio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8B6AE55-3CF6-AAB4-E21D-7B3713E0E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38706"/>
              </p:ext>
            </p:extLst>
          </p:nvPr>
        </p:nvGraphicFramePr>
        <p:xfrm>
          <a:off x="1588062" y="4875933"/>
          <a:ext cx="5967876" cy="1040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920">
                  <a:extLst>
                    <a:ext uri="{9D8B030D-6E8A-4147-A177-3AD203B41FA5}">
                      <a16:colId xmlns:a16="http://schemas.microsoft.com/office/drawing/2014/main" val="227297710"/>
                    </a:ext>
                  </a:extLst>
                </a:gridCol>
                <a:gridCol w="810491">
                  <a:extLst>
                    <a:ext uri="{9D8B030D-6E8A-4147-A177-3AD203B41FA5}">
                      <a16:colId xmlns:a16="http://schemas.microsoft.com/office/drawing/2014/main" val="2765802784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3873245572"/>
                    </a:ext>
                  </a:extLst>
                </a:gridCol>
                <a:gridCol w="871120">
                  <a:extLst>
                    <a:ext uri="{9D8B030D-6E8A-4147-A177-3AD203B41FA5}">
                      <a16:colId xmlns:a16="http://schemas.microsoft.com/office/drawing/2014/main" val="2869346941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noProof="0" dirty="0">
                          <a:effectLst/>
                          <a:latin typeface="+mj-lt"/>
                        </a:rPr>
                        <a:t>NAME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CODE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noProof="0" dirty="0">
                          <a:effectLst/>
                          <a:latin typeface="+mj-lt"/>
                        </a:rPr>
                        <a:t>USD PRICE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noProof="0" dirty="0">
                          <a:effectLst/>
                          <a:latin typeface="+mj-lt"/>
                        </a:rPr>
                        <a:t>EUR PRICE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3648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Euronext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ENX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111.73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100.80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7541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Gold Futures - Dec 24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GCZ4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2610.70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2355.24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9219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Codere Online US Corp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CDRO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8.00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7.22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706263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VanEck Semiconductor ETF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SMH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236.91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213.73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83814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Vanguard S&amp;P 500 ETF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VOO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516.57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noProof="0" dirty="0">
                          <a:effectLst/>
                          <a:latin typeface="Montserrat Light" pitchFamily="2" charset="0"/>
                        </a:rPr>
                        <a:t>466.02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24883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ontserrat Light" pitchFamily="2" charset="0"/>
                        </a:rPr>
                        <a:t>Prices date: 2024/09/13</a:t>
                      </a: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Montserrat Light" pitchFamily="2" charset="0"/>
                      </a:endParaRPr>
                    </a:p>
                  </a:txBody>
                  <a:tcPr marL="11511" marR="11511" marT="115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97646"/>
                  </a:ext>
                </a:extLst>
              </a:tr>
            </a:tbl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B8927C-AAA4-DAF9-0B5B-2F121DA7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5</a:t>
            </a:fld>
            <a:endParaRPr lang="es-PE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F103F454-9539-E014-D893-108FAD6945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91961906"/>
                  </p:ext>
                </p:extLst>
              </p:nvPr>
            </p:nvGraphicFramePr>
            <p:xfrm>
              <a:off x="1002377" y="1585452"/>
              <a:ext cx="713924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F103F454-9539-E014-D893-108FAD6945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377" y="1585452"/>
                <a:ext cx="7139245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22FE288A-C3ED-1204-695C-9680758C54E1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1.1. Portfolio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6823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1.2. Portfolio process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9F920-BFA6-5CD9-FBF8-1082EAFC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FE018F-5B56-C146-8F23-EA3BA898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6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A31457-908E-6ABC-3005-F71867CAA283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PE" sz="1600" dirty="0">
                <a:solidFill>
                  <a:schemeClr val="bg1"/>
                </a:solidFill>
              </a:rPr>
              <a:t>1. Portfolio</a:t>
            </a:r>
          </a:p>
        </p:txBody>
      </p:sp>
    </p:spTree>
    <p:extLst>
      <p:ext uri="{BB962C8B-B14F-4D97-AF65-F5344CB8AC3E}">
        <p14:creationId xmlns:p14="http://schemas.microsoft.com/office/powerpoint/2010/main" val="581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E103BE-5C7E-85B6-B004-96EA1A89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7</a:t>
            </a:fld>
            <a:endParaRPr lang="es-PE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EDF246F-89BE-D60A-C7DC-292E7333E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020298"/>
              </p:ext>
            </p:extLst>
          </p:nvPr>
        </p:nvGraphicFramePr>
        <p:xfrm>
          <a:off x="1012210" y="1837502"/>
          <a:ext cx="7119579" cy="404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8F822B7-67BE-693C-E662-C0B6E8EF125B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PE" sz="1600" dirty="0">
                <a:solidFill>
                  <a:schemeClr val="bg1"/>
                </a:solidFill>
              </a:rPr>
              <a:t>1. Portfolio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866807-DD6E-10DF-F1C0-00381884CBFD}"/>
              </a:ext>
            </a:extLst>
          </p:cNvPr>
          <p:cNvSpPr txBox="1"/>
          <p:nvPr/>
        </p:nvSpPr>
        <p:spPr>
          <a:xfrm>
            <a:off x="358775" y="692150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1.2. Portfolio process</a:t>
            </a:r>
          </a:p>
        </p:txBody>
      </p:sp>
    </p:spTree>
    <p:extLst>
      <p:ext uri="{BB962C8B-B14F-4D97-AF65-F5344CB8AC3E}">
        <p14:creationId xmlns:p14="http://schemas.microsoft.com/office/powerpoint/2010/main" val="128054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0F28A-B953-F73F-5121-EEEC33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Assets &amp; candidates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9F920-BFA6-5CD9-FBF8-1082EAFC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FE018F-5B56-C146-8F23-EA3BA898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72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51F13-EE90-9248-43E6-A4EBECC7B1A5}"/>
              </a:ext>
            </a:extLst>
          </p:cNvPr>
          <p:cNvSpPr txBox="1"/>
          <p:nvPr/>
        </p:nvSpPr>
        <p:spPr>
          <a:xfrm>
            <a:off x="395288" y="210721"/>
            <a:ext cx="41767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2. Assets &amp; candidates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E103BE-5C7E-85B6-B004-96EA1A89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4239-ED1D-4AFF-BBF7-678481612499}" type="slidenum">
              <a:rPr lang="es-PE" smtClean="0"/>
              <a:pPr/>
              <a:t>9</a:t>
            </a:fld>
            <a:endParaRPr lang="es-PE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Gráfico 8">
                <a:extLst>
                  <a:ext uri="{FF2B5EF4-FFF2-40B4-BE49-F238E27FC236}">
                    <a16:creationId xmlns:a16="http://schemas.microsoft.com/office/drawing/2014/main" id="{8C718996-FB81-21F1-5549-3AC574AFB9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66342308"/>
                  </p:ext>
                </p:extLst>
              </p:nvPr>
            </p:nvGraphicFramePr>
            <p:xfrm>
              <a:off x="1745779" y="2333113"/>
              <a:ext cx="5652442" cy="30553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8C718996-FB81-21F1-5549-3AC574AFB9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5779" y="2333113"/>
                <a:ext cx="5652442" cy="305537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2F6590C7-B35F-222A-3022-BCAC60E74019}"/>
              </a:ext>
            </a:extLst>
          </p:cNvPr>
          <p:cNvSpPr txBox="1"/>
          <p:nvPr/>
        </p:nvSpPr>
        <p:spPr>
          <a:xfrm>
            <a:off x="5019061" y="4301613"/>
            <a:ext cx="18929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Montserrat Light" pitchFamily="2" charset="0"/>
              </a:rPr>
              <a:t>21 initial candidates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96EB5B-BE97-F404-4350-CCF3349608F4}"/>
              </a:ext>
            </a:extLst>
          </p:cNvPr>
          <p:cNvSpPr txBox="1"/>
          <p:nvPr/>
        </p:nvSpPr>
        <p:spPr>
          <a:xfrm>
            <a:off x="358775" y="1216702"/>
            <a:ext cx="63861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Montserrat Light" pitchFamily="2" charset="0"/>
              </a:rPr>
              <a:t>Initially, we search assets that could be candidates for the portfolio based on their type (stocks, bonds, futures, ETFs) and their performance. As initial source of information: financial news, websites, blogs.</a:t>
            </a:r>
          </a:p>
        </p:txBody>
      </p:sp>
    </p:spTree>
    <p:extLst>
      <p:ext uri="{BB962C8B-B14F-4D97-AF65-F5344CB8AC3E}">
        <p14:creationId xmlns:p14="http://schemas.microsoft.com/office/powerpoint/2010/main" val="216313673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">
  <a:themeElements>
    <a:clrScheme name="Personal">
      <a:dk1>
        <a:srgbClr val="1A1A1A"/>
      </a:dk1>
      <a:lt1>
        <a:srgbClr val="F0F0F0"/>
      </a:lt1>
      <a:dk2>
        <a:srgbClr val="848484"/>
      </a:dk2>
      <a:lt2>
        <a:srgbClr val="F2EBE3"/>
      </a:lt2>
      <a:accent1>
        <a:srgbClr val="00AF66"/>
      </a:accent1>
      <a:accent2>
        <a:srgbClr val="FFB900"/>
      </a:accent2>
      <a:accent3>
        <a:srgbClr val="FF5757"/>
      </a:accent3>
      <a:accent4>
        <a:srgbClr val="002FA8"/>
      </a:accent4>
      <a:accent5>
        <a:srgbClr val="AB80FF"/>
      </a:accent5>
      <a:accent6>
        <a:srgbClr val="23E5BF"/>
      </a:accent6>
      <a:hlink>
        <a:srgbClr val="1AC8FF"/>
      </a:hlink>
      <a:folHlink>
        <a:srgbClr val="FF7C55"/>
      </a:folHlink>
    </a:clrScheme>
    <a:fontScheme name="Personal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ersonal" id="{A7B72BFB-1FBB-4ECF-AC35-B8C74F751270}" vid="{33D1A8F8-5D34-4844-B45F-6ADFF27D75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Personal</Template>
  <TotalTime>778</TotalTime>
  <Words>765</Words>
  <Application>Microsoft Office PowerPoint</Application>
  <PresentationFormat>Presentación en pantalla (4:3)</PresentationFormat>
  <Paragraphs>269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Aptos</vt:lpstr>
      <vt:lpstr>Arial</vt:lpstr>
      <vt:lpstr>Cambria Math</vt:lpstr>
      <vt:lpstr>Montserrat</vt:lpstr>
      <vt:lpstr>Montserrat Light</vt:lpstr>
      <vt:lpstr>Personal</vt:lpstr>
      <vt:lpstr>Trading Game</vt:lpstr>
      <vt:lpstr>Contents</vt:lpstr>
      <vt:lpstr>1. Portfolio</vt:lpstr>
      <vt:lpstr>1.1. Portfolio distribution</vt:lpstr>
      <vt:lpstr>Presentación de PowerPoint</vt:lpstr>
      <vt:lpstr>1.2. Portfolio process</vt:lpstr>
      <vt:lpstr>Presentación de PowerPoint</vt:lpstr>
      <vt:lpstr>2. Assets &amp; candidates</vt:lpstr>
      <vt:lpstr>Presentación de PowerPoint</vt:lpstr>
      <vt:lpstr>3. Selection of assets</vt:lpstr>
      <vt:lpstr>3.1. Sharpe &amp; Sortino</vt:lpstr>
      <vt:lpstr>Presentación de PowerPoint</vt:lpstr>
      <vt:lpstr>Presentación de PowerPoint</vt:lpstr>
      <vt:lpstr>3.2. Jensen Alpha</vt:lpstr>
      <vt:lpstr>Presentación de PowerPoint</vt:lpstr>
      <vt:lpstr>3.3. Selection index</vt:lpstr>
      <vt:lpstr>Presentación de PowerPoint</vt:lpstr>
      <vt:lpstr>Presentación de PowerPoint</vt:lpstr>
      <vt:lpstr>Presentación de PowerPoint</vt:lpstr>
      <vt:lpstr>4. Assigning weights</vt:lpstr>
      <vt:lpstr>4.1. Random weights</vt:lpstr>
      <vt:lpstr>Presentación de PowerPoint</vt:lpstr>
      <vt:lpstr>4.2. Portfolio optimization</vt:lpstr>
      <vt:lpstr>Presentación de PowerPoint</vt:lpstr>
      <vt:lpstr>5. Additional notes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Rodrigo Sanchez Navarro</dc:creator>
  <cp:lastModifiedBy>David Rodrigo Sanchez Navarro</cp:lastModifiedBy>
  <cp:revision>166</cp:revision>
  <dcterms:created xsi:type="dcterms:W3CDTF">2024-01-21T17:59:09Z</dcterms:created>
  <dcterms:modified xsi:type="dcterms:W3CDTF">2024-09-16T11:42:24Z</dcterms:modified>
</cp:coreProperties>
</file>