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D4D1-5A91-4B2D-9114-206AC152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6131353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I</a:t>
            </a:r>
            <a:r>
              <a:rPr lang="pt-BR" sz="2200" dirty="0"/>
              <a:t>nterface Segregation Principle ou Princípio de Segregação de Interface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26C55-C0B3-4FEE-B620-0DDB294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8105"/>
            <a:ext cx="3568395" cy="35683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C29E-A4A0-435D-9FE8-2B14180E6293}"/>
              </a:ext>
            </a:extLst>
          </p:cNvPr>
          <p:cNvSpPr txBox="1"/>
          <p:nvPr/>
        </p:nvSpPr>
        <p:spPr>
          <a:xfrm>
            <a:off x="1003300" y="3048000"/>
            <a:ext cx="248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“Muitas interfaces específicas são melhores que uma interface geral”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4584395" y="2682187"/>
            <a:ext cx="721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Ou seja, interfaces com muitos comportamentos são difíceis de manter e evoluir.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5811973" y="500581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35" y="4815855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3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600" b="1" dirty="0"/>
              <a:t>D</a:t>
            </a:r>
            <a:r>
              <a:rPr lang="pt-BR" sz="2200" dirty="0"/>
              <a:t>ependency Inversion Principle ou Princípio de Inversão de Dependência.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26C55-C0B3-4FEE-B620-0DDB294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8105"/>
            <a:ext cx="3568395" cy="35683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C29E-A4A0-435D-9FE8-2B14180E6293}"/>
              </a:ext>
            </a:extLst>
          </p:cNvPr>
          <p:cNvSpPr txBox="1"/>
          <p:nvPr/>
        </p:nvSpPr>
        <p:spPr>
          <a:xfrm>
            <a:off x="1003300" y="3048000"/>
            <a:ext cx="248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“Dependa de uma abstração, e não da uma classe concreta”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4584395" y="2682187"/>
            <a:ext cx="7213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Ou seja, módulos de alto nível não devem depender de módulos de baixo nível.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5811973" y="500581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35" y="4815855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72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1B43-5B81-4197-BAC7-1E9B0B6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CLEAN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CB32E-1867-4DCB-85C5-F190AF12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20" y="22260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CLEAN Architecture ou Arquitetura Limpa, é um estilo arquitetural que possui as seguintes premissas:</a:t>
            </a:r>
          </a:p>
          <a:p>
            <a:r>
              <a:rPr lang="pt-BR" b="1" dirty="0"/>
              <a:t>Independência de Framework</a:t>
            </a:r>
            <a:r>
              <a:rPr lang="pt-BR" dirty="0"/>
              <a:t>: Sua arquitetura não deve depender de um framework específico.</a:t>
            </a:r>
          </a:p>
          <a:p>
            <a:r>
              <a:rPr lang="pt-BR" b="1" dirty="0"/>
              <a:t>Testabilidade</a:t>
            </a:r>
            <a:r>
              <a:rPr lang="pt-BR" dirty="0"/>
              <a:t>: Suas regras de negócio podem ser testadas de maneira independente de contexto.</a:t>
            </a:r>
          </a:p>
          <a:p>
            <a:r>
              <a:rPr lang="pt-BR" b="1" dirty="0"/>
              <a:t>Independência de Interface de Usuário: </a:t>
            </a:r>
            <a:r>
              <a:rPr lang="pt-BR" dirty="0"/>
              <a:t>Seu front-end deve ser independente e não deve interferir no funcionamento do back-end.</a:t>
            </a:r>
          </a:p>
          <a:p>
            <a:r>
              <a:rPr lang="pt-BR" b="1" dirty="0"/>
              <a:t>Independência de Agentes Externos</a:t>
            </a:r>
            <a:r>
              <a:rPr lang="pt-BR" dirty="0"/>
              <a:t>: As regras de negócio não devem depender de nenhum elemento externo.</a:t>
            </a:r>
          </a:p>
        </p:txBody>
      </p:sp>
    </p:spTree>
    <p:extLst>
      <p:ext uri="{BB962C8B-B14F-4D97-AF65-F5344CB8AC3E}">
        <p14:creationId xmlns:p14="http://schemas.microsoft.com/office/powerpoint/2010/main" val="2475179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1B43-5B81-4197-BAC7-1E9B0B6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CLEAN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99C5C5-085D-4DD9-BA20-48FEDEF3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5" y="2756205"/>
            <a:ext cx="3568395" cy="3568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4701F3-3EA3-4C80-8192-FCB6799F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2" y="2756204"/>
            <a:ext cx="3568395" cy="356839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C1D7F5-9878-4C67-B145-77E5E3FD360A}"/>
              </a:ext>
            </a:extLst>
          </p:cNvPr>
          <p:cNvSpPr txBox="1"/>
          <p:nvPr/>
        </p:nvSpPr>
        <p:spPr>
          <a:xfrm>
            <a:off x="2159000" y="4008370"/>
            <a:ext cx="24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REDUÇÃO DO</a:t>
            </a:r>
          </a:p>
          <a:p>
            <a:pPr algn="ctr"/>
            <a:r>
              <a:rPr lang="pt-BR" sz="2400" dirty="0"/>
              <a:t>ACOPLAMENTO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BD32A3-A531-4300-A752-24490BF955F1}"/>
              </a:ext>
            </a:extLst>
          </p:cNvPr>
          <p:cNvSpPr txBox="1"/>
          <p:nvPr/>
        </p:nvSpPr>
        <p:spPr>
          <a:xfrm>
            <a:off x="7315200" y="4008369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AUMENTO DA</a:t>
            </a:r>
            <a:br>
              <a:rPr lang="pt-BR" sz="2400" dirty="0"/>
            </a:br>
            <a:r>
              <a:rPr lang="pt-BR" sz="2400" dirty="0"/>
              <a:t>COESÃO</a:t>
            </a:r>
          </a:p>
        </p:txBody>
      </p:sp>
    </p:spTree>
    <p:extLst>
      <p:ext uri="{BB962C8B-B14F-4D97-AF65-F5344CB8AC3E}">
        <p14:creationId xmlns:p14="http://schemas.microsoft.com/office/powerpoint/2010/main" val="4112799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1B43-5B81-4197-BAC7-1E9B0B6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CLEAN – Redução de Acoplamento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99C5C5-085D-4DD9-BA20-48FEDEF3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5" y="2756205"/>
            <a:ext cx="3568395" cy="356839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C1D7F5-9878-4C67-B145-77E5E3FD360A}"/>
              </a:ext>
            </a:extLst>
          </p:cNvPr>
          <p:cNvSpPr txBox="1"/>
          <p:nvPr/>
        </p:nvSpPr>
        <p:spPr>
          <a:xfrm>
            <a:off x="2159000" y="4008370"/>
            <a:ext cx="24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REDUÇÃO DO</a:t>
            </a:r>
          </a:p>
          <a:p>
            <a:pPr algn="ctr"/>
            <a:r>
              <a:rPr lang="pt-BR" sz="2400" dirty="0"/>
              <a:t>ACOPLAMENTO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D2FDDCA-3685-469D-8837-284D7829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719" y="2849630"/>
            <a:ext cx="7741481" cy="2928870"/>
          </a:xfrm>
        </p:spPr>
        <p:txBody>
          <a:bodyPr>
            <a:noAutofit/>
          </a:bodyPr>
          <a:lstStyle/>
          <a:p>
            <a:r>
              <a:rPr lang="pt-BR" dirty="0"/>
              <a:t>Algumas Soluções que podem reduzir o acoplamento:</a:t>
            </a:r>
          </a:p>
          <a:p>
            <a:r>
              <a:rPr lang="pt-BR" dirty="0"/>
              <a:t>Factory ou Fábrica.</a:t>
            </a:r>
          </a:p>
          <a:p>
            <a:r>
              <a:rPr lang="pt-BR" dirty="0"/>
              <a:t>Dependency Injection ou Injeção de Dependência.</a:t>
            </a:r>
          </a:p>
          <a:p>
            <a:r>
              <a:rPr lang="pt-BR" dirty="0"/>
              <a:t>Strategy ou Estratégia.</a:t>
            </a:r>
          </a:p>
          <a:p>
            <a:r>
              <a:rPr lang="pt-BR" dirty="0"/>
              <a:t>Adapter ou Adaptador.</a:t>
            </a:r>
          </a:p>
          <a:p>
            <a:r>
              <a:rPr lang="pt-BR" dirty="0"/>
              <a:t>Unity of Work ou Unidade de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66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13593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13073 0.002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 build="p"/>
      <p:bldP spid="15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474E-E34F-40CF-BD6B-6D6E3BE7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CLEAN – AUMENTO DA COESÃO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4C9F93-607E-4355-BD1B-24E0EE20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5" y="2756205"/>
            <a:ext cx="3568395" cy="35683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5BBE246-27F7-4672-95AC-93265F156CF9}"/>
              </a:ext>
            </a:extLst>
          </p:cNvPr>
          <p:cNvSpPr txBox="1"/>
          <p:nvPr/>
        </p:nvSpPr>
        <p:spPr>
          <a:xfrm>
            <a:off x="2159000" y="4008370"/>
            <a:ext cx="24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AUMENTO DA COESÃO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71B6F4D-412B-47AE-A55C-4A14B9BC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719" y="2849630"/>
            <a:ext cx="7741481" cy="2928870"/>
          </a:xfrm>
        </p:spPr>
        <p:txBody>
          <a:bodyPr>
            <a:noAutofit/>
          </a:bodyPr>
          <a:lstStyle/>
          <a:p>
            <a:r>
              <a:rPr lang="pt-BR" dirty="0"/>
              <a:t>Programação em Camadas.</a:t>
            </a:r>
          </a:p>
          <a:p>
            <a:r>
              <a:rPr lang="pt-BR" dirty="0"/>
              <a:t>Segregação de Interfaces.</a:t>
            </a:r>
          </a:p>
          <a:p>
            <a:r>
              <a:rPr lang="pt-BR" dirty="0"/>
              <a:t>Princípio de Responsabilidade Única.</a:t>
            </a:r>
          </a:p>
          <a:p>
            <a:r>
              <a:rPr lang="pt-BR" dirty="0"/>
              <a:t>Adaptadores.</a:t>
            </a:r>
          </a:p>
          <a:p>
            <a:r>
              <a:rPr lang="pt-BR" dirty="0"/>
              <a:t>Mocks.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849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11614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11823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uiExpand="1" build="p"/>
      <p:bldP spid="10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09A7-F9AC-482A-80B7-1AB569F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PRINCÍPIOS DE DESIGN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3C1106F-D1C7-4FDD-9419-7EAE5892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20" y="2226056"/>
            <a:ext cx="9613861" cy="3599316"/>
          </a:xfrm>
        </p:spPr>
        <p:txBody>
          <a:bodyPr>
            <a:noAutofit/>
          </a:bodyPr>
          <a:lstStyle/>
          <a:p>
            <a:r>
              <a:rPr lang="pt-BR" b="1" dirty="0"/>
              <a:t>KISS:</a:t>
            </a:r>
            <a:r>
              <a:rPr lang="pt-BR" dirty="0"/>
              <a:t> O “</a:t>
            </a:r>
            <a:r>
              <a:rPr lang="pt-BR" i="1" dirty="0"/>
              <a:t>Keep it Simple, Stupid</a:t>
            </a:r>
            <a:r>
              <a:rPr lang="pt-BR" dirty="0"/>
              <a:t>” ou “</a:t>
            </a:r>
            <a:r>
              <a:rPr lang="pt-BR" i="1" dirty="0"/>
              <a:t>Mantenha Simples, Estúpido</a:t>
            </a:r>
            <a:r>
              <a:rPr lang="pt-BR" dirty="0"/>
              <a:t>”, propõe a simplicidade e não a simploriedade do código, evitando qualquer complexidade desnecessária. 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DRY:</a:t>
            </a:r>
            <a:r>
              <a:rPr lang="pt-BR" dirty="0"/>
              <a:t> O “</a:t>
            </a:r>
            <a:r>
              <a:rPr lang="pt-BR" i="1" dirty="0"/>
              <a:t>Don’t Repeat Yourself</a:t>
            </a:r>
            <a:r>
              <a:rPr lang="pt-BR" dirty="0"/>
              <a:t>” ou “</a:t>
            </a:r>
            <a:r>
              <a:rPr lang="pt-BR" i="1" dirty="0"/>
              <a:t>Não Repita a Si Mesmo</a:t>
            </a:r>
            <a:r>
              <a:rPr lang="pt-BR" dirty="0"/>
              <a:t>”, propõe que cada porção do código deve possuir uma representação única, então se um código se repete ele pode ser transformado em uma função.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YAGNI:</a:t>
            </a:r>
            <a:r>
              <a:rPr lang="pt-BR" dirty="0"/>
              <a:t> O “</a:t>
            </a:r>
            <a:r>
              <a:rPr lang="pt-BR" i="1" dirty="0"/>
              <a:t>You Ain’t Gonna Need It</a:t>
            </a:r>
            <a:r>
              <a:rPr lang="pt-BR" dirty="0"/>
              <a:t>” ou “</a:t>
            </a:r>
            <a:r>
              <a:rPr lang="pt-BR" i="1" dirty="0"/>
              <a:t>Você Não Vai Precisar Disto</a:t>
            </a:r>
            <a:r>
              <a:rPr lang="pt-BR" dirty="0"/>
              <a:t>”, propõe que desenvolvedores não adicionem funcionalidades ao código fonte até que sejam necessárias.</a:t>
            </a:r>
          </a:p>
        </p:txBody>
      </p:sp>
    </p:spTree>
    <p:extLst>
      <p:ext uri="{BB962C8B-B14F-4D97-AF65-F5344CB8AC3E}">
        <p14:creationId xmlns:p14="http://schemas.microsoft.com/office/powerpoint/2010/main" val="105721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6657-1B1D-4873-8A34-0A8074DA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PATTERNS MAIS COMUNS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CD93C8-6294-42D9-B406-E8AA0D34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75" y="2453567"/>
            <a:ext cx="1840851" cy="18408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17F3D58-A134-4E54-962C-90E538FC5763}"/>
              </a:ext>
            </a:extLst>
          </p:cNvPr>
          <p:cNvSpPr txBox="1"/>
          <p:nvPr/>
        </p:nvSpPr>
        <p:spPr>
          <a:xfrm>
            <a:off x="1507523" y="3011183"/>
            <a:ext cx="138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FACTORY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E451C90-5458-4155-8191-A756284C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61" y="2453567"/>
            <a:ext cx="1840851" cy="18408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EB2EBE-2330-4A44-A0AB-109E685BB069}"/>
              </a:ext>
            </a:extLst>
          </p:cNvPr>
          <p:cNvSpPr txBox="1"/>
          <p:nvPr/>
        </p:nvSpPr>
        <p:spPr>
          <a:xfrm>
            <a:off x="3958280" y="3085325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SINGLETON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39C7F90-31F4-4A55-8BDB-59911726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47" y="2579347"/>
            <a:ext cx="1840851" cy="184085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5DB9D7-5982-447E-A990-1B55250FA3F8}"/>
              </a:ext>
            </a:extLst>
          </p:cNvPr>
          <p:cNvSpPr txBox="1"/>
          <p:nvPr/>
        </p:nvSpPr>
        <p:spPr>
          <a:xfrm>
            <a:off x="6384323" y="3174034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ADAPTER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4ADCE34-83BF-4AFF-BCE8-50FBF5FF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33" y="2579347"/>
            <a:ext cx="1840851" cy="18408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FCDA70-DEB8-4576-9185-3C34A4B9C944}"/>
              </a:ext>
            </a:extLst>
          </p:cNvPr>
          <p:cNvSpPr txBox="1"/>
          <p:nvPr/>
        </p:nvSpPr>
        <p:spPr>
          <a:xfrm>
            <a:off x="8785652" y="3174034"/>
            <a:ext cx="13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STRATEGY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15B0486-AAED-487C-B14B-0C9E18AC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75" y="4697626"/>
            <a:ext cx="1840851" cy="18408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F004A8B-8805-4531-B5BA-D8742DF3B1D8}"/>
              </a:ext>
            </a:extLst>
          </p:cNvPr>
          <p:cNvSpPr txBox="1"/>
          <p:nvPr/>
        </p:nvSpPr>
        <p:spPr>
          <a:xfrm>
            <a:off x="1519880" y="5317027"/>
            <a:ext cx="1362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REPOSITORY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D933629-C644-4865-9031-BA06A50C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92" y="4697626"/>
            <a:ext cx="1840851" cy="1840851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F0A4924-ED59-4119-B4EF-953437F23AAC}"/>
              </a:ext>
            </a:extLst>
          </p:cNvPr>
          <p:cNvSpPr txBox="1"/>
          <p:nvPr/>
        </p:nvSpPr>
        <p:spPr>
          <a:xfrm>
            <a:off x="3924617" y="5085866"/>
            <a:ext cx="1394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UNIT OF </a:t>
            </a:r>
            <a:br>
              <a:rPr lang="pt-BR" sz="2400" dirty="0"/>
            </a:br>
            <a:r>
              <a:rPr lang="pt-BR" sz="2400" dirty="0"/>
              <a:t>WORK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5548E4B-CD18-4ACD-BDFA-AA8477B0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09" y="4682903"/>
            <a:ext cx="1840851" cy="1840851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C30774-218A-4952-A856-845EAA85123C}"/>
              </a:ext>
            </a:extLst>
          </p:cNvPr>
          <p:cNvSpPr txBox="1"/>
          <p:nvPr/>
        </p:nvSpPr>
        <p:spPr>
          <a:xfrm>
            <a:off x="6319957" y="5203448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DEPENDENCY</a:t>
            </a:r>
            <a:br>
              <a:rPr lang="pt-BR" sz="1600" dirty="0"/>
            </a:br>
            <a:r>
              <a:rPr lang="pt-BR" sz="1600" dirty="0"/>
              <a:t>INJECTION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8DAD462-959D-4818-AA6E-2362AA8E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33" y="4697626"/>
            <a:ext cx="1840851" cy="1840851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7E037B1-6D0E-4863-A6C8-F986CD749B9D}"/>
              </a:ext>
            </a:extLst>
          </p:cNvPr>
          <p:cNvSpPr txBox="1"/>
          <p:nvPr/>
        </p:nvSpPr>
        <p:spPr>
          <a:xfrm>
            <a:off x="8810366" y="5043677"/>
            <a:ext cx="126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INVERSION</a:t>
            </a:r>
            <a:br>
              <a:rPr lang="pt-BR" dirty="0"/>
            </a:br>
            <a:r>
              <a:rPr lang="pt-BR" dirty="0"/>
              <a:t>OF</a:t>
            </a:r>
            <a:br>
              <a:rPr lang="pt-BR" dirty="0"/>
            </a:br>
            <a:r>
              <a:rPr lang="pt-BR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887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FACTORY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Padrão criacional onde os objetos são criados em tempo de execução com base na implementação de uma interface.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6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SINGLETON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Padrão criacional que garante que sua aplicação vai criar apenas uma instancia do objeto enquanto a aplicação estiver ativa.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77F64-83B3-446E-B999-13339AC5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C65E8-1852-4436-AD98-3E851640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Um design pattern, ou padrão de projeto, é uma solução que pode ser reaproveitada, para solucionar um problema recorrente em um projeto.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É uma descrição ou template de como resolver um problema que pode ser usado em diferentes situações.</a:t>
            </a:r>
          </a:p>
        </p:txBody>
      </p:sp>
    </p:spTree>
    <p:extLst>
      <p:ext uri="{BB962C8B-B14F-4D97-AF65-F5344CB8AC3E}">
        <p14:creationId xmlns:p14="http://schemas.microsoft.com/office/powerpoint/2010/main" val="3261194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ADAPTER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Padrão estrutural que permite a adaptação de utilização de um framework fechado a partir da implementação de uma interface de contexto.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7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STRATEGY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Padrão comportamental que define uma família de algoritmos e encapsula cada um deles, tornando-os intercambiáveis e independentes dos clientes que os utilizam.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0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REPOSITORY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Acrescenta uma camada de abstração no topo da camada de consultas reduzindo assim logicas duplicadas ao consultar entidades e normalmente aplicado com frameworks de ORM.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0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UNITY OF WORK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Criado para manter a coesão de uma lista de objetos de negócio que foram alterados, coordenado a persistência dessas mudanças em uma única transação, caso ocorra algum problema toda a transação é desfeita.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600" b="1" dirty="0"/>
              <a:t>DEPENDENCY INJECTION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Criado para reduzir o acoplamento entre partes do sistema, onde as ligações entre objetos são baseadas em interfaces.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40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600" b="1" dirty="0"/>
              <a:t>INVERSION OF CONTROL</a:t>
            </a:r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680321" y="2546263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Inversão do processo manual de criação de instancias de objetos para uma estrutura de Container responsável por esse controle.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1907899" y="4869890"/>
            <a:ext cx="54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1" y="4679931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2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2FA3D-427A-4E5E-A0C6-276A2479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4C4E4-4E2B-4307-B4A0-597619D6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Conhecer e praticar padrões de projeto é de extrema importância no desenvolvimento de sistemas. A utilização dos conceitos apresentados permite que aplicações se tornem mais coesas, manuteníveis, organiza o código e agiliza o processo de desenvolvimento.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Se não forem utilizados de forma correta, podem tornar excessivamente complexa, com baixo nível de manutenibilidade e de coesão e alto grau de acoplamento entre módulos.</a:t>
            </a:r>
          </a:p>
        </p:txBody>
      </p:sp>
    </p:spTree>
    <p:extLst>
      <p:ext uri="{BB962C8B-B14F-4D97-AF65-F5344CB8AC3E}">
        <p14:creationId xmlns:p14="http://schemas.microsoft.com/office/powerpoint/2010/main" val="28128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BE44-F0B6-486F-9D41-AD60ED88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9DE67-3581-4CBE-8D0D-066442FB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945" y="2485677"/>
            <a:ext cx="5588674" cy="330871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TWITCH/DANIEL_DEV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TWITTER/D_RODREX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LINKEDIN/IN/DANIEL_DEV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GITHUB/DRODRIGUESAAR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49CA9-B77C-4060-A774-BB0640BE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023526"/>
            <a:ext cx="882624" cy="8826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AAB686-44B7-4F66-9B46-1812B5D8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6" y="4087091"/>
            <a:ext cx="809690" cy="809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C2C0EB-6BE3-4E41-8F8C-49346992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42" y="2336873"/>
            <a:ext cx="809690" cy="8096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8CA11-E5DA-4D9D-9239-DDFB65DE8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80" y="3239415"/>
            <a:ext cx="809690" cy="8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77F64-83B3-446E-B999-13339AC5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NÃO É!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C65E8-1852-4436-AD98-3E851640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Não é um design finalizado que pode ser transformado diretamente em código.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Não é uma regra que deve ser seguida em todo o projeto uma vez implementada.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Não é um padrão arquitetural, que é mais amplo e se destina a resolver problemas relacionados ao negócio, hardware, desempenho, alta disponibilidade e etc.</a:t>
            </a:r>
          </a:p>
        </p:txBody>
      </p:sp>
    </p:spTree>
    <p:extLst>
      <p:ext uri="{BB962C8B-B14F-4D97-AF65-F5344CB8AC3E}">
        <p14:creationId xmlns:p14="http://schemas.microsoft.com/office/powerpoint/2010/main" val="4099706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879D1-5A4F-4AE6-A77D-1D90B6B0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D7B55-BD08-42D2-B365-4E420722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ou mais padrões de projeto podem acelerar o processo de desenvolvimento por prover paradigmas de codificação testados e provados.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reutilização de padrões de projeto ajuda a prevenir problemas sutis durante o processo de codificação, que podem levar a problemas maiores.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Melhora a legibilidade do código para programadores e arquitetos familiarizados com os padrões. Facilita a comunicação usando expressões conhecidas associadas a estes padrões.</a:t>
            </a:r>
          </a:p>
        </p:txBody>
      </p:sp>
    </p:spTree>
    <p:extLst>
      <p:ext uri="{BB962C8B-B14F-4D97-AF65-F5344CB8AC3E}">
        <p14:creationId xmlns:p14="http://schemas.microsoft.com/office/powerpoint/2010/main" val="397161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2CC-66DB-4ADB-B69C-247B160F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E ESTILOS ASSOCIADOS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8AB64C-8857-40EB-BF82-149F63FF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5" y="2756205"/>
            <a:ext cx="3568395" cy="35683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A026DC-D00F-4AE1-9237-6FF35257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2" y="2756204"/>
            <a:ext cx="3568395" cy="356839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044DC89-D104-4927-AA81-820DBD011183}"/>
              </a:ext>
            </a:extLst>
          </p:cNvPr>
          <p:cNvSpPr txBox="1"/>
          <p:nvPr/>
        </p:nvSpPr>
        <p:spPr>
          <a:xfrm>
            <a:off x="2159000" y="4008370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S.O.L.I.D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2C8F8-250A-47CE-9FAB-941923AC3C57}"/>
              </a:ext>
            </a:extLst>
          </p:cNvPr>
          <p:cNvSpPr txBox="1"/>
          <p:nvPr/>
        </p:nvSpPr>
        <p:spPr>
          <a:xfrm>
            <a:off x="7315200" y="40083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2054896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1B43-5B81-4197-BAC7-1E9B0B6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ACRÔNIMO S.O.L.I.D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CB32E-1867-4DCB-85C5-F190AF12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sz="4400" b="1" dirty="0"/>
              <a:t>S</a:t>
            </a:r>
            <a:r>
              <a:rPr lang="pt-BR" sz="2800" dirty="0"/>
              <a:t> </a:t>
            </a:r>
            <a:r>
              <a:rPr lang="pt-BR" sz="2000" dirty="0"/>
              <a:t>– Single Responsibility Principle ou Princípio de Responsabilidade Única.</a:t>
            </a:r>
          </a:p>
          <a:p>
            <a:r>
              <a:rPr lang="pt-BR" sz="4400" b="1" dirty="0"/>
              <a:t>O</a:t>
            </a:r>
            <a:r>
              <a:rPr lang="pt-BR" sz="2800" dirty="0"/>
              <a:t> </a:t>
            </a:r>
            <a:r>
              <a:rPr lang="pt-BR" sz="2000" dirty="0"/>
              <a:t>– Open/Closed Principle ou Princípio do Aberto/Fechado.</a:t>
            </a:r>
          </a:p>
          <a:p>
            <a:r>
              <a:rPr lang="pt-BR" sz="4400" b="1" dirty="0"/>
              <a:t>L</a:t>
            </a:r>
            <a:r>
              <a:rPr lang="pt-BR" sz="2800" dirty="0"/>
              <a:t> </a:t>
            </a:r>
            <a:r>
              <a:rPr lang="pt-BR" sz="2000" dirty="0"/>
              <a:t>– Liskov Substitution Principle ou Princípio de Substituição de Liskov.</a:t>
            </a:r>
          </a:p>
          <a:p>
            <a:r>
              <a:rPr lang="pt-BR" sz="4400" b="1" dirty="0"/>
              <a:t>I</a:t>
            </a:r>
            <a:r>
              <a:rPr lang="pt-BR" sz="2800" dirty="0"/>
              <a:t> </a:t>
            </a:r>
            <a:r>
              <a:rPr lang="pt-BR" sz="2000" dirty="0"/>
              <a:t>– Interface Segregation Principle ou Princípio de Segregação de Interfaces.</a:t>
            </a:r>
          </a:p>
          <a:p>
            <a:r>
              <a:rPr lang="pt-BR" sz="4400" b="1" dirty="0"/>
              <a:t>D</a:t>
            </a:r>
            <a:r>
              <a:rPr lang="pt-BR" sz="2800" dirty="0"/>
              <a:t> </a:t>
            </a:r>
            <a:r>
              <a:rPr lang="pt-BR" sz="2000" dirty="0"/>
              <a:t>– Dependency Inversion Principle ou Princípio de Inversão de Dependência.</a:t>
            </a:r>
          </a:p>
        </p:txBody>
      </p:sp>
    </p:spTree>
    <p:extLst>
      <p:ext uri="{BB962C8B-B14F-4D97-AF65-F5344CB8AC3E}">
        <p14:creationId xmlns:p14="http://schemas.microsoft.com/office/powerpoint/2010/main" val="402397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S</a:t>
            </a:r>
            <a:r>
              <a:rPr lang="pt-BR" sz="2200" dirty="0"/>
              <a:t>ingle Responsibility Principle ou Princípio de Responsabilidade Única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26C55-C0B3-4FEE-B620-0DDB294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8105"/>
            <a:ext cx="3568395" cy="35683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C29E-A4A0-435D-9FE8-2B14180E6293}"/>
              </a:ext>
            </a:extLst>
          </p:cNvPr>
          <p:cNvSpPr txBox="1"/>
          <p:nvPr/>
        </p:nvSpPr>
        <p:spPr>
          <a:xfrm>
            <a:off x="1016000" y="3048000"/>
            <a:ext cx="247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“Uma classe deve possuir somente uma e apenas uma razão para mudar”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4584395" y="2682187"/>
            <a:ext cx="721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Ou seja, a classe deve ter somente  uma única responsabilidade. Trata da coesão dos elementos que compõem um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5811973" y="500581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35" y="4815855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9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O</a:t>
            </a:r>
            <a:r>
              <a:rPr lang="pt-BR" sz="2200" dirty="0"/>
              <a:t>pen/closed Principle ou Princípio do Aberto/Fechado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26C55-C0B3-4FEE-B620-0DDB294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8105"/>
            <a:ext cx="3568395" cy="35683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C29E-A4A0-435D-9FE8-2B14180E6293}"/>
              </a:ext>
            </a:extLst>
          </p:cNvPr>
          <p:cNvSpPr txBox="1"/>
          <p:nvPr/>
        </p:nvSpPr>
        <p:spPr>
          <a:xfrm>
            <a:off x="1003300" y="30480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“Uma entidade deve ser aberta a ampliação e fechada para modificação”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4584395" y="2682187"/>
            <a:ext cx="721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Ou seja, podemos estender o comportamento de uma classe por meio de heranças, interfaces e composição.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5811973" y="500581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35" y="4815855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9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24A4-A42F-47CA-B79F-FDFFC004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L</a:t>
            </a:r>
            <a:r>
              <a:rPr lang="pt-BR" sz="2200" dirty="0"/>
              <a:t>iskov Substitution Principle ou Princípio de Substituição de Liskov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26C55-C0B3-4FEE-B620-0DDB294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8105"/>
            <a:ext cx="3568395" cy="35683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C29E-A4A0-435D-9FE8-2B14180E6293}"/>
              </a:ext>
            </a:extLst>
          </p:cNvPr>
          <p:cNvSpPr txBox="1"/>
          <p:nvPr/>
        </p:nvSpPr>
        <p:spPr>
          <a:xfrm>
            <a:off x="1003300" y="30480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“Os subtipos devem ser substituíveis pelos seus tipos base”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ED3B-BA5A-417D-8A06-DB3A9BEDF54D}"/>
              </a:ext>
            </a:extLst>
          </p:cNvPr>
          <p:cNvSpPr txBox="1"/>
          <p:nvPr/>
        </p:nvSpPr>
        <p:spPr>
          <a:xfrm>
            <a:off x="4584395" y="2682187"/>
            <a:ext cx="721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Ou seja, as classes e tipos base podem ser substituídas por qualquer uma das suas subclasses utilizando herança.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8B063-77F1-4F43-B515-AC8FD98E1FC1}"/>
              </a:ext>
            </a:extLst>
          </p:cNvPr>
          <p:cNvSpPr txBox="1"/>
          <p:nvPr/>
        </p:nvSpPr>
        <p:spPr>
          <a:xfrm>
            <a:off x="5811973" y="500581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=&gt; { return “Vamos ao código”; 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64337F-84B3-43B8-B5F9-7F5151D9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35" y="4815855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5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533</TotalTime>
  <Words>1177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Trebuchet MS</vt:lpstr>
      <vt:lpstr>Berlim</vt:lpstr>
      <vt:lpstr>DESIGN PATTERNS</vt:lpstr>
      <vt:lpstr>O QUE É?</vt:lpstr>
      <vt:lpstr>O QUE NÃO É!</vt:lpstr>
      <vt:lpstr>BENEFÍCIOS</vt:lpstr>
      <vt:lpstr>PRINCÍPIOS E ESTILOS ASSOCIADOS</vt:lpstr>
      <vt:lpstr>ACRÔNIMO S.O.L.I.D</vt:lpstr>
      <vt:lpstr>Single Responsibility Principle ou Princípio de Responsabilidade Única</vt:lpstr>
      <vt:lpstr>Open/closed Principle ou Princípio do Aberto/Fechado</vt:lpstr>
      <vt:lpstr>Liskov Substitution Principle ou Princípio de Substituição de Liskov</vt:lpstr>
      <vt:lpstr>Interface Segregation Principle ou Princípio de Segregação de Interface</vt:lpstr>
      <vt:lpstr>Dependency Inversion Principle ou Princípio de Inversão de Dependência.</vt:lpstr>
      <vt:lpstr>ESTILO CLEAN</vt:lpstr>
      <vt:lpstr>ESTILO CLEAN</vt:lpstr>
      <vt:lpstr>ESTILO CLEAN – Redução de Acoplamento</vt:lpstr>
      <vt:lpstr>ESTILO CLEAN – AUMENTO DA COESÃO</vt:lpstr>
      <vt:lpstr>OUTROS PRINCÍPIOS DE DESIGN</vt:lpstr>
      <vt:lpstr>DESIGN PATTERNS MAIS COMUNS</vt:lpstr>
      <vt:lpstr>FACTORY</vt:lpstr>
      <vt:lpstr>SINGLETON</vt:lpstr>
      <vt:lpstr>ADAPTER</vt:lpstr>
      <vt:lpstr>STRATEGY</vt:lpstr>
      <vt:lpstr>REPOSITORY</vt:lpstr>
      <vt:lpstr>UNITY OF WORK</vt:lpstr>
      <vt:lpstr>DEPENDENCY INJECTION</vt:lpstr>
      <vt:lpstr>INVERSION OF CONTROL</vt:lpstr>
      <vt:lpstr>CONCLUSÃO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Daniel Rodrigues</dc:creator>
  <cp:lastModifiedBy>Daniel Rodrigues</cp:lastModifiedBy>
  <cp:revision>31</cp:revision>
  <dcterms:created xsi:type="dcterms:W3CDTF">2020-10-19T00:33:54Z</dcterms:created>
  <dcterms:modified xsi:type="dcterms:W3CDTF">2020-10-21T23:13:00Z</dcterms:modified>
</cp:coreProperties>
</file>