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Montserrat Medium" charset="1" panose="00000600000000000000"/>
      <p:regular r:id="rId21"/>
    </p:embeddedFont>
    <p:embeddedFont>
      <p:font typeface="Open Sauce" charset="1" panose="00000500000000000000"/>
      <p:regular r:id="rId22"/>
    </p:embeddedFont>
    <p:embeddedFont>
      <p:font typeface="Cerebri Bold" charset="1" panose="00000800000000000000"/>
      <p:regular r:id="rId23"/>
    </p:embeddedFont>
    <p:embeddedFont>
      <p:font typeface="Montserrat" charset="1" panose="00000500000000000000"/>
      <p:regular r:id="rId24"/>
    </p:embeddedFont>
    <p:embeddedFont>
      <p:font typeface="Canva Sans Bold" charset="1" panose="020B0803030501040103"/>
      <p:regular r:id="rId25"/>
    </p:embeddedFont>
    <p:embeddedFont>
      <p:font typeface="Canva Sans" charset="1" panose="020B0503030501040103"/>
      <p:regular r:id="rId26"/>
    </p:embeddedFont>
    <p:embeddedFont>
      <p:font typeface="Cerebri Sans Pro" charset="1" panose="00000500000000000000"/>
      <p:regular r:id="rId27"/>
    </p:embeddedFont>
    <p:embeddedFont>
      <p:font typeface="Cerebri Sans" charset="1" panose="000007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 Id="rId4" Target="../media/image18.jpe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1152" y="1871607"/>
            <a:ext cx="7140958" cy="3961870"/>
            <a:chOff x="0" y="0"/>
            <a:chExt cx="1880746" cy="1043456"/>
          </a:xfrm>
        </p:grpSpPr>
        <p:sp>
          <p:nvSpPr>
            <p:cNvPr name="Freeform 3" id="3"/>
            <p:cNvSpPr/>
            <p:nvPr/>
          </p:nvSpPr>
          <p:spPr>
            <a:xfrm flipH="false" flipV="false" rot="0">
              <a:off x="0" y="0"/>
              <a:ext cx="1880746" cy="1043455"/>
            </a:xfrm>
            <a:custGeom>
              <a:avLst/>
              <a:gdLst/>
              <a:ahLst/>
              <a:cxnLst/>
              <a:rect r="r" b="b" t="t" l="l"/>
              <a:pathLst>
                <a:path h="1043455" w="1880746">
                  <a:moveTo>
                    <a:pt x="0" y="0"/>
                  </a:moveTo>
                  <a:lnTo>
                    <a:pt x="1880746" y="0"/>
                  </a:lnTo>
                  <a:lnTo>
                    <a:pt x="1880746" y="1043455"/>
                  </a:lnTo>
                  <a:lnTo>
                    <a:pt x="0" y="1043455"/>
                  </a:lnTo>
                  <a:close/>
                </a:path>
              </a:pathLst>
            </a:custGeom>
            <a:solidFill>
              <a:srgbClr val="FFFFFF"/>
            </a:solidFill>
          </p:spPr>
        </p:sp>
        <p:sp>
          <p:nvSpPr>
            <p:cNvPr name="TextBox 4" id="4"/>
            <p:cNvSpPr txBox="true"/>
            <p:nvPr/>
          </p:nvSpPr>
          <p:spPr>
            <a:xfrm>
              <a:off x="0" y="-123825"/>
              <a:ext cx="1880746" cy="1167281"/>
            </a:xfrm>
            <a:prstGeom prst="rect">
              <a:avLst/>
            </a:prstGeom>
          </p:spPr>
          <p:txBody>
            <a:bodyPr anchor="ctr" rtlCol="false" tIns="50800" lIns="50800" bIns="50800" rIns="50800"/>
            <a:lstStyle/>
            <a:p>
              <a:pPr algn="ctr">
                <a:lnSpc>
                  <a:spcPts val="3622"/>
                </a:lnSpc>
              </a:pPr>
            </a:p>
          </p:txBody>
        </p:sp>
      </p:grpSp>
      <p:sp>
        <p:nvSpPr>
          <p:cNvPr name="AutoShape 5" id="5"/>
          <p:cNvSpPr/>
          <p:nvPr/>
        </p:nvSpPr>
        <p:spPr>
          <a:xfrm>
            <a:off x="1271423" y="4838801"/>
            <a:ext cx="6437018" cy="0"/>
          </a:xfrm>
          <a:prstGeom prst="line">
            <a:avLst/>
          </a:prstGeom>
          <a:ln cap="flat" w="38100">
            <a:solidFill>
              <a:srgbClr val="4B79A9"/>
            </a:solidFill>
            <a:prstDash val="solid"/>
            <a:headEnd type="none" len="sm" w="sm"/>
            <a:tailEnd type="none" len="sm" w="sm"/>
          </a:ln>
        </p:spPr>
      </p:sp>
      <p:sp>
        <p:nvSpPr>
          <p:cNvPr name="Freeform 6" id="6"/>
          <p:cNvSpPr/>
          <p:nvPr/>
        </p:nvSpPr>
        <p:spPr>
          <a:xfrm flipH="false" flipV="false" rot="0">
            <a:off x="8672664" y="0"/>
            <a:ext cx="9615336" cy="10287000"/>
          </a:xfrm>
          <a:custGeom>
            <a:avLst/>
            <a:gdLst/>
            <a:ahLst/>
            <a:cxnLst/>
            <a:rect r="r" b="b" t="t" l="l"/>
            <a:pathLst>
              <a:path h="10287000" w="9615336">
                <a:moveTo>
                  <a:pt x="0" y="0"/>
                </a:moveTo>
                <a:lnTo>
                  <a:pt x="9615336" y="0"/>
                </a:lnTo>
                <a:lnTo>
                  <a:pt x="9615336" y="10287000"/>
                </a:lnTo>
                <a:lnTo>
                  <a:pt x="0" y="10287000"/>
                </a:lnTo>
                <a:lnTo>
                  <a:pt x="0" y="0"/>
                </a:lnTo>
                <a:close/>
              </a:path>
            </a:pathLst>
          </a:custGeom>
          <a:blipFill>
            <a:blip r:embed="rId2"/>
            <a:stretch>
              <a:fillRect l="-21323" t="0" r="-21323" b="0"/>
            </a:stretch>
          </a:blipFill>
        </p:spPr>
      </p:sp>
      <p:sp>
        <p:nvSpPr>
          <p:cNvPr name="Freeform 7" id="7"/>
          <p:cNvSpPr/>
          <p:nvPr/>
        </p:nvSpPr>
        <p:spPr>
          <a:xfrm flipH="false" flipV="false" rot="0">
            <a:off x="8591195" y="0"/>
            <a:ext cx="9696805" cy="10287000"/>
          </a:xfrm>
          <a:custGeom>
            <a:avLst/>
            <a:gdLst/>
            <a:ahLst/>
            <a:cxnLst/>
            <a:rect r="r" b="b" t="t" l="l"/>
            <a:pathLst>
              <a:path h="10287000" w="9696805">
                <a:moveTo>
                  <a:pt x="0" y="0"/>
                </a:moveTo>
                <a:lnTo>
                  <a:pt x="9696805" y="0"/>
                </a:lnTo>
                <a:lnTo>
                  <a:pt x="9696805" y="10287000"/>
                </a:lnTo>
                <a:lnTo>
                  <a:pt x="0" y="10287000"/>
                </a:lnTo>
                <a:lnTo>
                  <a:pt x="0" y="0"/>
                </a:lnTo>
                <a:close/>
              </a:path>
            </a:pathLst>
          </a:custGeom>
          <a:blipFill>
            <a:blip r:embed="rId3"/>
            <a:stretch>
              <a:fillRect l="-31975" t="0" r="-31975" b="0"/>
            </a:stretch>
          </a:blipFill>
        </p:spPr>
      </p:sp>
      <p:sp>
        <p:nvSpPr>
          <p:cNvPr name="TextBox 8" id="8"/>
          <p:cNvSpPr txBox="true"/>
          <p:nvPr/>
        </p:nvSpPr>
        <p:spPr>
          <a:xfrm rot="0">
            <a:off x="1344174" y="5105400"/>
            <a:ext cx="6191361" cy="315655"/>
          </a:xfrm>
          <a:prstGeom prst="rect">
            <a:avLst/>
          </a:prstGeom>
        </p:spPr>
        <p:txBody>
          <a:bodyPr anchor="t" rtlCol="false" tIns="0" lIns="0" bIns="0" rIns="0">
            <a:spAutoFit/>
          </a:bodyPr>
          <a:lstStyle/>
          <a:p>
            <a:pPr algn="ctr">
              <a:lnSpc>
                <a:spcPts val="2551"/>
              </a:lnSpc>
            </a:pPr>
            <a:r>
              <a:rPr lang="en-US" b="true" sz="1822" spc="874">
                <a:solidFill>
                  <a:srgbClr val="000000"/>
                </a:solidFill>
                <a:latin typeface="Montserrat Medium"/>
                <a:ea typeface="Montserrat Medium"/>
                <a:cs typeface="Montserrat Medium"/>
                <a:sym typeface="Montserrat Medium"/>
              </a:rPr>
              <a:t>DATA SCIENCE TRAINEE</a:t>
            </a:r>
          </a:p>
        </p:txBody>
      </p:sp>
      <p:sp>
        <p:nvSpPr>
          <p:cNvPr name="TextBox 9" id="9"/>
          <p:cNvSpPr txBox="true"/>
          <p:nvPr/>
        </p:nvSpPr>
        <p:spPr>
          <a:xfrm rot="0">
            <a:off x="2327528" y="1098603"/>
            <a:ext cx="4208206" cy="2380840"/>
          </a:xfrm>
          <a:prstGeom prst="rect">
            <a:avLst/>
          </a:prstGeom>
        </p:spPr>
        <p:txBody>
          <a:bodyPr anchor="t" rtlCol="false" tIns="0" lIns="0" bIns="0" rIns="0">
            <a:spAutoFit/>
          </a:bodyPr>
          <a:lstStyle/>
          <a:p>
            <a:pPr algn="ctr">
              <a:lnSpc>
                <a:spcPts val="6391"/>
              </a:lnSpc>
            </a:pPr>
            <a:r>
              <a:rPr lang="en-US" sz="4260" spc="528">
                <a:solidFill>
                  <a:srgbClr val="000000">
                    <a:alpha val="87843"/>
                  </a:srgbClr>
                </a:solidFill>
                <a:latin typeface="Open Sauce"/>
                <a:ea typeface="Open Sauce"/>
                <a:cs typeface="Open Sauce"/>
                <a:sym typeface="Open Sauce"/>
              </a:rPr>
              <a:t>PROPERTY PRICING IN AMES, IOWA</a:t>
            </a:r>
          </a:p>
        </p:txBody>
      </p:sp>
      <p:sp>
        <p:nvSpPr>
          <p:cNvPr name="TextBox 10" id="10"/>
          <p:cNvSpPr txBox="true"/>
          <p:nvPr/>
        </p:nvSpPr>
        <p:spPr>
          <a:xfrm rot="0">
            <a:off x="1467002" y="6825068"/>
            <a:ext cx="5929257" cy="989964"/>
          </a:xfrm>
          <a:prstGeom prst="rect">
            <a:avLst/>
          </a:prstGeom>
        </p:spPr>
        <p:txBody>
          <a:bodyPr anchor="t" rtlCol="false" tIns="0" lIns="0" bIns="0" rIns="0">
            <a:spAutoFit/>
          </a:bodyPr>
          <a:lstStyle/>
          <a:p>
            <a:pPr algn="ctr">
              <a:lnSpc>
                <a:spcPts val="2599"/>
              </a:lnSpc>
            </a:pPr>
            <a:r>
              <a:rPr lang="en-US" b="true" sz="2599" spc="207">
                <a:solidFill>
                  <a:srgbClr val="000000">
                    <a:alpha val="87843"/>
                  </a:srgbClr>
                </a:solidFill>
                <a:latin typeface="Cerebri Bold"/>
                <a:ea typeface="Cerebri Bold"/>
                <a:cs typeface="Cerebri Bold"/>
                <a:sym typeface="Cerebri Bold"/>
              </a:rPr>
              <a:t>CREATED </a:t>
            </a:r>
            <a:r>
              <a:rPr lang="en-US" b="true" sz="2599" spc="207">
                <a:solidFill>
                  <a:srgbClr val="000000">
                    <a:alpha val="87843"/>
                  </a:srgbClr>
                </a:solidFill>
                <a:latin typeface="Cerebri Bold"/>
                <a:ea typeface="Cerebri Bold"/>
                <a:cs typeface="Cerebri Bold"/>
                <a:sym typeface="Cerebri Bold"/>
              </a:rPr>
              <a:t>BY:</a:t>
            </a:r>
          </a:p>
          <a:p>
            <a:pPr algn="ctr">
              <a:lnSpc>
                <a:spcPts val="2599"/>
              </a:lnSpc>
            </a:pPr>
          </a:p>
          <a:p>
            <a:pPr algn="ctr">
              <a:lnSpc>
                <a:spcPts val="2599"/>
              </a:lnSpc>
            </a:pPr>
            <a:r>
              <a:rPr lang="en-US" b="true" sz="2599" spc="207">
                <a:solidFill>
                  <a:srgbClr val="000000">
                    <a:alpha val="87843"/>
                  </a:srgbClr>
                </a:solidFill>
                <a:latin typeface="Cerebri Bold"/>
                <a:ea typeface="Cerebri Bold"/>
                <a:cs typeface="Cerebri Bold"/>
                <a:sym typeface="Cerebri Bold"/>
              </a:rPr>
              <a:t>ALESSANDRO GATTI</a:t>
            </a:r>
          </a:p>
        </p:txBody>
      </p:sp>
      <p:sp>
        <p:nvSpPr>
          <p:cNvPr name="TextBox 11" id="11"/>
          <p:cNvSpPr txBox="true"/>
          <p:nvPr/>
        </p:nvSpPr>
        <p:spPr>
          <a:xfrm rot="0">
            <a:off x="1938751" y="3894496"/>
            <a:ext cx="5002207" cy="639505"/>
          </a:xfrm>
          <a:prstGeom prst="rect">
            <a:avLst/>
          </a:prstGeom>
        </p:spPr>
        <p:txBody>
          <a:bodyPr anchor="t" rtlCol="false" tIns="0" lIns="0" bIns="0" rIns="0">
            <a:spAutoFit/>
          </a:bodyPr>
          <a:lstStyle/>
          <a:p>
            <a:pPr algn="ctr">
              <a:lnSpc>
                <a:spcPts val="2551"/>
              </a:lnSpc>
            </a:pPr>
            <a:r>
              <a:rPr lang="en-US" sz="1822" spc="874">
                <a:solidFill>
                  <a:srgbClr val="000000"/>
                </a:solidFill>
                <a:latin typeface="Montserrat"/>
                <a:ea typeface="Montserrat"/>
                <a:cs typeface="Montserrat"/>
                <a:sym typeface="Montserrat"/>
              </a:rPr>
              <a:t>HOUSING PRICE PREDICTION MODEL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8742" y="0"/>
            <a:ext cx="16390516" cy="10287000"/>
          </a:xfrm>
          <a:custGeom>
            <a:avLst/>
            <a:gdLst/>
            <a:ahLst/>
            <a:cxnLst/>
            <a:rect r="r" b="b" t="t" l="l"/>
            <a:pathLst>
              <a:path h="10287000" w="16390516">
                <a:moveTo>
                  <a:pt x="0" y="0"/>
                </a:moveTo>
                <a:lnTo>
                  <a:pt x="16390516" y="0"/>
                </a:lnTo>
                <a:lnTo>
                  <a:pt x="16390516" y="10287000"/>
                </a:lnTo>
                <a:lnTo>
                  <a:pt x="0" y="10287000"/>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639092"/>
            <a:ext cx="18288000" cy="5008815"/>
          </a:xfrm>
          <a:custGeom>
            <a:avLst/>
            <a:gdLst/>
            <a:ahLst/>
            <a:cxnLst/>
            <a:rect r="r" b="b" t="t" l="l"/>
            <a:pathLst>
              <a:path h="5008815" w="18288000">
                <a:moveTo>
                  <a:pt x="0" y="0"/>
                </a:moveTo>
                <a:lnTo>
                  <a:pt x="18288000" y="0"/>
                </a:lnTo>
                <a:lnTo>
                  <a:pt x="18288000" y="5008816"/>
                </a:lnTo>
                <a:lnTo>
                  <a:pt x="0" y="5008816"/>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8720" y="0"/>
            <a:ext cx="16510559" cy="10287000"/>
          </a:xfrm>
          <a:custGeom>
            <a:avLst/>
            <a:gdLst/>
            <a:ahLst/>
            <a:cxnLst/>
            <a:rect r="r" b="b" t="t" l="l"/>
            <a:pathLst>
              <a:path h="10287000" w="16510559">
                <a:moveTo>
                  <a:pt x="0" y="0"/>
                </a:moveTo>
                <a:lnTo>
                  <a:pt x="16510560" y="0"/>
                </a:lnTo>
                <a:lnTo>
                  <a:pt x="16510560" y="10287000"/>
                </a:lnTo>
                <a:lnTo>
                  <a:pt x="0" y="10287000"/>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5741" y="0"/>
            <a:ext cx="16516518" cy="10287000"/>
          </a:xfrm>
          <a:custGeom>
            <a:avLst/>
            <a:gdLst/>
            <a:ahLst/>
            <a:cxnLst/>
            <a:rect r="r" b="b" t="t" l="l"/>
            <a:pathLst>
              <a:path h="10287000" w="16516518">
                <a:moveTo>
                  <a:pt x="0" y="0"/>
                </a:moveTo>
                <a:lnTo>
                  <a:pt x="16516518" y="0"/>
                </a:lnTo>
                <a:lnTo>
                  <a:pt x="16516518" y="10287000"/>
                </a:lnTo>
                <a:lnTo>
                  <a:pt x="0" y="10287000"/>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0937" y="0"/>
            <a:ext cx="16406126" cy="10287000"/>
          </a:xfrm>
          <a:custGeom>
            <a:avLst/>
            <a:gdLst/>
            <a:ahLst/>
            <a:cxnLst/>
            <a:rect r="r" b="b" t="t" l="l"/>
            <a:pathLst>
              <a:path h="10287000" w="16406126">
                <a:moveTo>
                  <a:pt x="0" y="0"/>
                </a:moveTo>
                <a:lnTo>
                  <a:pt x="16406126" y="0"/>
                </a:lnTo>
                <a:lnTo>
                  <a:pt x="16406126" y="10287000"/>
                </a:lnTo>
                <a:lnTo>
                  <a:pt x="0" y="10287000"/>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999699" y="1968307"/>
            <a:ext cx="11129732" cy="0"/>
          </a:xfrm>
          <a:prstGeom prst="line">
            <a:avLst/>
          </a:prstGeom>
          <a:ln cap="flat" w="19050">
            <a:solidFill>
              <a:srgbClr val="004AAD"/>
            </a:solidFill>
            <a:prstDash val="solid"/>
            <a:headEnd type="none" len="sm" w="sm"/>
            <a:tailEnd type="none" len="sm" w="sm"/>
          </a:ln>
        </p:spPr>
      </p:sp>
      <p:grpSp>
        <p:nvGrpSpPr>
          <p:cNvPr name="Group 3" id="3"/>
          <p:cNvGrpSpPr>
            <a:grpSpLocks noChangeAspect="true"/>
          </p:cNvGrpSpPr>
          <p:nvPr/>
        </p:nvGrpSpPr>
        <p:grpSpPr>
          <a:xfrm rot="0">
            <a:off x="1087858" y="3035573"/>
            <a:ext cx="3344624" cy="3344624"/>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E6E6E6"/>
            </a:solidFill>
          </p:spPr>
        </p:sp>
        <p:sp>
          <p:nvSpPr>
            <p:cNvPr name="Freeform 5" id="5"/>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8682" t="0" r="-40741" b="0"/>
              </a:stretch>
            </a:blipFill>
          </p:spPr>
        </p:sp>
      </p:grpSp>
      <p:grpSp>
        <p:nvGrpSpPr>
          <p:cNvPr name="Group 6" id="6"/>
          <p:cNvGrpSpPr>
            <a:grpSpLocks noChangeAspect="true"/>
          </p:cNvGrpSpPr>
          <p:nvPr/>
        </p:nvGrpSpPr>
        <p:grpSpPr>
          <a:xfrm rot="0">
            <a:off x="7318960" y="5913676"/>
            <a:ext cx="3344624" cy="3344624"/>
            <a:chOff x="0" y="0"/>
            <a:chExt cx="6350000" cy="6350000"/>
          </a:xfrm>
        </p:grpSpPr>
        <p:sp>
          <p:nvSpPr>
            <p:cNvPr name="Freeform 7" id="7"/>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4AAD"/>
            </a:solidFill>
          </p:spPr>
        </p:sp>
        <p:sp>
          <p:nvSpPr>
            <p:cNvPr name="Freeform 8" id="8"/>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3"/>
              <a:stretch>
                <a:fillRect l="-24712" t="0" r="-24712" b="0"/>
              </a:stretch>
            </a:blipFill>
          </p:spPr>
        </p:sp>
      </p:grpSp>
      <p:grpSp>
        <p:nvGrpSpPr>
          <p:cNvPr name="Group 9" id="9"/>
          <p:cNvGrpSpPr>
            <a:grpSpLocks noChangeAspect="true"/>
          </p:cNvGrpSpPr>
          <p:nvPr/>
        </p:nvGrpSpPr>
        <p:grpSpPr>
          <a:xfrm rot="0">
            <a:off x="13550062" y="2944620"/>
            <a:ext cx="3526529" cy="3526529"/>
            <a:chOff x="0" y="0"/>
            <a:chExt cx="6350000" cy="6350000"/>
          </a:xfrm>
        </p:grpSpPr>
        <p:sp>
          <p:nvSpPr>
            <p:cNvPr name="Freeform 10" id="10"/>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4AAD"/>
            </a:solidFill>
          </p:spPr>
        </p:sp>
        <p:sp>
          <p:nvSpPr>
            <p:cNvPr name="Freeform 11" id="11"/>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4"/>
              <a:stretch>
                <a:fillRect l="-24712" t="0" r="-24712" b="0"/>
              </a:stretch>
            </a:blipFill>
          </p:spPr>
        </p:sp>
      </p:grpSp>
      <p:sp>
        <p:nvSpPr>
          <p:cNvPr name="Freeform 12" id="12"/>
          <p:cNvSpPr/>
          <p:nvPr/>
        </p:nvSpPr>
        <p:spPr>
          <a:xfrm flipH="false" flipV="false" rot="0">
            <a:off x="1145916" y="3093630"/>
            <a:ext cx="3228509" cy="3228509"/>
          </a:xfrm>
          <a:custGeom>
            <a:avLst/>
            <a:gdLst/>
            <a:ahLst/>
            <a:cxnLst/>
            <a:rect r="r" b="b" t="t" l="l"/>
            <a:pathLst>
              <a:path h="3228509" w="3228509">
                <a:moveTo>
                  <a:pt x="0" y="0"/>
                </a:moveTo>
                <a:lnTo>
                  <a:pt x="3228509" y="0"/>
                </a:lnTo>
                <a:lnTo>
                  <a:pt x="3228509" y="3228509"/>
                </a:lnTo>
                <a:lnTo>
                  <a:pt x="0" y="32285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6210045" y="2645742"/>
            <a:ext cx="5562454" cy="3074102"/>
          </a:xfrm>
          <a:prstGeom prst="rect">
            <a:avLst/>
          </a:prstGeom>
        </p:spPr>
        <p:txBody>
          <a:bodyPr anchor="t" rtlCol="false" tIns="0" lIns="0" bIns="0" rIns="0">
            <a:spAutoFit/>
          </a:bodyPr>
          <a:lstStyle/>
          <a:p>
            <a:pPr algn="ctr">
              <a:lnSpc>
                <a:spcPts val="2761"/>
              </a:lnSpc>
            </a:pPr>
            <a:r>
              <a:rPr lang="en-US" sz="1972" b="true">
                <a:solidFill>
                  <a:srgbClr val="000000"/>
                </a:solidFill>
                <a:latin typeface="Canva Sans Bold"/>
                <a:ea typeface="Canva Sans Bold"/>
                <a:cs typeface="Canva Sans Bold"/>
                <a:sym typeface="Canva Sans Bold"/>
              </a:rPr>
              <a:t>Transforming the SalePrice variable and selecting features based on correlation and variance were instrumental in enhancing model performance. The log transformation normalized skewness, improving predictive accuracy, while feature importance analysis highlighted key contributors to sale price prediction, such as overall quality and living area.</a:t>
            </a:r>
          </a:p>
        </p:txBody>
      </p:sp>
      <p:sp>
        <p:nvSpPr>
          <p:cNvPr name="TextBox 14" id="14"/>
          <p:cNvSpPr txBox="true"/>
          <p:nvPr/>
        </p:nvSpPr>
        <p:spPr>
          <a:xfrm rot="0">
            <a:off x="999699" y="923925"/>
            <a:ext cx="11129732"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Cerebri Sans"/>
                <a:ea typeface="Cerebri Sans"/>
                <a:cs typeface="Cerebri Sans"/>
                <a:sym typeface="Cerebri Sans"/>
              </a:rPr>
              <a:t>CONCLUSIONS &amp; KEY TAKEAWAYS</a:t>
            </a:r>
          </a:p>
        </p:txBody>
      </p:sp>
      <p:sp>
        <p:nvSpPr>
          <p:cNvPr name="TextBox 15" id="15"/>
          <p:cNvSpPr txBox="true"/>
          <p:nvPr/>
        </p:nvSpPr>
        <p:spPr>
          <a:xfrm rot="0">
            <a:off x="175632" y="6768632"/>
            <a:ext cx="5562454" cy="3417002"/>
          </a:xfrm>
          <a:prstGeom prst="rect">
            <a:avLst/>
          </a:prstGeom>
        </p:spPr>
        <p:txBody>
          <a:bodyPr anchor="t" rtlCol="false" tIns="0" lIns="0" bIns="0" rIns="0">
            <a:spAutoFit/>
          </a:bodyPr>
          <a:lstStyle/>
          <a:p>
            <a:pPr algn="ctr">
              <a:lnSpc>
                <a:spcPts val="2761"/>
              </a:lnSpc>
            </a:pPr>
            <a:r>
              <a:rPr lang="en-US" sz="1972" b="true">
                <a:solidFill>
                  <a:srgbClr val="000000"/>
                </a:solidFill>
                <a:latin typeface="Canva Sans Bold"/>
                <a:ea typeface="Canva Sans Bold"/>
                <a:cs typeface="Canva Sans Bold"/>
                <a:sym typeface="Canva Sans Bold"/>
              </a:rPr>
              <a:t>The blended model combining Ridge Regression and Random Forest achieved an improved predictive accuracy compared to individual models, with an RMSE of approximately 20,446.5. While this </a:t>
            </a:r>
            <a:r>
              <a:rPr lang="en-US" sz="1972" b="true">
                <a:solidFill>
                  <a:srgbClr val="BA1A54"/>
                </a:solidFill>
                <a:latin typeface="Canva Sans Bold"/>
                <a:ea typeface="Canva Sans Bold"/>
                <a:cs typeface="Canva Sans Bold"/>
                <a:sym typeface="Canva Sans Bold"/>
              </a:rPr>
              <a:t>DID NOT</a:t>
            </a:r>
            <a:r>
              <a:rPr lang="en-US" sz="1972" b="true">
                <a:solidFill>
                  <a:srgbClr val="000000"/>
                </a:solidFill>
                <a:latin typeface="Canva Sans Bold"/>
                <a:ea typeface="Canva Sans Bold"/>
                <a:cs typeface="Canva Sans Bold"/>
                <a:sym typeface="Canva Sans Bold"/>
              </a:rPr>
              <a:t> meet the full 5% reduction target, it demonstrated the effectiveness of blending models to leverage complementary strengths, particularly balancing bias and variance.</a:t>
            </a:r>
          </a:p>
        </p:txBody>
      </p:sp>
      <p:sp>
        <p:nvSpPr>
          <p:cNvPr name="TextBox 16" id="16"/>
          <p:cNvSpPr txBox="true"/>
          <p:nvPr/>
        </p:nvSpPr>
        <p:spPr>
          <a:xfrm rot="0">
            <a:off x="12416184" y="6768632"/>
            <a:ext cx="5562454" cy="3074102"/>
          </a:xfrm>
          <a:prstGeom prst="rect">
            <a:avLst/>
          </a:prstGeom>
        </p:spPr>
        <p:txBody>
          <a:bodyPr anchor="t" rtlCol="false" tIns="0" lIns="0" bIns="0" rIns="0">
            <a:spAutoFit/>
          </a:bodyPr>
          <a:lstStyle/>
          <a:p>
            <a:pPr algn="ctr">
              <a:lnSpc>
                <a:spcPts val="2761"/>
              </a:lnSpc>
            </a:pPr>
            <a:r>
              <a:rPr lang="en-US" sz="1972" b="true">
                <a:solidFill>
                  <a:srgbClr val="000000"/>
                </a:solidFill>
                <a:latin typeface="Canva Sans Bold"/>
                <a:ea typeface="Canva Sans Bold"/>
                <a:cs typeface="Canva Sans Bold"/>
                <a:sym typeface="Canva Sans Bold"/>
              </a:rPr>
              <a:t>Overfitting remains a consideration, especially in the Random Forest component of the blended model, as indicated by residual distributions and R-squared values. Future iterations could focus on tuning model parameters further or exploring additional regularization techniques to refine generalization and potentially meet the 5% RMSE improvement target.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93524" y="0"/>
            <a:ext cx="14500952" cy="10287000"/>
          </a:xfrm>
          <a:custGeom>
            <a:avLst/>
            <a:gdLst/>
            <a:ahLst/>
            <a:cxnLst/>
            <a:rect r="r" b="b" t="t" l="l"/>
            <a:pathLst>
              <a:path h="10287000" w="14500952">
                <a:moveTo>
                  <a:pt x="0" y="0"/>
                </a:moveTo>
                <a:lnTo>
                  <a:pt x="14500952" y="0"/>
                </a:lnTo>
                <a:lnTo>
                  <a:pt x="14500952" y="10287000"/>
                </a:lnTo>
                <a:lnTo>
                  <a:pt x="0" y="10287000"/>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00916"/>
            <a:ext cx="18269737" cy="4397348"/>
          </a:xfrm>
          <a:custGeom>
            <a:avLst/>
            <a:gdLst/>
            <a:ahLst/>
            <a:cxnLst/>
            <a:rect r="r" b="b" t="t" l="l"/>
            <a:pathLst>
              <a:path h="4397348" w="18269737">
                <a:moveTo>
                  <a:pt x="0" y="0"/>
                </a:moveTo>
                <a:lnTo>
                  <a:pt x="18269737" y="0"/>
                </a:lnTo>
                <a:lnTo>
                  <a:pt x="18269737" y="4397348"/>
                </a:lnTo>
                <a:lnTo>
                  <a:pt x="0" y="4397348"/>
                </a:lnTo>
                <a:lnTo>
                  <a:pt x="0" y="0"/>
                </a:lnTo>
                <a:close/>
              </a:path>
            </a:pathLst>
          </a:custGeom>
          <a:blipFill>
            <a:blip r:embed="rId2"/>
            <a:stretch>
              <a:fillRect l="0" t="0" r="0" b="0"/>
            </a:stretch>
          </a:blipFill>
        </p:spPr>
      </p:sp>
      <p:sp>
        <p:nvSpPr>
          <p:cNvPr name="Freeform 3" id="3"/>
          <p:cNvSpPr/>
          <p:nvPr/>
        </p:nvSpPr>
        <p:spPr>
          <a:xfrm flipH="false" flipV="false" rot="0">
            <a:off x="0" y="6634352"/>
            <a:ext cx="10061088" cy="3652648"/>
          </a:xfrm>
          <a:custGeom>
            <a:avLst/>
            <a:gdLst/>
            <a:ahLst/>
            <a:cxnLst/>
            <a:rect r="r" b="b" t="t" l="l"/>
            <a:pathLst>
              <a:path h="3652648" w="10061088">
                <a:moveTo>
                  <a:pt x="0" y="0"/>
                </a:moveTo>
                <a:lnTo>
                  <a:pt x="10061088" y="0"/>
                </a:lnTo>
                <a:lnTo>
                  <a:pt x="10061088" y="3652648"/>
                </a:lnTo>
                <a:lnTo>
                  <a:pt x="0" y="3652648"/>
                </a:lnTo>
                <a:lnTo>
                  <a:pt x="0" y="0"/>
                </a:lnTo>
                <a:close/>
              </a:path>
            </a:pathLst>
          </a:custGeom>
          <a:blipFill>
            <a:blip r:embed="rId3"/>
            <a:stretch>
              <a:fillRect l="0" t="0" r="0" b="0"/>
            </a:stretch>
          </a:blipFill>
        </p:spPr>
      </p:sp>
      <p:sp>
        <p:nvSpPr>
          <p:cNvPr name="TextBox 4" id="4"/>
          <p:cNvSpPr txBox="true"/>
          <p:nvPr/>
        </p:nvSpPr>
        <p:spPr>
          <a:xfrm rot="0">
            <a:off x="4786372" y="490226"/>
            <a:ext cx="8715256" cy="962647"/>
          </a:xfrm>
          <a:prstGeom prst="rect">
            <a:avLst/>
          </a:prstGeom>
        </p:spPr>
        <p:txBody>
          <a:bodyPr anchor="t" rtlCol="false" tIns="0" lIns="0" bIns="0" rIns="0">
            <a:spAutoFit/>
          </a:bodyPr>
          <a:lstStyle/>
          <a:p>
            <a:pPr algn="ctr">
              <a:lnSpc>
                <a:spcPts val="7840"/>
              </a:lnSpc>
            </a:pPr>
            <a:r>
              <a:rPr lang="en-US" sz="5600" b="true">
                <a:solidFill>
                  <a:srgbClr val="000000"/>
                </a:solidFill>
                <a:latin typeface="Canva Sans Bold"/>
                <a:ea typeface="Canva Sans Bold"/>
                <a:cs typeface="Canva Sans Bold"/>
                <a:sym typeface="Canva Sans Bold"/>
              </a:rPr>
              <a:t>Data Overview - train.csv</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87459" y="0"/>
            <a:ext cx="12913083" cy="10287000"/>
          </a:xfrm>
          <a:custGeom>
            <a:avLst/>
            <a:gdLst/>
            <a:ahLst/>
            <a:cxnLst/>
            <a:rect r="r" b="b" t="t" l="l"/>
            <a:pathLst>
              <a:path h="10287000" w="12913083">
                <a:moveTo>
                  <a:pt x="0" y="0"/>
                </a:moveTo>
                <a:lnTo>
                  <a:pt x="12913082" y="0"/>
                </a:lnTo>
                <a:lnTo>
                  <a:pt x="12913082" y="10287000"/>
                </a:lnTo>
                <a:lnTo>
                  <a:pt x="0" y="10287000"/>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7845" y="0"/>
            <a:ext cx="12872309" cy="10287000"/>
          </a:xfrm>
          <a:custGeom>
            <a:avLst/>
            <a:gdLst/>
            <a:ahLst/>
            <a:cxnLst/>
            <a:rect r="r" b="b" t="t" l="l"/>
            <a:pathLst>
              <a:path h="10287000" w="12872309">
                <a:moveTo>
                  <a:pt x="0" y="0"/>
                </a:moveTo>
                <a:lnTo>
                  <a:pt x="12872310" y="0"/>
                </a:lnTo>
                <a:lnTo>
                  <a:pt x="12872310" y="10287000"/>
                </a:lnTo>
                <a:lnTo>
                  <a:pt x="0" y="1028700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151890"/>
            <a:ext cx="18288000" cy="8677910"/>
          </a:xfrm>
          <a:prstGeom prst="rect">
            <a:avLst/>
          </a:prstGeom>
        </p:spPr>
        <p:txBody>
          <a:bodyPr anchor="t" rtlCol="false" tIns="0" lIns="0" bIns="0" rIns="0">
            <a:spAutoFit/>
          </a:bodyPr>
          <a:lstStyle/>
          <a:p>
            <a:pPr algn="l">
              <a:lnSpc>
                <a:spcPts val="3640"/>
              </a:lnSpc>
            </a:pPr>
            <a:r>
              <a:rPr lang="en-US" sz="2600">
                <a:solidFill>
                  <a:srgbClr val="000000"/>
                </a:solidFill>
                <a:latin typeface="Canva Sans"/>
                <a:ea typeface="Canva Sans"/>
                <a:cs typeface="Canva Sans"/>
                <a:sym typeface="Canva Sans"/>
              </a:rPr>
              <a:t>#creating new features that represents existing data</a:t>
            </a:r>
          </a:p>
          <a:p>
            <a:pPr algn="l">
              <a:lnSpc>
                <a:spcPts val="3640"/>
              </a:lnSpc>
            </a:pPr>
            <a:r>
              <a:rPr lang="en-US" sz="2600" b="true">
                <a:solidFill>
                  <a:srgbClr val="000000"/>
                </a:solidFill>
                <a:latin typeface="Canva Sans Bold"/>
                <a:ea typeface="Canva Sans Bold"/>
                <a:cs typeface="Canva Sans Bold"/>
                <a:sym typeface="Canva Sans Bold"/>
              </a:rPr>
              <a:t>train_data['TotalSF']</a:t>
            </a:r>
            <a:r>
              <a:rPr lang="en-US" sz="2600">
                <a:solidFill>
                  <a:srgbClr val="000000"/>
                </a:solidFill>
                <a:latin typeface="Canva Sans"/>
                <a:ea typeface="Canva Sans"/>
                <a:cs typeface="Canva Sans"/>
                <a:sym typeface="Canva Sans"/>
              </a:rPr>
              <a:t> = train_data['TotalBsmtSF'] + train_data['1stFlrSF'] + train_data['2ndFlrSF']</a:t>
            </a:r>
          </a:p>
          <a:p>
            <a:pPr algn="l">
              <a:lnSpc>
                <a:spcPts val="3640"/>
              </a:lnSpc>
            </a:pPr>
            <a:r>
              <a:rPr lang="en-US" sz="2600" b="true">
                <a:solidFill>
                  <a:srgbClr val="000000"/>
                </a:solidFill>
                <a:latin typeface="Canva Sans Bold"/>
                <a:ea typeface="Canva Sans Bold"/>
                <a:cs typeface="Canva Sans Bold"/>
                <a:sym typeface="Canva Sans Bold"/>
              </a:rPr>
              <a:t>train_data['TotalFinishedSF'] </a:t>
            </a:r>
            <a:r>
              <a:rPr lang="en-US" sz="2600">
                <a:solidFill>
                  <a:srgbClr val="000000"/>
                </a:solidFill>
                <a:latin typeface="Canva Sans"/>
                <a:ea typeface="Canva Sans"/>
                <a:cs typeface="Canva Sans"/>
                <a:sym typeface="Canva Sans"/>
              </a:rPr>
              <a:t>= train_data['BsmtFinSF1'] + train_data['BsmtFinSF2'] + train_data['1stFlrSF'] + train_data['2ndFlrSF']</a:t>
            </a:r>
          </a:p>
          <a:p>
            <a:pPr algn="l">
              <a:lnSpc>
                <a:spcPts val="3640"/>
              </a:lnSpc>
            </a:pPr>
            <a:r>
              <a:rPr lang="en-US" sz="2600" b="true">
                <a:solidFill>
                  <a:srgbClr val="000000"/>
                </a:solidFill>
                <a:latin typeface="Canva Sans Bold"/>
                <a:ea typeface="Canva Sans Bold"/>
                <a:cs typeface="Canva Sans Bold"/>
                <a:sym typeface="Canva Sans Bold"/>
              </a:rPr>
              <a:t>train_data['HouseAge']</a:t>
            </a:r>
            <a:r>
              <a:rPr lang="en-US" sz="2600">
                <a:solidFill>
                  <a:srgbClr val="000000"/>
                </a:solidFill>
                <a:latin typeface="Canva Sans"/>
                <a:ea typeface="Canva Sans"/>
                <a:cs typeface="Canva Sans"/>
                <a:sym typeface="Canva Sans"/>
              </a:rPr>
              <a:t> = train_data['YrSold'] - train_data['YearBuilt']train_data['RemodelAge'] = train_data['YrSold'] - train_data['YearRemodAdd']</a:t>
            </a:r>
          </a:p>
          <a:p>
            <a:pPr algn="l">
              <a:lnSpc>
                <a:spcPts val="3640"/>
              </a:lnSpc>
            </a:pPr>
            <a:r>
              <a:rPr lang="en-US" sz="2600" b="true">
                <a:solidFill>
                  <a:srgbClr val="000000"/>
                </a:solidFill>
                <a:latin typeface="Canva Sans Bold"/>
                <a:ea typeface="Canva Sans Bold"/>
                <a:cs typeface="Canva Sans Bold"/>
                <a:sym typeface="Canva Sans Bold"/>
              </a:rPr>
              <a:t>train_data['OverallQualCond'] </a:t>
            </a:r>
            <a:r>
              <a:rPr lang="en-US" sz="2600">
                <a:solidFill>
                  <a:srgbClr val="000000"/>
                </a:solidFill>
                <a:latin typeface="Canva Sans"/>
                <a:ea typeface="Canva Sans"/>
                <a:cs typeface="Canva Sans"/>
                <a:sym typeface="Canva Sans"/>
              </a:rPr>
              <a:t>= train_data['OverallQual'] * train_data['OverallCond']</a:t>
            </a:r>
          </a:p>
          <a:p>
            <a:pPr algn="l">
              <a:lnSpc>
                <a:spcPts val="3640"/>
              </a:lnSpc>
            </a:pPr>
            <a:r>
              <a:rPr lang="en-US" sz="2600" b="true">
                <a:solidFill>
                  <a:srgbClr val="000000"/>
                </a:solidFill>
                <a:latin typeface="Canva Sans Bold"/>
                <a:ea typeface="Canva Sans Bold"/>
                <a:cs typeface="Canva Sans Bold"/>
                <a:sym typeface="Canva Sans Bold"/>
              </a:rPr>
              <a:t>train_data['TotalPorchSF']</a:t>
            </a:r>
            <a:r>
              <a:rPr lang="en-US" sz="2600">
                <a:solidFill>
                  <a:srgbClr val="000000"/>
                </a:solidFill>
                <a:latin typeface="Canva Sans"/>
                <a:ea typeface="Canva Sans"/>
                <a:cs typeface="Canva Sans"/>
                <a:sym typeface="Canva Sans"/>
              </a:rPr>
              <a:t> = train_data['OpenPorchSF'] + train_data['EnclosedPorch'] + train_data['3SsnPorch'] + train_data['ScreenPorch']</a:t>
            </a:r>
          </a:p>
          <a:p>
            <a:pPr algn="l">
              <a:lnSpc>
                <a:spcPts val="3640"/>
              </a:lnSpc>
            </a:pPr>
            <a:r>
              <a:rPr lang="en-US" sz="2600" b="true">
                <a:solidFill>
                  <a:srgbClr val="000000"/>
                </a:solidFill>
                <a:latin typeface="Canva Sans Bold"/>
                <a:ea typeface="Canva Sans Bold"/>
                <a:cs typeface="Canva Sans Bold"/>
                <a:sym typeface="Canva Sans Bold"/>
              </a:rPr>
              <a:t>train_data['TotalGarageSize']</a:t>
            </a:r>
            <a:r>
              <a:rPr lang="en-US" sz="2600">
                <a:solidFill>
                  <a:srgbClr val="000000"/>
                </a:solidFill>
                <a:latin typeface="Canva Sans"/>
                <a:ea typeface="Canva Sans"/>
                <a:cs typeface="Canva Sans"/>
                <a:sym typeface="Canva Sans"/>
              </a:rPr>
              <a:t> = train_data['GarageArea'] + train_data['GarageCars']</a:t>
            </a:r>
          </a:p>
          <a:p>
            <a:pPr algn="l">
              <a:lnSpc>
                <a:spcPts val="3640"/>
              </a:lnSpc>
            </a:pPr>
            <a:r>
              <a:rPr lang="en-US" sz="2600" b="true">
                <a:solidFill>
                  <a:srgbClr val="000000"/>
                </a:solidFill>
                <a:latin typeface="Canva Sans Bold"/>
                <a:ea typeface="Canva Sans Bold"/>
                <a:cs typeface="Canva Sans Bold"/>
                <a:sym typeface="Canva Sans Bold"/>
              </a:rPr>
              <a:t>train_data['TotalBsmtSF']</a:t>
            </a:r>
            <a:r>
              <a:rPr lang="en-US" sz="2600">
                <a:solidFill>
                  <a:srgbClr val="000000"/>
                </a:solidFill>
                <a:latin typeface="Canva Sans"/>
                <a:ea typeface="Canva Sans"/>
                <a:cs typeface="Canva Sans"/>
                <a:sym typeface="Canva Sans"/>
              </a:rPr>
              <a:t> = train_data['BsmtFinSF1'] + train_data['BsmtFinSF2'] + train_data['BsmtUnfSF']</a:t>
            </a:r>
          </a:p>
          <a:p>
            <a:pPr algn="l">
              <a:lnSpc>
                <a:spcPts val="3640"/>
              </a:lnSpc>
            </a:pPr>
            <a:r>
              <a:rPr lang="en-US" sz="2600" b="true">
                <a:solidFill>
                  <a:srgbClr val="000000"/>
                </a:solidFill>
                <a:latin typeface="Canva Sans Bold"/>
                <a:ea typeface="Canva Sans Bold"/>
                <a:cs typeface="Canva Sans Bold"/>
                <a:sym typeface="Canva Sans Bold"/>
              </a:rPr>
              <a:t>train_data['OverallGrade']</a:t>
            </a:r>
            <a:r>
              <a:rPr lang="en-US" sz="2600">
                <a:solidFill>
                  <a:srgbClr val="000000"/>
                </a:solidFill>
                <a:latin typeface="Canva Sans"/>
                <a:ea typeface="Canva Sans"/>
                <a:cs typeface="Canva Sans"/>
                <a:sym typeface="Canva Sans"/>
              </a:rPr>
              <a:t> = train_data['OverallQual'] * train_data['YearBuilt']</a:t>
            </a:r>
          </a:p>
          <a:p>
            <a:pPr algn="l">
              <a:lnSpc>
                <a:spcPts val="3640"/>
              </a:lnSpc>
            </a:pPr>
            <a:r>
              <a:rPr lang="en-US" sz="2600" b="true">
                <a:solidFill>
                  <a:srgbClr val="000000"/>
                </a:solidFill>
                <a:latin typeface="Canva Sans Bold"/>
                <a:ea typeface="Canva Sans Bold"/>
                <a:cs typeface="Canva Sans Bold"/>
                <a:sym typeface="Canva Sans Bold"/>
              </a:rPr>
              <a:t>train_data['BathsPerBed'] </a:t>
            </a:r>
            <a:r>
              <a:rPr lang="en-US" sz="2600">
                <a:solidFill>
                  <a:srgbClr val="000000"/>
                </a:solidFill>
                <a:latin typeface="Canva Sans"/>
                <a:ea typeface="Canva Sans"/>
                <a:cs typeface="Canva Sans"/>
                <a:sym typeface="Canva Sans"/>
              </a:rPr>
              <a:t>= (train_data['FullBath'] + 0.5 * train_data['HalfBath']) / train_data['BedroomAbvGr']</a:t>
            </a:r>
          </a:p>
          <a:p>
            <a:pPr algn="l">
              <a:lnSpc>
                <a:spcPts val="3640"/>
              </a:lnSpc>
            </a:pPr>
            <a:r>
              <a:rPr lang="en-US" sz="2600" b="true">
                <a:solidFill>
                  <a:srgbClr val="000000"/>
                </a:solidFill>
                <a:latin typeface="Canva Sans Bold"/>
                <a:ea typeface="Canva Sans Bold"/>
                <a:cs typeface="Canva Sans Bold"/>
                <a:sym typeface="Canva Sans Bold"/>
              </a:rPr>
              <a:t>train_data['LotFrontageToLotArea'] </a:t>
            </a:r>
            <a:r>
              <a:rPr lang="en-US" sz="2600">
                <a:solidFill>
                  <a:srgbClr val="000000"/>
                </a:solidFill>
                <a:latin typeface="Canva Sans"/>
                <a:ea typeface="Canva Sans"/>
                <a:cs typeface="Canva Sans"/>
                <a:sym typeface="Canva Sans"/>
              </a:rPr>
              <a:t>= train_data['LotFrontage'] / train_data['LotArea']</a:t>
            </a:r>
          </a:p>
          <a:p>
            <a:pPr algn="l">
              <a:lnSpc>
                <a:spcPts val="3640"/>
              </a:lnSpc>
            </a:pPr>
          </a:p>
          <a:p>
            <a:pPr algn="l">
              <a:lnSpc>
                <a:spcPts val="3640"/>
              </a:lnSpc>
            </a:pPr>
            <a:r>
              <a:rPr lang="en-US" sz="2600">
                <a:solidFill>
                  <a:srgbClr val="000000"/>
                </a:solidFill>
                <a:latin typeface="Canva Sans"/>
                <a:ea typeface="Canva Sans"/>
                <a:cs typeface="Canva Sans"/>
                <a:sym typeface="Canva Sans"/>
              </a:rPr>
              <a:t>#neighborhood pricing feature</a:t>
            </a:r>
          </a:p>
          <a:p>
            <a:pPr algn="l">
              <a:lnSpc>
                <a:spcPts val="3640"/>
              </a:lnSpc>
            </a:pPr>
            <a:r>
              <a:rPr lang="en-US" sz="2600">
                <a:solidFill>
                  <a:srgbClr val="000000"/>
                </a:solidFill>
                <a:latin typeface="Canva Sans"/>
                <a:ea typeface="Canva Sans"/>
                <a:cs typeface="Canva Sans"/>
                <a:sym typeface="Canva Sans"/>
              </a:rPr>
              <a:t>neighborhood_median_price = train_data.groupby('Neighborhood')['SalePrice'].median()</a:t>
            </a:r>
          </a:p>
          <a:p>
            <a:pPr algn="l">
              <a:lnSpc>
                <a:spcPts val="3640"/>
              </a:lnSpc>
            </a:pPr>
            <a:r>
              <a:rPr lang="en-US" sz="2600" b="true">
                <a:solidFill>
                  <a:srgbClr val="000000"/>
                </a:solidFill>
                <a:latin typeface="Canva Sans Bold"/>
                <a:ea typeface="Canva Sans Bold"/>
                <a:cs typeface="Canva Sans Bold"/>
                <a:sym typeface="Canva Sans Bold"/>
              </a:rPr>
              <a:t>train_data['NeighborhoodMedianPrice']</a:t>
            </a:r>
            <a:r>
              <a:rPr lang="en-US" sz="2600">
                <a:solidFill>
                  <a:srgbClr val="000000"/>
                </a:solidFill>
                <a:latin typeface="Canva Sans"/>
                <a:ea typeface="Canva Sans"/>
                <a:cs typeface="Canva Sans"/>
                <a:sym typeface="Canva Sans"/>
              </a:rPr>
              <a:t> = train_data['Neighborhood'].map(neighborhood_median_price)</a:t>
            </a:r>
          </a:p>
          <a:p>
            <a:pPr algn="l">
              <a:lnSpc>
                <a:spcPts val="3640"/>
              </a:lnSpc>
            </a:pPr>
          </a:p>
        </p:txBody>
      </p:sp>
      <p:sp>
        <p:nvSpPr>
          <p:cNvPr name="TextBox 3" id="3"/>
          <p:cNvSpPr txBox="true"/>
          <p:nvPr/>
        </p:nvSpPr>
        <p:spPr>
          <a:xfrm rot="0">
            <a:off x="0" y="141605"/>
            <a:ext cx="6481643"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Feature Engineering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5064292" y="2394195"/>
            <a:ext cx="3641641" cy="0"/>
          </a:xfrm>
          <a:prstGeom prst="line">
            <a:avLst/>
          </a:prstGeom>
          <a:ln cap="flat" w="647700">
            <a:solidFill>
              <a:srgbClr val="E6E6E6">
                <a:alpha val="9804"/>
              </a:srgbClr>
            </a:solidFill>
            <a:prstDash val="solid"/>
            <a:headEnd type="none" len="sm" w="sm"/>
            <a:tailEnd type="none" len="sm" w="sm"/>
          </a:ln>
        </p:spPr>
      </p:sp>
      <p:sp>
        <p:nvSpPr>
          <p:cNvPr name="AutoShape 3" id="3"/>
          <p:cNvSpPr/>
          <p:nvPr/>
        </p:nvSpPr>
        <p:spPr>
          <a:xfrm rot="0">
            <a:off x="5064292" y="3242042"/>
            <a:ext cx="3641641" cy="0"/>
          </a:xfrm>
          <a:prstGeom prst="line">
            <a:avLst/>
          </a:prstGeom>
          <a:ln cap="flat" w="647700">
            <a:solidFill>
              <a:srgbClr val="E6E6E6">
                <a:alpha val="49804"/>
              </a:srgbClr>
            </a:solidFill>
            <a:prstDash val="solid"/>
            <a:headEnd type="none" len="sm" w="sm"/>
            <a:tailEnd type="none" len="sm" w="sm"/>
          </a:ln>
        </p:spPr>
      </p:sp>
      <p:sp>
        <p:nvSpPr>
          <p:cNvPr name="AutoShape 4" id="4"/>
          <p:cNvSpPr/>
          <p:nvPr/>
        </p:nvSpPr>
        <p:spPr>
          <a:xfrm rot="0">
            <a:off x="5064292" y="4008063"/>
            <a:ext cx="3641641" cy="0"/>
          </a:xfrm>
          <a:prstGeom prst="line">
            <a:avLst/>
          </a:prstGeom>
          <a:ln cap="flat" w="647700">
            <a:solidFill>
              <a:srgbClr val="E6E6E6">
                <a:alpha val="49804"/>
              </a:srgbClr>
            </a:solidFill>
            <a:prstDash val="solid"/>
            <a:headEnd type="none" len="sm" w="sm"/>
            <a:tailEnd type="none" len="sm" w="sm"/>
          </a:ln>
        </p:spPr>
      </p:sp>
      <p:sp>
        <p:nvSpPr>
          <p:cNvPr name="AutoShape 5" id="5"/>
          <p:cNvSpPr/>
          <p:nvPr/>
        </p:nvSpPr>
        <p:spPr>
          <a:xfrm rot="0">
            <a:off x="5064292" y="4805009"/>
            <a:ext cx="3641641" cy="0"/>
          </a:xfrm>
          <a:prstGeom prst="line">
            <a:avLst/>
          </a:prstGeom>
          <a:ln cap="flat" w="647700">
            <a:solidFill>
              <a:srgbClr val="E6E6E6">
                <a:alpha val="49804"/>
              </a:srgbClr>
            </a:solidFill>
            <a:prstDash val="solid"/>
            <a:headEnd type="none" len="sm" w="sm"/>
            <a:tailEnd type="none" len="sm" w="sm"/>
          </a:ln>
        </p:spPr>
      </p:sp>
      <p:sp>
        <p:nvSpPr>
          <p:cNvPr name="TextBox 6" id="6"/>
          <p:cNvSpPr txBox="true"/>
          <p:nvPr/>
        </p:nvSpPr>
        <p:spPr>
          <a:xfrm rot="0">
            <a:off x="5167510" y="2293611"/>
            <a:ext cx="3575804" cy="3161030"/>
          </a:xfrm>
          <a:prstGeom prst="rect">
            <a:avLst/>
          </a:prstGeom>
        </p:spPr>
        <p:txBody>
          <a:bodyPr anchor="t" rtlCol="false" tIns="0" lIns="0" bIns="0" rIns="0">
            <a:spAutoFit/>
          </a:bodyPr>
          <a:lstStyle/>
          <a:p>
            <a:pPr algn="ctr">
              <a:lnSpc>
                <a:spcPts val="6400"/>
              </a:lnSpc>
            </a:pPr>
            <a:r>
              <a:rPr lang="en-US" sz="3200" spc="28">
                <a:solidFill>
                  <a:srgbClr val="000000"/>
                </a:solidFill>
                <a:latin typeface="Cerebri Sans Pro"/>
                <a:ea typeface="Cerebri Sans Pro"/>
                <a:cs typeface="Cerebri Sans Pro"/>
                <a:sym typeface="Cerebri Sans Pro"/>
              </a:rPr>
              <a:t>StandardScaler()</a:t>
            </a:r>
          </a:p>
          <a:p>
            <a:pPr algn="ctr">
              <a:lnSpc>
                <a:spcPts val="6400"/>
              </a:lnSpc>
            </a:pPr>
            <a:r>
              <a:rPr lang="en-US" sz="3200" spc="28">
                <a:solidFill>
                  <a:srgbClr val="000000"/>
                </a:solidFill>
                <a:latin typeface="Cerebri Sans Pro"/>
                <a:ea typeface="Cerebri Sans Pro"/>
                <a:cs typeface="Cerebri Sans Pro"/>
                <a:sym typeface="Cerebri Sans Pro"/>
              </a:rPr>
              <a:t>0.20</a:t>
            </a:r>
          </a:p>
          <a:p>
            <a:pPr algn="ctr">
              <a:lnSpc>
                <a:spcPts val="6400"/>
              </a:lnSpc>
            </a:pPr>
            <a:r>
              <a:rPr lang="en-US" sz="3200" spc="28">
                <a:solidFill>
                  <a:srgbClr val="000000"/>
                </a:solidFill>
                <a:latin typeface="Cerebri Sans Pro"/>
                <a:ea typeface="Cerebri Sans Pro"/>
                <a:cs typeface="Cerebri Sans Pro"/>
                <a:sym typeface="Cerebri Sans Pro"/>
              </a:rPr>
              <a:t>0.01</a:t>
            </a:r>
          </a:p>
          <a:p>
            <a:pPr algn="ctr">
              <a:lnSpc>
                <a:spcPts val="6400"/>
              </a:lnSpc>
            </a:pPr>
            <a:r>
              <a:rPr lang="en-US" sz="3200" spc="28">
                <a:solidFill>
                  <a:srgbClr val="000000"/>
                </a:solidFill>
                <a:latin typeface="Cerebri Sans Pro"/>
                <a:ea typeface="Cerebri Sans Pro"/>
                <a:cs typeface="Cerebri Sans Pro"/>
                <a:sym typeface="Cerebri Sans Pro"/>
              </a:rPr>
              <a:t>Ridge:57%, RF:43%</a:t>
            </a:r>
          </a:p>
        </p:txBody>
      </p:sp>
      <p:sp>
        <p:nvSpPr>
          <p:cNvPr name="AutoShape 7" id="7"/>
          <p:cNvSpPr/>
          <p:nvPr/>
        </p:nvSpPr>
        <p:spPr>
          <a:xfrm rot="0">
            <a:off x="999699" y="1958782"/>
            <a:ext cx="8115726" cy="0"/>
          </a:xfrm>
          <a:prstGeom prst="line">
            <a:avLst/>
          </a:prstGeom>
          <a:ln cap="flat" w="19050">
            <a:solidFill>
              <a:srgbClr val="7A1E54"/>
            </a:solidFill>
            <a:prstDash val="solid"/>
            <a:headEnd type="none" len="sm" w="sm"/>
            <a:tailEnd type="none" len="sm" w="sm"/>
          </a:ln>
        </p:spPr>
      </p:sp>
      <p:sp>
        <p:nvSpPr>
          <p:cNvPr name="AutoShape 8" id="8"/>
          <p:cNvSpPr/>
          <p:nvPr/>
        </p:nvSpPr>
        <p:spPr>
          <a:xfrm>
            <a:off x="9761461" y="1977832"/>
            <a:ext cx="8115726" cy="0"/>
          </a:xfrm>
          <a:prstGeom prst="line">
            <a:avLst/>
          </a:prstGeom>
          <a:ln cap="flat" w="19050">
            <a:solidFill>
              <a:srgbClr val="7A1E54"/>
            </a:solidFill>
            <a:prstDash val="solid"/>
            <a:headEnd type="none" len="sm" w="sm"/>
            <a:tailEnd type="none" len="sm" w="sm"/>
          </a:ln>
        </p:spPr>
      </p:sp>
      <p:sp>
        <p:nvSpPr>
          <p:cNvPr name="Freeform 9" id="9"/>
          <p:cNvSpPr/>
          <p:nvPr/>
        </p:nvSpPr>
        <p:spPr>
          <a:xfrm flipH="false" flipV="false" rot="0">
            <a:off x="9144000" y="2168332"/>
            <a:ext cx="9144000" cy="8058754"/>
          </a:xfrm>
          <a:custGeom>
            <a:avLst/>
            <a:gdLst/>
            <a:ahLst/>
            <a:cxnLst/>
            <a:rect r="r" b="b" t="t" l="l"/>
            <a:pathLst>
              <a:path h="8058754" w="9144000">
                <a:moveTo>
                  <a:pt x="0" y="0"/>
                </a:moveTo>
                <a:lnTo>
                  <a:pt x="9144000" y="0"/>
                </a:lnTo>
                <a:lnTo>
                  <a:pt x="9144000" y="8058754"/>
                </a:lnTo>
                <a:lnTo>
                  <a:pt x="0" y="8058754"/>
                </a:lnTo>
                <a:lnTo>
                  <a:pt x="0" y="0"/>
                </a:lnTo>
                <a:close/>
              </a:path>
            </a:pathLst>
          </a:custGeom>
          <a:blipFill>
            <a:blip r:embed="rId2"/>
            <a:stretch>
              <a:fillRect l="0" t="0" r="0" b="0"/>
            </a:stretch>
          </a:blipFill>
        </p:spPr>
      </p:sp>
      <p:sp>
        <p:nvSpPr>
          <p:cNvPr name="TextBox 10" id="10"/>
          <p:cNvSpPr txBox="true"/>
          <p:nvPr/>
        </p:nvSpPr>
        <p:spPr>
          <a:xfrm rot="0">
            <a:off x="1087858" y="923925"/>
            <a:ext cx="8949192"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Cerebri Sans"/>
                <a:ea typeface="Cerebri Sans"/>
                <a:cs typeface="Cerebri Sans"/>
                <a:sym typeface="Cerebri Sans"/>
              </a:rPr>
              <a:t>PREPROCESSING</a:t>
            </a:r>
          </a:p>
        </p:txBody>
      </p:sp>
      <p:sp>
        <p:nvSpPr>
          <p:cNvPr name="TextBox 11" id="11"/>
          <p:cNvSpPr txBox="true"/>
          <p:nvPr/>
        </p:nvSpPr>
        <p:spPr>
          <a:xfrm rot="0">
            <a:off x="0" y="2274561"/>
            <a:ext cx="4766823" cy="3161030"/>
          </a:xfrm>
          <a:prstGeom prst="rect">
            <a:avLst/>
          </a:prstGeom>
        </p:spPr>
        <p:txBody>
          <a:bodyPr anchor="t" rtlCol="false" tIns="0" lIns="0" bIns="0" rIns="0">
            <a:spAutoFit/>
          </a:bodyPr>
          <a:lstStyle/>
          <a:p>
            <a:pPr algn="r">
              <a:lnSpc>
                <a:spcPts val="6400"/>
              </a:lnSpc>
            </a:pPr>
            <a:r>
              <a:rPr lang="en-US" sz="3200" spc="28">
                <a:solidFill>
                  <a:srgbClr val="000000"/>
                </a:solidFill>
                <a:latin typeface="Cerebri Sans Pro"/>
                <a:ea typeface="Cerebri Sans Pro"/>
                <a:cs typeface="Cerebri Sans Pro"/>
                <a:sym typeface="Cerebri Sans Pro"/>
              </a:rPr>
              <a:t>Scaler</a:t>
            </a:r>
            <a:r>
              <a:rPr lang="en-US" sz="3200" spc="28">
                <a:solidFill>
                  <a:srgbClr val="000000"/>
                </a:solidFill>
                <a:latin typeface="Cerebri Sans Pro"/>
                <a:ea typeface="Cerebri Sans Pro"/>
                <a:cs typeface="Cerebri Sans Pro"/>
                <a:sym typeface="Cerebri Sans Pro"/>
              </a:rPr>
              <a:t>:</a:t>
            </a:r>
          </a:p>
          <a:p>
            <a:pPr algn="r">
              <a:lnSpc>
                <a:spcPts val="6400"/>
              </a:lnSpc>
            </a:pPr>
            <a:r>
              <a:rPr lang="en-US" sz="3200" spc="28">
                <a:solidFill>
                  <a:srgbClr val="000000"/>
                </a:solidFill>
                <a:latin typeface="Cerebri Sans Pro"/>
                <a:ea typeface="Cerebri Sans Pro"/>
                <a:cs typeface="Cerebri Sans Pro"/>
                <a:sym typeface="Cerebri Sans Pro"/>
              </a:rPr>
              <a:t>Correlation Threshold:</a:t>
            </a:r>
          </a:p>
          <a:p>
            <a:pPr algn="r">
              <a:lnSpc>
                <a:spcPts val="6400"/>
              </a:lnSpc>
            </a:pPr>
            <a:r>
              <a:rPr lang="en-US" sz="3200" spc="28">
                <a:solidFill>
                  <a:srgbClr val="000000"/>
                </a:solidFill>
                <a:latin typeface="Cerebri Sans Pro"/>
                <a:ea typeface="Cerebri Sans Pro"/>
                <a:cs typeface="Cerebri Sans Pro"/>
                <a:sym typeface="Cerebri Sans Pro"/>
              </a:rPr>
              <a:t>Variance Threshold:</a:t>
            </a:r>
          </a:p>
          <a:p>
            <a:pPr algn="r">
              <a:lnSpc>
                <a:spcPts val="6400"/>
              </a:lnSpc>
            </a:pPr>
            <a:r>
              <a:rPr lang="en-US" sz="3200" spc="28">
                <a:solidFill>
                  <a:srgbClr val="000000"/>
                </a:solidFill>
                <a:latin typeface="Cerebri Sans Pro"/>
                <a:ea typeface="Cerebri Sans Pro"/>
                <a:cs typeface="Cerebri Sans Pro"/>
                <a:sym typeface="Cerebri Sans Pro"/>
              </a:rPr>
              <a:t>Blended Model Weights:</a:t>
            </a:r>
          </a:p>
        </p:txBody>
      </p:sp>
      <p:sp>
        <p:nvSpPr>
          <p:cNvPr name="TextBox 12" id="12"/>
          <p:cNvSpPr txBox="true"/>
          <p:nvPr/>
        </p:nvSpPr>
        <p:spPr>
          <a:xfrm rot="0">
            <a:off x="9761461" y="923925"/>
            <a:ext cx="8949192"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Cerebri Sans"/>
                <a:ea typeface="Cerebri Sans"/>
                <a:cs typeface="Cerebri Sans"/>
                <a:sym typeface="Cerebri Sans"/>
              </a:rPr>
              <a:t>KEY FEATURES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59241" y="1241498"/>
            <a:ext cx="11728759" cy="7804004"/>
          </a:xfrm>
          <a:custGeom>
            <a:avLst/>
            <a:gdLst/>
            <a:ahLst/>
            <a:cxnLst/>
            <a:rect r="r" b="b" t="t" l="l"/>
            <a:pathLst>
              <a:path h="7804004" w="11728759">
                <a:moveTo>
                  <a:pt x="0" y="0"/>
                </a:moveTo>
                <a:lnTo>
                  <a:pt x="11728759" y="0"/>
                </a:lnTo>
                <a:lnTo>
                  <a:pt x="11728759" y="7804004"/>
                </a:lnTo>
                <a:lnTo>
                  <a:pt x="0" y="7804004"/>
                </a:lnTo>
                <a:lnTo>
                  <a:pt x="0" y="0"/>
                </a:lnTo>
                <a:close/>
              </a:path>
            </a:pathLst>
          </a:custGeom>
          <a:blipFill>
            <a:blip r:embed="rId2"/>
            <a:stretch>
              <a:fillRect l="0" t="0" r="0" b="0"/>
            </a:stretch>
          </a:blipFill>
        </p:spPr>
      </p:sp>
      <p:sp>
        <p:nvSpPr>
          <p:cNvPr name="TextBox 3" id="3"/>
          <p:cNvSpPr txBox="true"/>
          <p:nvPr/>
        </p:nvSpPr>
        <p:spPr>
          <a:xfrm rot="0">
            <a:off x="0" y="1451925"/>
            <a:ext cx="6559241" cy="7230749"/>
          </a:xfrm>
          <a:prstGeom prst="rect">
            <a:avLst/>
          </a:prstGeom>
        </p:spPr>
        <p:txBody>
          <a:bodyPr anchor="t" rtlCol="false" tIns="0" lIns="0" bIns="0" rIns="0">
            <a:spAutoFit/>
          </a:bodyPr>
          <a:lstStyle/>
          <a:p>
            <a:pPr algn="l">
              <a:lnSpc>
                <a:spcPts val="11479"/>
              </a:lnSpc>
            </a:pPr>
            <a:r>
              <a:rPr lang="en-US" sz="8199" b="true">
                <a:solidFill>
                  <a:srgbClr val="000000"/>
                </a:solidFill>
                <a:latin typeface="Cerebri Sans"/>
                <a:ea typeface="Cerebri Sans"/>
                <a:cs typeface="Cerebri Sans"/>
                <a:sym typeface="Cerebri Sans"/>
              </a:rPr>
              <a:t>MODEL</a:t>
            </a:r>
          </a:p>
          <a:p>
            <a:pPr algn="l">
              <a:lnSpc>
                <a:spcPts val="11479"/>
              </a:lnSpc>
            </a:pPr>
            <a:r>
              <a:rPr lang="en-US" sz="8199" b="true">
                <a:solidFill>
                  <a:srgbClr val="000000"/>
                </a:solidFill>
                <a:latin typeface="Cerebri Sans"/>
                <a:ea typeface="Cerebri Sans"/>
                <a:cs typeface="Cerebri Sans"/>
                <a:sym typeface="Cerebri Sans"/>
              </a:rPr>
              <a:t>EVALUATION</a:t>
            </a:r>
          </a:p>
          <a:p>
            <a:pPr algn="l">
              <a:lnSpc>
                <a:spcPts val="11479"/>
              </a:lnSpc>
            </a:pPr>
            <a:r>
              <a:rPr lang="en-US" sz="8199" b="true">
                <a:solidFill>
                  <a:srgbClr val="000000"/>
                </a:solidFill>
                <a:latin typeface="Cerebri Sans"/>
                <a:ea typeface="Cerebri Sans"/>
                <a:cs typeface="Cerebri Sans"/>
                <a:sym typeface="Cerebri Sans"/>
              </a:rPr>
              <a:t>&amp;</a:t>
            </a:r>
          </a:p>
          <a:p>
            <a:pPr algn="l">
              <a:lnSpc>
                <a:spcPts val="11479"/>
              </a:lnSpc>
            </a:pPr>
            <a:r>
              <a:rPr lang="en-US" sz="8199" b="true">
                <a:solidFill>
                  <a:srgbClr val="000000"/>
                </a:solidFill>
                <a:latin typeface="Cerebri Sans"/>
                <a:ea typeface="Cerebri Sans"/>
                <a:cs typeface="Cerebri Sans"/>
                <a:sym typeface="Cerebri Sans"/>
              </a:rPr>
              <a:t>DIM. REDUCTION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0937" y="0"/>
            <a:ext cx="16406126" cy="10287000"/>
          </a:xfrm>
          <a:custGeom>
            <a:avLst/>
            <a:gdLst/>
            <a:ahLst/>
            <a:cxnLst/>
            <a:rect r="r" b="b" t="t" l="l"/>
            <a:pathLst>
              <a:path h="10287000" w="16406126">
                <a:moveTo>
                  <a:pt x="0" y="0"/>
                </a:moveTo>
                <a:lnTo>
                  <a:pt x="16406126" y="0"/>
                </a:lnTo>
                <a:lnTo>
                  <a:pt x="16406126" y="10287000"/>
                </a:lnTo>
                <a:lnTo>
                  <a:pt x="0" y="1028700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DAGUXTF5eNI</dc:identifier>
  <dcterms:modified xsi:type="dcterms:W3CDTF">2011-08-01T06:04:30Z</dcterms:modified>
  <cp:revision>1</cp:revision>
  <dc:title>Capstone_Presentation</dc:title>
</cp:coreProperties>
</file>