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34" r:id="rId2"/>
    <p:sldId id="340" r:id="rId3"/>
    <p:sldId id="345" r:id="rId4"/>
    <p:sldId id="348" r:id="rId5"/>
    <p:sldId id="346" r:id="rId6"/>
    <p:sldId id="347" r:id="rId7"/>
    <p:sldId id="349" r:id="rId8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8000"/>
    <a:srgbClr val="C0C0C0"/>
    <a:srgbClr val="FFFF66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59" autoAdjust="0"/>
  </p:normalViewPr>
  <p:slideViewPr>
    <p:cSldViewPr>
      <p:cViewPr varScale="1">
        <p:scale>
          <a:sx n="69" d="100"/>
          <a:sy n="69" d="100"/>
        </p:scale>
        <p:origin x="1543" y="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9C2415A-A54E-417F-82AF-44BB9D89D1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8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50525F3E-A22F-4AAF-9AA7-39450C98BB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72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91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25F3E-A22F-4AAF-9AA7-39450C98BB8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0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Growth Comparison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E4D8C2-C5CE-48C1-89C0-7352CBAA9A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Growth Comparison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222EA7-B4B5-495C-83D5-613822A0B4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Growth Comparison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900042-C5BE-4DEB-AA1A-790BA415F6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Growth Comparison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6950E9-D724-4023-B9C4-CE5A7098C1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Growth Comparison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2795B4-2330-45F5-B1FA-7C10677E25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Growth Comparison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F3F6D3-E33A-43C3-948B-E3CEA6EA98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Growth Comparison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F44323-DAD3-41A3-B282-2F0B2D190F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Growth Comparison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D886E9-1535-4767-9327-4477975765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Growth Comparison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EE79C8-FDE9-460A-975C-B66BD24B45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Growth Comparison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1F202C-CEEA-469E-BC04-507448B511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Growth Comparison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D88EEB-4147-4C6A-8748-B65FCDDB94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bg1"/>
            </a:gs>
            <a:gs pos="43000">
              <a:schemeClr val="bg1">
                <a:tint val="45000"/>
                <a:shade val="99000"/>
                <a:satMod val="350000"/>
              </a:schemeClr>
            </a:gs>
            <a:gs pos="100000">
              <a:schemeClr val="bg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 smtClean="0"/>
              <a:t>AFS15 - Growth Comparison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F824BC2C-E705-4E80-AA19-0AD8A6603AE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8001000" cy="1470025"/>
          </a:xfrm>
        </p:spPr>
        <p:txBody>
          <a:bodyPr/>
          <a:lstStyle/>
          <a:p>
            <a:r>
              <a:rPr lang="en-US" dirty="0" smtClean="0"/>
              <a:t>Comparing VBGF Models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Von Bertalanffy Models</a:t>
            </a:r>
          </a:p>
        </p:txBody>
      </p:sp>
    </p:spTree>
    <p:extLst>
      <p:ext uri="{BB962C8B-B14F-4D97-AF65-F5344CB8AC3E}">
        <p14:creationId xmlns:p14="http://schemas.microsoft.com/office/powerpoint/2010/main" val="8908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Suite of VBGF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Growth Comparison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4" y="1235999"/>
            <a:ext cx="9022786" cy="4860001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auto">
          <a:xfrm>
            <a:off x="0" y="1829844"/>
            <a:ext cx="9144000" cy="544882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8" name="Rectangle 7"/>
          <p:cNvSpPr/>
          <p:nvPr/>
        </p:nvSpPr>
        <p:spPr bwMode="auto">
          <a:xfrm>
            <a:off x="0" y="2374727"/>
            <a:ext cx="9144000" cy="1570972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9" name="Rectangle 8"/>
          <p:cNvSpPr/>
          <p:nvPr/>
        </p:nvSpPr>
        <p:spPr bwMode="auto">
          <a:xfrm>
            <a:off x="0" y="3923778"/>
            <a:ext cx="9144000" cy="1520869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95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5334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Fit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</a:t>
            </a:r>
            <a:r>
              <a:rPr lang="en-US" dirty="0" smtClean="0"/>
              <a:t>K,t</a:t>
            </a:r>
            <a:r>
              <a:rPr lang="en-US" baseline="-25000" dirty="0" smtClean="0"/>
              <a:t>0</a:t>
            </a:r>
            <a:r>
              <a:rPr lang="en-US" dirty="0" smtClean="0"/>
              <a:t>} and assess assumptions</a:t>
            </a:r>
          </a:p>
          <a:p>
            <a:r>
              <a:rPr lang="en-US" dirty="0" smtClean="0"/>
              <a:t>Examine Handout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Compare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,K,t</a:t>
            </a:r>
            <a:r>
              <a:rPr lang="en-US" baseline="-25000" dirty="0"/>
              <a:t>0</a:t>
            </a:r>
            <a:r>
              <a:rPr lang="en-US" dirty="0" smtClean="0"/>
              <a:t>} to {</a:t>
            </a:r>
            <a:r>
              <a:rPr lang="el-GR" dirty="0" smtClean="0"/>
              <a:t>Ω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Non-significant </a:t>
            </a:r>
            <a:r>
              <a:rPr lang="en-US" dirty="0" smtClean="0">
                <a:sym typeface="Wingdings" panose="05000000000000000000" pitchFamily="2" charset="2"/>
              </a:rPr>
              <a:t> no parameters differ between groups; </a:t>
            </a:r>
            <a:r>
              <a:rPr lang="en-US" b="1" dirty="0" smtClean="0">
                <a:solidFill>
                  <a:srgbClr val="CC0000"/>
                </a:solidFill>
                <a:sym typeface="Wingdings" panose="05000000000000000000" pitchFamily="2" charset="2"/>
              </a:rPr>
              <a:t>Stop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 smtClean="0"/>
          </a:p>
          <a:p>
            <a:pPr lvl="1"/>
            <a:r>
              <a:rPr lang="en-US" dirty="0" smtClean="0"/>
              <a:t>Significant </a:t>
            </a:r>
            <a:r>
              <a:rPr lang="en-US" dirty="0" smtClean="0">
                <a:sym typeface="Wingdings" panose="05000000000000000000" pitchFamily="2" charset="2"/>
              </a:rPr>
              <a:t> s</a:t>
            </a:r>
            <a:r>
              <a:rPr lang="en-US" dirty="0" smtClean="0"/>
              <a:t>ome parameter(s) differ between groups; </a:t>
            </a:r>
            <a:r>
              <a:rPr lang="en-US" b="1" dirty="0" smtClean="0">
                <a:solidFill>
                  <a:srgbClr val="008000"/>
                </a:solidFill>
              </a:rPr>
              <a:t>Continue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Growth Comparison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5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Sum-of-Squares Test</a:t>
            </a:r>
          </a:p>
          <a:p>
            <a:pPr lvl="1"/>
            <a:r>
              <a:rPr lang="en-US" dirty="0" smtClean="0"/>
              <a:t>Is RSS significantly reduced?</a:t>
            </a:r>
          </a:p>
          <a:p>
            <a:pPr lvl="1"/>
            <a:r>
              <a:rPr lang="en-US" dirty="0" smtClean="0"/>
              <a:t>F-test</a:t>
            </a:r>
          </a:p>
          <a:p>
            <a:endParaRPr lang="en-US" sz="1800" dirty="0"/>
          </a:p>
          <a:p>
            <a:r>
              <a:rPr lang="en-US" dirty="0" smtClean="0"/>
              <a:t>Likelihood Ratio Test</a:t>
            </a:r>
          </a:p>
          <a:p>
            <a:pPr lvl="1"/>
            <a:r>
              <a:rPr lang="en-US" dirty="0" smtClean="0"/>
              <a:t>Is likelihood significantly increased?</a:t>
            </a:r>
          </a:p>
          <a:p>
            <a:pPr lvl="1"/>
            <a:r>
              <a:rPr lang="en-US" dirty="0" smtClean="0"/>
              <a:t>Chi-square test</a:t>
            </a:r>
          </a:p>
          <a:p>
            <a:pPr lvl="1"/>
            <a:endParaRPr lang="en-US" sz="1800" dirty="0"/>
          </a:p>
          <a:p>
            <a:r>
              <a:rPr lang="en-US" dirty="0" smtClean="0"/>
              <a:t>Functionally equivalent for large n.</a:t>
            </a:r>
          </a:p>
          <a:p>
            <a:endParaRPr lang="en-US" sz="1800" dirty="0"/>
          </a:p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Growth Comparison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4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53340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Compare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</a:t>
            </a:r>
            <a:r>
              <a:rPr lang="en-US" dirty="0" smtClean="0"/>
              <a:t>K},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 smtClean="0"/>
              <a:t>,t</a:t>
            </a:r>
            <a:r>
              <a:rPr lang="en-US" baseline="-25000" dirty="0" smtClean="0"/>
              <a:t>0</a:t>
            </a:r>
            <a:r>
              <a:rPr lang="en-US" dirty="0" smtClean="0"/>
              <a:t>}, and {K,t</a:t>
            </a:r>
            <a:r>
              <a:rPr lang="en-US" baseline="-25000" dirty="0" smtClean="0"/>
              <a:t>0</a:t>
            </a:r>
            <a:r>
              <a:rPr lang="en-US" dirty="0" smtClean="0"/>
              <a:t>} to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,K,t</a:t>
            </a:r>
            <a:r>
              <a:rPr lang="en-US" baseline="-25000" dirty="0"/>
              <a:t>0</a:t>
            </a:r>
            <a:r>
              <a:rPr lang="en-US" dirty="0" smtClean="0"/>
              <a:t>}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Non-significant  the common parameter does not differ between groups.</a:t>
            </a:r>
          </a:p>
          <a:p>
            <a:pPr lvl="1"/>
            <a:r>
              <a:rPr lang="en-US" dirty="0" smtClean="0"/>
              <a:t>Significant </a:t>
            </a:r>
            <a:r>
              <a:rPr lang="en-US" dirty="0" smtClean="0">
                <a:sym typeface="Wingdings" panose="05000000000000000000" pitchFamily="2" charset="2"/>
              </a:rPr>
              <a:t> the common parameter differs between groups.</a:t>
            </a:r>
          </a:p>
          <a:p>
            <a:pPr lvl="1"/>
            <a:endParaRPr lang="en-US" sz="1200" dirty="0" smtClean="0"/>
          </a:p>
          <a:p>
            <a:pPr lvl="1"/>
            <a:r>
              <a:rPr lang="en-US" dirty="0" smtClean="0"/>
              <a:t>All significant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all parameters differ between groups; </a:t>
            </a:r>
            <a:r>
              <a:rPr lang="en-US" b="1" dirty="0" smtClean="0">
                <a:solidFill>
                  <a:srgbClr val="CC0000"/>
                </a:solidFill>
              </a:rPr>
              <a:t>Stop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Some non-significant </a:t>
            </a:r>
            <a:r>
              <a:rPr lang="en-US" dirty="0" smtClean="0">
                <a:sym typeface="Wingdings" panose="05000000000000000000" pitchFamily="2" charset="2"/>
              </a:rPr>
              <a:t> choose model with </a:t>
            </a:r>
            <a:r>
              <a:rPr lang="en-US" dirty="0"/>
              <a:t>lowest RSS, highest likelihood, or lowest negative </a:t>
            </a:r>
            <a:r>
              <a:rPr lang="en-US" dirty="0" smtClean="0"/>
              <a:t>log-likelihood as most parsimonious; </a:t>
            </a:r>
            <a:r>
              <a:rPr lang="en-US" b="1" dirty="0" smtClean="0">
                <a:solidFill>
                  <a:srgbClr val="008000"/>
                </a:solidFill>
              </a:rPr>
              <a:t>Continue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Growth Comparison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4" y="1828800"/>
            <a:ext cx="9022786" cy="4860001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auto">
          <a:xfrm>
            <a:off x="0" y="4558332"/>
            <a:ext cx="9144000" cy="1520869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8" name="Rectangle 7"/>
          <p:cNvSpPr/>
          <p:nvPr/>
        </p:nvSpPr>
        <p:spPr bwMode="auto">
          <a:xfrm>
            <a:off x="0" y="6054247"/>
            <a:ext cx="9144000" cy="727553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42363" y="2979685"/>
            <a:ext cx="8610600" cy="1485378"/>
          </a:xfrm>
          <a:prstGeom prst="rect">
            <a:avLst/>
          </a:prstGeom>
          <a:noFill/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0" y="2345401"/>
            <a:ext cx="453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*</a:t>
            </a:r>
            <a:endParaRPr lang="en-US" sz="5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58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53340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Compare two of </a:t>
            </a:r>
            <a:r>
              <a:rPr lang="en-US" dirty="0"/>
              <a:t>{L</a:t>
            </a:r>
            <a:r>
              <a:rPr lang="en-US" baseline="-25000" dirty="0" smtClean="0"/>
              <a:t>∞</a:t>
            </a:r>
            <a:r>
              <a:rPr lang="en-US" dirty="0" smtClean="0"/>
              <a:t>}, {K}, or {t</a:t>
            </a:r>
            <a:r>
              <a:rPr lang="en-US" baseline="-25000" dirty="0" smtClean="0"/>
              <a:t>0</a:t>
            </a:r>
            <a:r>
              <a:rPr lang="en-US" dirty="0" smtClean="0"/>
              <a:t>} to most parsimonious two-parameter model.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Non-significant  the common parameter does not differ between groups.</a:t>
            </a:r>
          </a:p>
          <a:p>
            <a:pPr lvl="1"/>
            <a:r>
              <a:rPr lang="en-US" dirty="0"/>
              <a:t>Significant </a:t>
            </a:r>
            <a:r>
              <a:rPr lang="en-US" dirty="0">
                <a:sym typeface="Wingdings" panose="05000000000000000000" pitchFamily="2" charset="2"/>
              </a:rPr>
              <a:t> the common parameter differs between </a:t>
            </a:r>
            <a:r>
              <a:rPr lang="en-US" dirty="0" smtClean="0">
                <a:sym typeface="Wingdings" panose="05000000000000000000" pitchFamily="2" charset="2"/>
              </a:rPr>
              <a:t>groups.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Examine Handout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Growth Comparison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4" y="2302799"/>
            <a:ext cx="9022786" cy="4860001"/>
          </a:xfrm>
          <a:prstGeom prst="rect">
            <a:avLst/>
          </a:prstGeom>
        </p:spPr>
      </p:pic>
      <p:sp useBgFill="1">
        <p:nvSpPr>
          <p:cNvPr id="10" name="Rectangle 9"/>
          <p:cNvSpPr/>
          <p:nvPr/>
        </p:nvSpPr>
        <p:spPr bwMode="auto">
          <a:xfrm>
            <a:off x="0" y="6511447"/>
            <a:ext cx="9144000" cy="727553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42363" y="4978743"/>
            <a:ext cx="8610600" cy="1485378"/>
          </a:xfrm>
          <a:prstGeom prst="rect">
            <a:avLst/>
          </a:prstGeom>
          <a:noFill/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0" y="3810000"/>
            <a:ext cx="453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*</a:t>
            </a:r>
            <a:endParaRPr lang="en-US" sz="5400" dirty="0">
              <a:solidFill>
                <a:srgbClr val="00B0F0"/>
              </a:solidFill>
            </a:endParaRPr>
          </a:p>
        </p:txBody>
      </p:sp>
      <p:sp useBgFill="1">
        <p:nvSpPr>
          <p:cNvPr id="13" name="Rectangle 12"/>
          <p:cNvSpPr/>
          <p:nvPr/>
        </p:nvSpPr>
        <p:spPr bwMode="auto">
          <a:xfrm>
            <a:off x="0" y="2806874"/>
            <a:ext cx="9144000" cy="627345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86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Comparisons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191000"/>
          </a:xfrm>
        </p:spPr>
        <p:txBody>
          <a:bodyPr/>
          <a:lstStyle/>
          <a:p>
            <a:r>
              <a:rPr lang="en-US" dirty="0" smtClean="0"/>
              <a:t>Complete Exercise 12.5.</a:t>
            </a:r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b="1" dirty="0" smtClean="0">
                <a:solidFill>
                  <a:srgbClr val="C00000"/>
                </a:solidFill>
              </a:rPr>
              <a:t>Time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Permitting</a:t>
            </a:r>
            <a:r>
              <a:rPr lang="en-US" dirty="0" smtClean="0"/>
              <a:t>) Complete Exercise 12.6 (</a:t>
            </a:r>
            <a:r>
              <a:rPr lang="en-US" i="1" dirty="0" smtClean="0"/>
              <a:t>may require some additional instruction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Growth Comparison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0572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7711</TotalTime>
  <Words>268</Words>
  <Application>Microsoft Office PowerPoint</Application>
  <PresentationFormat>On-screen Show (4:3)</PresentationFormat>
  <Paragraphs>55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Courier New</vt:lpstr>
      <vt:lpstr>Wingdings</vt:lpstr>
      <vt:lpstr>Default Design</vt:lpstr>
      <vt:lpstr>Comparing VBGF Models</vt:lpstr>
      <vt:lpstr>Suite of VBGF Models</vt:lpstr>
      <vt:lpstr>Steps in Comparison</vt:lpstr>
      <vt:lpstr>Model Comparisons</vt:lpstr>
      <vt:lpstr>Steps in Comparison</vt:lpstr>
      <vt:lpstr>Steps in Comparison</vt:lpstr>
      <vt:lpstr>Growth Comparisons Exercises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190</cp:revision>
  <dcterms:created xsi:type="dcterms:W3CDTF">2005-12-26T20:44:58Z</dcterms:created>
  <dcterms:modified xsi:type="dcterms:W3CDTF">2015-07-28T00:42:45Z</dcterms:modified>
</cp:coreProperties>
</file>