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4" r:id="rId3"/>
    <p:sldId id="289" r:id="rId4"/>
    <p:sldId id="276" r:id="rId5"/>
    <p:sldId id="273" r:id="rId6"/>
    <p:sldId id="277" r:id="rId7"/>
    <p:sldId id="279" r:id="rId8"/>
    <p:sldId id="284" r:id="rId9"/>
    <p:sldId id="280" r:id="rId10"/>
    <p:sldId id="281" r:id="rId11"/>
    <p:sldId id="282" r:id="rId12"/>
    <p:sldId id="283" r:id="rId13"/>
    <p:sldId id="288" r:id="rId14"/>
    <p:sldId id="300" r:id="rId15"/>
    <p:sldId id="298" r:id="rId16"/>
    <p:sldId id="299" r:id="rId17"/>
    <p:sldId id="291" r:id="rId18"/>
    <p:sldId id="294" r:id="rId19"/>
    <p:sldId id="293" r:id="rId20"/>
    <p:sldId id="295" r:id="rId21"/>
    <p:sldId id="301" r:id="rId22"/>
    <p:sldId id="302" r:id="rId23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91" autoAdjust="0"/>
  </p:normalViewPr>
  <p:slideViewPr>
    <p:cSldViewPr>
      <p:cViewPr varScale="1">
        <p:scale>
          <a:sx n="73" d="100"/>
          <a:sy n="73" d="100"/>
        </p:scale>
        <p:origin x="679" y="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872B57B-8637-4369-8DBB-ACB324A511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6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6E3EE8-E7EE-4662-9D4D-EDFD50A598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038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97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9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52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From Dwyer,</a:t>
            </a:r>
            <a:r>
              <a:rPr lang="en-US" sz="1200" baseline="0" dirty="0" smtClean="0"/>
              <a:t> KS, SJ Walsh, and SE </a:t>
            </a:r>
            <a:r>
              <a:rPr lang="en-US" sz="1200" baseline="0" dirty="0" err="1" smtClean="0"/>
              <a:t>Campana</a:t>
            </a:r>
            <a:r>
              <a:rPr lang="en-US" sz="1200" baseline="0" dirty="0" smtClean="0"/>
              <a:t>.  2003.  Age determination, validation and growth of Grand Bank yellowtail founder (</a:t>
            </a:r>
            <a:r>
              <a:rPr lang="en-US" sz="1200" baseline="0" dirty="0" err="1" smtClean="0"/>
              <a:t>Limanda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ferruginea</a:t>
            </a:r>
            <a:r>
              <a:rPr lang="en-US" sz="1200" baseline="0" dirty="0" smtClean="0"/>
              <a:t>).  ICES Journal of Marine Science 60:1123-1138.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14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Identify one set of ages as the “standard”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Compute the mean of the other set of ages at each age of the “standard”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Test if this mean age differs from the “standard”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Multiple 1-sample t-tests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Must be corrected for error rate inflation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83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43000">
              <a:schemeClr val="bg1">
                <a:lumMod val="100000"/>
              </a:schemeClr>
            </a:gs>
            <a:gs pos="40000">
              <a:schemeClr val="bg1"/>
            </a:gs>
            <a:gs pos="100000">
              <a:schemeClr val="bg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C17885-E2C0-4639-B2C2-4175290335B2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FE57BC-AED1-49EE-84E3-CD551AE060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08D173-E069-4C51-9AF8-A42705B43A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3434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40B0F2-26BD-4713-9559-F0FFAE77F0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B8B4C8-D6E7-49C9-889D-F4C61EDEBE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84DE67-21DB-4416-97AD-ADD6EAA2B2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51D519-F86A-46BE-B2CD-5EA27A0019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6AF3D0-9E61-41B9-9C1A-9EA9C05722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BE662A-6FCB-4AB3-91D5-24D05426EC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FA0D0B-41AB-45EC-9833-33E82F8E32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F6AADB-F47B-4231-944C-33BA3E5DB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bg1">
                <a:lumMod val="100000"/>
              </a:schemeClr>
            </a:gs>
            <a:gs pos="0">
              <a:schemeClr val="bg1">
                <a:tint val="45000"/>
                <a:shade val="99000"/>
                <a:satMod val="350000"/>
                <a:lumMod val="0"/>
                <a:lumOff val="100000"/>
              </a:schemeClr>
            </a:gs>
            <a:gs pos="90000">
              <a:schemeClr val="bg2">
                <a:lumMod val="60000"/>
                <a:lumOff val="4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A3A5FB7-F528-4E39-9DB4-A1787182BA0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 Comparison Methods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Accuracy, Bias, Precision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Modified Age-Bias Plot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1097280"/>
            <a:ext cx="6743700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0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t-Tests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276714"/>
              </p:ext>
            </p:extLst>
          </p:nvPr>
        </p:nvGraphicFramePr>
        <p:xfrm>
          <a:off x="838200" y="923731"/>
          <a:ext cx="7543800" cy="2739456"/>
        </p:xfrm>
        <a:graphic>
          <a:graphicData uri="http://schemas.openxmlformats.org/drawingml/2006/table">
            <a:tbl>
              <a:tblPr firstRow="1" firstCol="1" bandRow="1"/>
              <a:tblGrid>
                <a:gridCol w="1097430"/>
                <a:gridCol w="679144"/>
                <a:gridCol w="756943"/>
                <a:gridCol w="778909"/>
                <a:gridCol w="966543"/>
                <a:gridCol w="906135"/>
                <a:gridCol w="1205433"/>
                <a:gridCol w="1153263"/>
              </a:tblGrid>
              <a:tr h="7737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Otolith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adj.p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0.3313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2.179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0.1684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2.85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0.104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-1.477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0.3308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3.78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-1.719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061545"/>
              </p:ext>
            </p:extLst>
          </p:nvPr>
        </p:nvGraphicFramePr>
        <p:xfrm>
          <a:off x="838200" y="3671694"/>
          <a:ext cx="7543800" cy="2348106"/>
        </p:xfrm>
        <a:graphic>
          <a:graphicData uri="http://schemas.openxmlformats.org/drawingml/2006/table">
            <a:tbl>
              <a:tblPr firstRow="1" firstCol="1" bandRow="1"/>
              <a:tblGrid>
                <a:gridCol w="1097430"/>
                <a:gridCol w="679144"/>
                <a:gridCol w="756943"/>
                <a:gridCol w="778909"/>
                <a:gridCol w="966543"/>
                <a:gridCol w="906135"/>
                <a:gridCol w="1205433"/>
                <a:gridCol w="1153263"/>
              </a:tblGrid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-3.207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4.63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-3.667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CC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0.0480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-9.165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CC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-16.000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CC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6019800"/>
            <a:ext cx="8229600" cy="609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C00000"/>
                </a:solidFill>
              </a:rPr>
              <a:t>Useful for testing where ages diverge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50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Tests of Symmetry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If a systematic bias in ages exists then age-agreement table is </a:t>
            </a:r>
            <a:r>
              <a:rPr lang="en-US" dirty="0" err="1" smtClean="0"/>
              <a:t>assymmetric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Chi-square-type test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 “Symmetric” (i.e., no systematic bias)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</a:t>
            </a:r>
            <a:r>
              <a:rPr lang="en-US" baseline="-25000" dirty="0" smtClean="0"/>
              <a:t>A</a:t>
            </a:r>
            <a:r>
              <a:rPr lang="en-US" dirty="0" smtClean="0"/>
              <a:t>: “</a:t>
            </a:r>
            <a:r>
              <a:rPr lang="en-US" dirty="0" err="1" smtClean="0"/>
              <a:t>Assymetric</a:t>
            </a:r>
            <a:r>
              <a:rPr lang="en-US" dirty="0" smtClean="0"/>
              <a:t>” (i.e., systematic bias)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6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Tests of Symmetry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3657600" cy="609604"/>
          </a:xfrm>
        </p:spPr>
        <p:txBody>
          <a:bodyPr/>
          <a:lstStyle/>
          <a:p>
            <a:r>
              <a:rPr lang="en-US" dirty="0" smtClean="0"/>
              <a:t>Systematic Bias?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81400" y="914400"/>
            <a:ext cx="563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C00000"/>
                </a:solidFill>
              </a:rPr>
              <a:t>Assymmetric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>
                <a:solidFill>
                  <a:srgbClr val="C00000"/>
                </a:solidFill>
              </a:rPr>
              <a:t>Small </a:t>
            </a:r>
            <a:r>
              <a:rPr lang="en-US" sz="3200" dirty="0" smtClean="0">
                <a:solidFill>
                  <a:srgbClr val="C00000"/>
                </a:solidFill>
              </a:rPr>
              <a:t>p-value</a:t>
            </a:r>
            <a:endParaRPr 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010092"/>
              </p:ext>
            </p:extLst>
          </p:nvPr>
        </p:nvGraphicFramePr>
        <p:xfrm>
          <a:off x="685800" y="1600200"/>
          <a:ext cx="7848600" cy="4935164"/>
        </p:xfrm>
        <a:graphic>
          <a:graphicData uri="http://schemas.openxmlformats.org/drawingml/2006/table">
            <a:tbl>
              <a:tblPr firstRow="1" firstCol="1" bandRow="1"/>
              <a:tblGrid>
                <a:gridCol w="603480"/>
                <a:gridCol w="603480"/>
                <a:gridCol w="603480"/>
                <a:gridCol w="603480"/>
                <a:gridCol w="603480"/>
                <a:gridCol w="603480"/>
                <a:gridCol w="603480"/>
                <a:gridCol w="603480"/>
                <a:gridCol w="603480"/>
                <a:gridCol w="604320"/>
                <a:gridCol w="604320"/>
                <a:gridCol w="604320"/>
                <a:gridCol w="604320"/>
              </a:tblGrid>
              <a:tr h="3796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Otolith Age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96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79628">
                <a:tc rowSpan="11"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 Age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1905000" y="2362200"/>
            <a:ext cx="6629400" cy="4191000"/>
          </a:xfrm>
          <a:prstGeom prst="line">
            <a:avLst/>
          </a:prstGeom>
          <a:ln w="69850">
            <a:solidFill>
              <a:srgbClr val="FF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72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Tests of Symmetry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3657600" cy="609604"/>
          </a:xfrm>
        </p:spPr>
        <p:txBody>
          <a:bodyPr/>
          <a:lstStyle/>
          <a:p>
            <a:r>
              <a:rPr lang="en-US" dirty="0" smtClean="0"/>
              <a:t>Systematic Bias?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81400" y="914400"/>
            <a:ext cx="563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</a:t>
            </a:r>
            <a:r>
              <a:rPr lang="en-US" sz="3200" dirty="0" smtClean="0">
                <a:solidFill>
                  <a:srgbClr val="C00000"/>
                </a:solidFill>
              </a:rPr>
              <a:t>ymmetric </a:t>
            </a:r>
            <a:r>
              <a:rPr lang="en-US" sz="32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sz="3200" dirty="0" smtClean="0">
                <a:solidFill>
                  <a:srgbClr val="C00000"/>
                </a:solidFill>
              </a:rPr>
              <a:t> Large p-value</a:t>
            </a:r>
            <a:endParaRPr 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906767"/>
              </p:ext>
            </p:extLst>
          </p:nvPr>
        </p:nvGraphicFramePr>
        <p:xfrm>
          <a:off x="685800" y="1600200"/>
          <a:ext cx="7848600" cy="4935164"/>
        </p:xfrm>
        <a:graphic>
          <a:graphicData uri="http://schemas.openxmlformats.org/drawingml/2006/table">
            <a:tbl>
              <a:tblPr firstRow="1" firstCol="1" bandRow="1"/>
              <a:tblGrid>
                <a:gridCol w="603480"/>
                <a:gridCol w="603480"/>
                <a:gridCol w="603480"/>
                <a:gridCol w="603480"/>
                <a:gridCol w="603480"/>
                <a:gridCol w="603480"/>
                <a:gridCol w="603480"/>
                <a:gridCol w="603480"/>
                <a:gridCol w="603480"/>
                <a:gridCol w="604320"/>
                <a:gridCol w="604320"/>
                <a:gridCol w="604320"/>
                <a:gridCol w="604320"/>
              </a:tblGrid>
              <a:tr h="3796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Otolith Age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96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79628">
                <a:tc rowSpan="11"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 Age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1905000" y="2344364"/>
            <a:ext cx="6629400" cy="4191000"/>
          </a:xfrm>
          <a:prstGeom prst="line">
            <a:avLst/>
          </a:prstGeom>
          <a:ln w="69850">
            <a:solidFill>
              <a:srgbClr val="FF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05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Tests of Symmetry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1171575"/>
          </a:xfrm>
        </p:spPr>
        <p:txBody>
          <a:bodyPr/>
          <a:lstStyle/>
          <a:p>
            <a:r>
              <a:rPr lang="en-US" dirty="0" smtClean="0"/>
              <a:t>Three Types</a:t>
            </a:r>
          </a:p>
          <a:p>
            <a:pPr lvl="1"/>
            <a:r>
              <a:rPr lang="en-US" dirty="0" smtClean="0"/>
              <a:t>Compares different off-diagonal cells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4" y="2324100"/>
            <a:ext cx="2895600" cy="3162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00" y="2314575"/>
            <a:ext cx="2857500" cy="3133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333625"/>
            <a:ext cx="2838450" cy="311467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5638800"/>
            <a:ext cx="853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kern="0" dirty="0" smtClean="0">
                <a:solidFill>
                  <a:srgbClr val="C00000"/>
                </a:solidFill>
              </a:rPr>
              <a:t>Useful for an overall summary</a:t>
            </a:r>
            <a:endParaRPr lang="en-US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44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Pages 1-3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99"/>
            <a:ext cx="8229600" cy="2209801"/>
          </a:xfrm>
        </p:spPr>
        <p:txBody>
          <a:bodyPr/>
          <a:lstStyle/>
          <a:p>
            <a:r>
              <a:rPr lang="en-US" b="1" dirty="0" smtClean="0"/>
              <a:t>Percent Agreement</a:t>
            </a:r>
          </a:p>
          <a:p>
            <a:pPr lvl="1"/>
            <a:r>
              <a:rPr lang="en-US" dirty="0" smtClean="0"/>
              <a:t>% where two ages agree perfectly</a:t>
            </a:r>
          </a:p>
          <a:p>
            <a:r>
              <a:rPr lang="en-US" b="1" dirty="0" smtClean="0"/>
              <a:t>Percent Agreement with Offset</a:t>
            </a:r>
          </a:p>
          <a:p>
            <a:pPr lvl="1"/>
            <a:r>
              <a:rPr lang="en-US" dirty="0" smtClean="0"/>
              <a:t>% where two ages agree within some amount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154529"/>
              </p:ext>
            </p:extLst>
          </p:nvPr>
        </p:nvGraphicFramePr>
        <p:xfrm>
          <a:off x="1600200" y="3429000"/>
          <a:ext cx="2682813" cy="1251522"/>
        </p:xfrm>
        <a:graphic>
          <a:graphicData uri="http://schemas.openxmlformats.org/drawingml/2006/table">
            <a:tbl>
              <a:tblPr firstRow="1" firstCol="1" bandRow="1"/>
              <a:tblGrid>
                <a:gridCol w="1799681"/>
                <a:gridCol w="883132"/>
              </a:tblGrid>
              <a:tr h="625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Abs Age Diff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625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58.7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765487"/>
              </p:ext>
            </p:extLst>
          </p:nvPr>
        </p:nvGraphicFramePr>
        <p:xfrm>
          <a:off x="4343400" y="3431777"/>
          <a:ext cx="3413187" cy="1251522"/>
        </p:xfrm>
        <a:graphic>
          <a:graphicData uri="http://schemas.openxmlformats.org/drawingml/2006/table">
            <a:tbl>
              <a:tblPr firstRow="1" firstCol="1" bandRow="1"/>
              <a:tblGrid>
                <a:gridCol w="921321"/>
                <a:gridCol w="859264"/>
                <a:gridCol w="773338"/>
                <a:gridCol w="859264"/>
              </a:tblGrid>
              <a:tr h="625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625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4876799"/>
            <a:ext cx="8229600" cy="1752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kern="0" dirty="0" smtClean="0">
                <a:solidFill>
                  <a:srgbClr val="C00000"/>
                </a:solidFill>
              </a:rPr>
              <a:t>Easily understood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kern="0" dirty="0" smtClean="0">
                <a:solidFill>
                  <a:srgbClr val="C00000"/>
                </a:solidFill>
              </a:rPr>
              <a:t>Poor metric … interpretation depends on range of observed ages</a:t>
            </a:r>
          </a:p>
        </p:txBody>
      </p:sp>
    </p:spTree>
    <p:extLst>
      <p:ext uri="{BB962C8B-B14F-4D97-AF65-F5344CB8AC3E}">
        <p14:creationId xmlns:p14="http://schemas.microsoft.com/office/powerpoint/2010/main" val="359101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b="1" dirty="0" smtClean="0"/>
              <a:t>Average Percentage Error (APE)</a:t>
            </a:r>
          </a:p>
          <a:p>
            <a:pPr lvl="1"/>
            <a:r>
              <a:rPr lang="en-US" dirty="0" smtClean="0"/>
              <a:t>Compute APE for each fish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Average the APEs for a summary metric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2539045"/>
            <a:ext cx="4000500" cy="139058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869803"/>
              </p:ext>
            </p:extLst>
          </p:nvPr>
        </p:nvGraphicFramePr>
        <p:xfrm>
          <a:off x="4422698" y="2539045"/>
          <a:ext cx="4645102" cy="2185355"/>
        </p:xfrm>
        <a:graphic>
          <a:graphicData uri="http://schemas.openxmlformats.org/drawingml/2006/table">
            <a:tbl>
              <a:tblPr firstRow="1" firstCol="1" bandRow="1"/>
              <a:tblGrid>
                <a:gridCol w="717030"/>
                <a:gridCol w="801647"/>
                <a:gridCol w="930017"/>
                <a:gridCol w="759941"/>
                <a:gridCol w="634820"/>
                <a:gridCol w="801647"/>
              </a:tblGrid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fish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50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Average Coefficient of Variation (ACV)</a:t>
            </a:r>
          </a:p>
          <a:p>
            <a:pPr lvl="1"/>
            <a:r>
              <a:rPr lang="en-US" dirty="0"/>
              <a:t>Compute </a:t>
            </a:r>
            <a:r>
              <a:rPr lang="en-US" dirty="0" smtClean="0"/>
              <a:t>CV </a:t>
            </a:r>
            <a:r>
              <a:rPr lang="en-US" dirty="0"/>
              <a:t>for each fish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sz="1600" dirty="0" smtClean="0"/>
          </a:p>
          <a:p>
            <a:pPr lvl="1"/>
            <a:r>
              <a:rPr lang="en-US" dirty="0" smtClean="0"/>
              <a:t>Average </a:t>
            </a:r>
            <a:r>
              <a:rPr lang="en-US" dirty="0"/>
              <a:t>the </a:t>
            </a:r>
            <a:r>
              <a:rPr lang="en-US" dirty="0" smtClean="0"/>
              <a:t>CVs </a:t>
            </a:r>
            <a:r>
              <a:rPr lang="en-US" dirty="0"/>
              <a:t>for a summary </a:t>
            </a:r>
            <a:r>
              <a:rPr lang="en-US" dirty="0" smtClean="0"/>
              <a:t>metric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635585"/>
              </p:ext>
            </p:extLst>
          </p:nvPr>
        </p:nvGraphicFramePr>
        <p:xfrm>
          <a:off x="1915322" y="3834445"/>
          <a:ext cx="3702840" cy="2185355"/>
        </p:xfrm>
        <a:graphic>
          <a:graphicData uri="http://schemas.openxmlformats.org/drawingml/2006/table">
            <a:tbl>
              <a:tblPr firstRow="1" firstCol="1" bandRow="1"/>
              <a:tblGrid>
                <a:gridCol w="690798"/>
                <a:gridCol w="772319"/>
                <a:gridCol w="895991"/>
                <a:gridCol w="732138"/>
                <a:gridCol w="611594"/>
              </a:tblGrid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fish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250133"/>
            <a:ext cx="5195887" cy="1483667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936908"/>
              </p:ext>
            </p:extLst>
          </p:nvPr>
        </p:nvGraphicFramePr>
        <p:xfrm>
          <a:off x="5694362" y="3831958"/>
          <a:ext cx="1544638" cy="2185355"/>
        </p:xfrm>
        <a:graphic>
          <a:graphicData uri="http://schemas.openxmlformats.org/drawingml/2006/table">
            <a:tbl>
              <a:tblPr firstRow="1" firstCol="1" bandRow="1"/>
              <a:tblGrid>
                <a:gridCol w="772319"/>
                <a:gridCol w="772319"/>
              </a:tblGrid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CV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35.4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81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/>
              <a:t>Estimated 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Age determined from observation of structures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r>
              <a:rPr lang="en-US" sz="2800" b="1" dirty="0" smtClean="0"/>
              <a:t>True </a:t>
            </a:r>
            <a:r>
              <a:rPr lang="en-US" sz="2800" b="1" dirty="0"/>
              <a:t>age</a:t>
            </a:r>
          </a:p>
          <a:p>
            <a:pPr lvl="1"/>
            <a:r>
              <a:rPr lang="en-US" sz="2400" dirty="0" smtClean="0"/>
              <a:t>Actual age of the fish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Age &amp; Growth R  ●  Portland, OR ●  16 August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2" descr="E:\aaaArchives\Books\zOLD\FSA_Sweave\chap_Biological\Figs\static-FRDOt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35" y="2209228"/>
            <a:ext cx="7236965" cy="304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87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APE and ACV</a:t>
            </a:r>
          </a:p>
          <a:p>
            <a:pPr lvl="1"/>
            <a:r>
              <a:rPr lang="en-US" dirty="0" smtClean="0"/>
              <a:t>ACV generally preferred … known statistic</a:t>
            </a:r>
          </a:p>
          <a:p>
            <a:pPr lvl="1"/>
            <a:r>
              <a:rPr lang="en-US" dirty="0" smtClean="0"/>
              <a:t>ACV generally 40% greater than APE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Campana</a:t>
            </a:r>
            <a:r>
              <a:rPr lang="en-US" dirty="0" smtClean="0"/>
              <a:t> (2001) … if ACV&lt;5% then precise</a:t>
            </a:r>
          </a:p>
          <a:p>
            <a:pPr lvl="2"/>
            <a:r>
              <a:rPr lang="en-US" dirty="0" smtClean="0"/>
              <a:t>Based on empirical median ACV of 7.6%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5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914400"/>
          </a:xfrm>
        </p:spPr>
        <p:txBody>
          <a:bodyPr/>
          <a:lstStyle/>
          <a:p>
            <a:r>
              <a:rPr lang="en-US" dirty="0" smtClean="0"/>
              <a:t>Page 4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217488" y="2209800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In Portland 2015</a:t>
            </a:r>
            <a:endParaRPr lang="en-US" kern="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33400" y="3124200"/>
            <a:ext cx="8229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Richard S. McBride Poster – “</a:t>
            </a:r>
            <a:r>
              <a:rPr lang="en-US" dirty="0"/>
              <a:t>Testing Tests of Symmetry to Evaluate Paired Age Agreement</a:t>
            </a:r>
            <a:r>
              <a:rPr lang="en-US" kern="0" dirty="0"/>
              <a:t>”</a:t>
            </a:r>
          </a:p>
          <a:p>
            <a:r>
              <a:rPr lang="en-US" kern="0" dirty="0" smtClean="0"/>
              <a:t>Thursday – “</a:t>
            </a:r>
            <a:r>
              <a:rPr lang="en-US" dirty="0"/>
              <a:t>Use of Scales, Otoliths and Fin Rays to Determine Age, Growth, and Life History Characteristics of </a:t>
            </a:r>
            <a:r>
              <a:rPr lang="en-US" dirty="0" smtClean="0"/>
              <a:t>Fishes</a:t>
            </a:r>
            <a:r>
              <a:rPr lang="en-US" kern="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334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5088" y="228600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Age Comparisons Exercises</a:t>
            </a:r>
            <a:endParaRPr lang="en-US" kern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219200"/>
            <a:ext cx="8229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Complete 4.1 (a)-(c</a:t>
            </a:r>
            <a:r>
              <a:rPr lang="en-US" kern="0" dirty="0" smtClean="0"/>
              <a:t>).</a:t>
            </a:r>
          </a:p>
          <a:p>
            <a:endParaRPr lang="en-US" kern="0" dirty="0" smtClean="0"/>
          </a:p>
          <a:p>
            <a:r>
              <a:rPr lang="en-US" kern="0" dirty="0" smtClean="0"/>
              <a:t>(</a:t>
            </a:r>
            <a:r>
              <a:rPr lang="en-US" i="1" kern="0" dirty="0" smtClean="0">
                <a:solidFill>
                  <a:srgbClr val="CC0000"/>
                </a:solidFill>
              </a:rPr>
              <a:t>Time Permitting</a:t>
            </a:r>
            <a:r>
              <a:rPr lang="en-US" kern="0" dirty="0" smtClean="0"/>
              <a:t>) Complete 4.1 (d)-(h).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58685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763000" cy="5334000"/>
          </a:xfrm>
        </p:spPr>
        <p:txBody>
          <a:bodyPr/>
          <a:lstStyle/>
          <a:p>
            <a:r>
              <a:rPr lang="en-US" dirty="0" smtClean="0"/>
              <a:t>At least two sets of paired ages</a:t>
            </a:r>
          </a:p>
          <a:p>
            <a:pPr lvl="1"/>
            <a:r>
              <a:rPr lang="en-US" dirty="0" smtClean="0"/>
              <a:t>Estimated and true ages</a:t>
            </a:r>
          </a:p>
          <a:p>
            <a:pPr lvl="1"/>
            <a:r>
              <a:rPr lang="en-US" dirty="0" smtClean="0"/>
              <a:t>From two structures (scales, </a:t>
            </a:r>
            <a:r>
              <a:rPr lang="en-US" dirty="0" err="1" smtClean="0"/>
              <a:t>otoliths</a:t>
            </a:r>
            <a:r>
              <a:rPr lang="en-US" dirty="0" smtClean="0"/>
              <a:t>, fin rays, …)</a:t>
            </a:r>
          </a:p>
          <a:p>
            <a:pPr lvl="1"/>
            <a:r>
              <a:rPr lang="en-US" dirty="0" smtClean="0"/>
              <a:t>From two readers</a:t>
            </a:r>
          </a:p>
          <a:p>
            <a:pPr lvl="1"/>
            <a:r>
              <a:rPr lang="en-US" dirty="0" smtClean="0"/>
              <a:t>From same reader at two times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9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" y="0"/>
            <a:ext cx="9012237" cy="609600"/>
          </a:xfrm>
        </p:spPr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763000" cy="6019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/>
              <a:t>Accuracy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Estimated age equals (known) true 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Related to age validation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i="1" dirty="0" smtClean="0"/>
              <a:t>“Does age from scales equal true age?”</a:t>
            </a:r>
            <a:endParaRPr lang="en-US" sz="2400" i="1" dirty="0"/>
          </a:p>
          <a:p>
            <a:r>
              <a:rPr lang="en-US" sz="2800" b="1" dirty="0"/>
              <a:t>Bias</a:t>
            </a:r>
          </a:p>
          <a:p>
            <a:pPr lvl="1"/>
            <a:r>
              <a:rPr lang="en-US" sz="2400" dirty="0"/>
              <a:t>Difference between two (or more) </a:t>
            </a:r>
            <a:r>
              <a:rPr lang="en-US" sz="2400" dirty="0" smtClean="0"/>
              <a:t>estimates</a:t>
            </a: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i="1" dirty="0"/>
              <a:t>“Do ages from scales and otoliths agree?”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i="1" dirty="0"/>
              <a:t>“Do ages from two readers agree</a:t>
            </a:r>
            <a:r>
              <a:rPr lang="en-US" i="1" dirty="0" smtClean="0"/>
              <a:t>?”</a:t>
            </a:r>
          </a:p>
          <a:p>
            <a:r>
              <a:rPr lang="en-US" sz="2800" b="1" dirty="0"/>
              <a:t>Precision</a:t>
            </a:r>
          </a:p>
          <a:p>
            <a:pPr lvl="1"/>
            <a:r>
              <a:rPr lang="en-US" sz="2400" dirty="0"/>
              <a:t>Reproducibility of age </a:t>
            </a:r>
            <a:r>
              <a:rPr lang="en-US" sz="2400" dirty="0" smtClean="0"/>
              <a:t>estimates </a:t>
            </a:r>
            <a:r>
              <a:rPr lang="en-US" sz="2400" dirty="0"/>
              <a:t>(whether true or not)</a:t>
            </a:r>
          </a:p>
          <a:p>
            <a:pPr lvl="1"/>
            <a:r>
              <a:rPr lang="en-US" sz="2400" dirty="0" smtClean="0"/>
              <a:t>Measures variability </a:t>
            </a:r>
            <a:r>
              <a:rPr lang="en-US" sz="2400" dirty="0"/>
              <a:t>in age </a:t>
            </a:r>
            <a:r>
              <a:rPr lang="en-US" sz="2400" dirty="0" smtClean="0"/>
              <a:t>estimates</a:t>
            </a: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i="1" dirty="0"/>
              <a:t>“How often do ages from two readers agree?”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i="1" dirty="0"/>
              <a:t>“How variable are ages assigned from two </a:t>
            </a:r>
            <a:r>
              <a:rPr lang="en-US" i="1" dirty="0" smtClean="0"/>
              <a:t>readers?”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0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474" y="62654"/>
            <a:ext cx="5269526" cy="6487371"/>
          </a:xfrm>
          <a:prstGeom prst="rect">
            <a:avLst/>
          </a:prstGeom>
        </p:spPr>
      </p:pic>
      <p:sp>
        <p:nvSpPr>
          <p:cNvPr id="6" name="Line Callout 1 (Accent Bar) 5"/>
          <p:cNvSpPr/>
          <p:nvPr/>
        </p:nvSpPr>
        <p:spPr>
          <a:xfrm>
            <a:off x="7239000" y="1295400"/>
            <a:ext cx="914400" cy="457200"/>
          </a:xfrm>
          <a:prstGeom prst="accentCallout1">
            <a:avLst>
              <a:gd name="adj1" fmla="val 18750"/>
              <a:gd name="adj2" fmla="val -8333"/>
              <a:gd name="adj3" fmla="val 107622"/>
              <a:gd name="adj4" fmla="val -59065"/>
            </a:avLst>
          </a:prstGeom>
          <a:solidFill>
            <a:srgbClr val="FFC000">
              <a:alpha val="35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Bias</a:t>
            </a:r>
            <a:endParaRPr lang="en-US" dirty="0"/>
          </a:p>
        </p:txBody>
      </p:sp>
      <p:sp>
        <p:nvSpPr>
          <p:cNvPr id="13" name="Line Callout 1 (Accent Bar) 12"/>
          <p:cNvSpPr/>
          <p:nvPr/>
        </p:nvSpPr>
        <p:spPr>
          <a:xfrm>
            <a:off x="7239000" y="152400"/>
            <a:ext cx="1676400" cy="457200"/>
          </a:xfrm>
          <a:prstGeom prst="accentCallout1">
            <a:avLst>
              <a:gd name="adj1" fmla="val 18750"/>
              <a:gd name="adj2" fmla="val -8333"/>
              <a:gd name="adj3" fmla="val 119817"/>
              <a:gd name="adj4" fmla="val -191438"/>
            </a:avLst>
          </a:prstGeom>
          <a:solidFill>
            <a:srgbClr val="FFC000">
              <a:alpha val="35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86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Tabular Displays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Age-Agreement Table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Graphical Displays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Age-Bias Plot (</a:t>
            </a:r>
            <a:r>
              <a:rPr lang="en-US" dirty="0" err="1" smtClean="0"/>
              <a:t>Campana</a:t>
            </a:r>
            <a:r>
              <a:rPr lang="en-US" dirty="0" smtClean="0"/>
              <a:t> et al. 1995)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Modified Age-Bias Plot (Muir et al. 2008)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Statistical Tests</a:t>
            </a:r>
          </a:p>
          <a:p>
            <a:pPr lvl="1"/>
            <a:r>
              <a:rPr lang="en-US" dirty="0"/>
              <a:t>t-tests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Tests </a:t>
            </a:r>
            <a:r>
              <a:rPr lang="en-US" dirty="0"/>
              <a:t>of </a:t>
            </a:r>
            <a:r>
              <a:rPr lang="en-US" dirty="0" smtClean="0"/>
              <a:t>Symmetry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Age-Agreement 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978549"/>
              </p:ext>
            </p:extLst>
          </p:nvPr>
        </p:nvGraphicFramePr>
        <p:xfrm>
          <a:off x="533400" y="1295393"/>
          <a:ext cx="8153400" cy="5087563"/>
        </p:xfrm>
        <a:graphic>
          <a:graphicData uri="http://schemas.openxmlformats.org/drawingml/2006/table">
            <a:tbl>
              <a:tblPr firstRow="1" firstCol="1" bandRow="1"/>
              <a:tblGrid>
                <a:gridCol w="626916"/>
                <a:gridCol w="626916"/>
                <a:gridCol w="626916"/>
                <a:gridCol w="626916"/>
                <a:gridCol w="626916"/>
                <a:gridCol w="626916"/>
                <a:gridCol w="626916"/>
                <a:gridCol w="626916"/>
                <a:gridCol w="626916"/>
                <a:gridCol w="627789"/>
                <a:gridCol w="627789"/>
                <a:gridCol w="627789"/>
                <a:gridCol w="627789"/>
              </a:tblGrid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Otolith Age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86862">
                <a:tc rowSpan="11"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 Age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1752600" y="2057400"/>
            <a:ext cx="6934200" cy="4267200"/>
          </a:xfrm>
          <a:prstGeom prst="line">
            <a:avLst/>
          </a:prstGeom>
          <a:ln w="69850">
            <a:solidFill>
              <a:srgbClr val="FF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00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263418"/>
              </p:ext>
            </p:extLst>
          </p:nvPr>
        </p:nvGraphicFramePr>
        <p:xfrm>
          <a:off x="762000" y="1219198"/>
          <a:ext cx="7924800" cy="5257798"/>
        </p:xfrm>
        <a:graphic>
          <a:graphicData uri="http://schemas.openxmlformats.org/drawingml/2006/table">
            <a:tbl>
              <a:tblPr firstRow="1" firstCol="1" bandRow="1"/>
              <a:tblGrid>
                <a:gridCol w="606932"/>
                <a:gridCol w="606932"/>
                <a:gridCol w="606932"/>
                <a:gridCol w="606932"/>
                <a:gridCol w="606932"/>
                <a:gridCol w="606932"/>
                <a:gridCol w="606932"/>
                <a:gridCol w="606932"/>
                <a:gridCol w="606932"/>
                <a:gridCol w="606932"/>
                <a:gridCol w="606932"/>
                <a:gridCol w="624274"/>
                <a:gridCol w="624274"/>
              </a:tblGrid>
              <a:tr h="404446">
                <a:tc rowSpan="1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 Age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04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Otolith Age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Age-Agreement 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981200" y="1219200"/>
            <a:ext cx="6705600" cy="4419600"/>
          </a:xfrm>
          <a:prstGeom prst="line">
            <a:avLst/>
          </a:prstGeom>
          <a:ln w="69850">
            <a:solidFill>
              <a:srgbClr val="FF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85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Age-Bias Plot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AutoShape 3"/>
          <p:cNvSpPr>
            <a:spLocks noChangeAspect="1" noChangeArrowheads="1" noTextEdit="1"/>
          </p:cNvSpPr>
          <p:nvPr/>
        </p:nvSpPr>
        <p:spPr bwMode="auto">
          <a:xfrm>
            <a:off x="407988" y="-203200"/>
            <a:ext cx="8328025" cy="726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1097280"/>
            <a:ext cx="6743700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6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5230</TotalTime>
  <Words>1605</Words>
  <Application>Microsoft Office PowerPoint</Application>
  <PresentationFormat>On-screen Show (4:3)</PresentationFormat>
  <Paragraphs>940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Times New Roman</vt:lpstr>
      <vt:lpstr>Wingdings</vt:lpstr>
      <vt:lpstr>Default Design</vt:lpstr>
      <vt:lpstr>Age Comparison Methods</vt:lpstr>
      <vt:lpstr>Definitions</vt:lpstr>
      <vt:lpstr>Types of Data</vt:lpstr>
      <vt:lpstr>Definitions</vt:lpstr>
      <vt:lpstr>PowerPoint Presentation</vt:lpstr>
      <vt:lpstr>Identifying Bias</vt:lpstr>
      <vt:lpstr>Bias – Age-Agreement Table</vt:lpstr>
      <vt:lpstr>Bias – Age-Agreement Table</vt:lpstr>
      <vt:lpstr>Bias – Age-Bias Plot</vt:lpstr>
      <vt:lpstr>Bias – Modified Age-Bias Plot</vt:lpstr>
      <vt:lpstr>Bias – t-Tests</vt:lpstr>
      <vt:lpstr>Bias – Tests of Symmetry</vt:lpstr>
      <vt:lpstr>Bias – Tests of Symmetry</vt:lpstr>
      <vt:lpstr>Bias – Tests of Symmetry</vt:lpstr>
      <vt:lpstr>Bias – Tests of Symmetry</vt:lpstr>
      <vt:lpstr>Examine Handout</vt:lpstr>
      <vt:lpstr>Measuring Precision</vt:lpstr>
      <vt:lpstr>Measuring Precision</vt:lpstr>
      <vt:lpstr>Measuring Precision</vt:lpstr>
      <vt:lpstr>Measuring Precision</vt:lpstr>
      <vt:lpstr>Examine Handout</vt:lpstr>
      <vt:lpstr>PowerPoint Presentation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135</cp:revision>
  <dcterms:created xsi:type="dcterms:W3CDTF">2005-12-26T20:44:58Z</dcterms:created>
  <dcterms:modified xsi:type="dcterms:W3CDTF">2015-08-16T04:56:16Z</dcterms:modified>
</cp:coreProperties>
</file>