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57" r:id="rId3"/>
    <p:sldId id="258" r:id="rId4"/>
    <p:sldId id="274" r:id="rId5"/>
    <p:sldId id="275" r:id="rId6"/>
    <p:sldId id="273" r:id="rId7"/>
    <p:sldId id="272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76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6" autoAdjust="0"/>
  </p:normalViewPr>
  <p:slideViewPr>
    <p:cSldViewPr>
      <p:cViewPr varScale="1">
        <p:scale>
          <a:sx n="74" d="100"/>
          <a:sy n="74" d="100"/>
        </p:scale>
        <p:origin x="1407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9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0025"/>
            <a:ext cx="4343400" cy="307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Age-Length Key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Concept, Construction, </a:t>
            </a:r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400" dirty="0">
                <a:sym typeface="Wingdings" pitchFamily="2" charset="2"/>
              </a:rPr>
              <a:t>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age-1 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/>
              <a:t>thus,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Application Exercise</a:t>
            </a:r>
            <a:endParaRPr 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981200"/>
          </a:xfrm>
        </p:spPr>
        <p:txBody>
          <a:bodyPr/>
          <a:lstStyle/>
          <a:p>
            <a:r>
              <a:rPr lang="en-US" dirty="0" smtClean="0"/>
              <a:t>Complete 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Gather </a:t>
            </a:r>
            <a:r>
              <a:rPr lang="en-US" sz="2800" dirty="0"/>
              <a:t>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length on all fish.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</a:t>
            </a:r>
            <a:r>
              <a:rPr lang="en-US" sz="2400" dirty="0"/>
              <a:t>age </a:t>
            </a:r>
            <a:r>
              <a:rPr lang="en-US" sz="2400" dirty="0" smtClean="0"/>
              <a:t>for only </a:t>
            </a:r>
            <a:r>
              <a:rPr lang="en-US" sz="2400" dirty="0"/>
              <a:t>a portion of </a:t>
            </a:r>
            <a:r>
              <a:rPr lang="en-US" sz="2400" dirty="0" smtClean="0"/>
              <a:t>sample (</a:t>
            </a:r>
            <a:r>
              <a:rPr lang="en-US" sz="2000" b="1" i="1" dirty="0" smtClean="0">
                <a:solidFill>
                  <a:schemeClr val="accent2"/>
                </a:solidFill>
              </a:rPr>
              <a:t>age sample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Generally a </a:t>
            </a:r>
            <a:r>
              <a:rPr lang="en-US" sz="2000" dirty="0"/>
              <a:t>fixed number per </a:t>
            </a:r>
            <a:r>
              <a:rPr lang="en-US" sz="2000" dirty="0" smtClean="0"/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Two-way </a:t>
            </a:r>
            <a:r>
              <a:rPr lang="en-US" sz="2400" dirty="0"/>
              <a:t>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</a:t>
            </a:r>
            <a:r>
              <a:rPr lang="en-US" sz="2400" b="1" i="1" dirty="0" smtClean="0">
                <a:solidFill>
                  <a:schemeClr val="accent2"/>
                </a:solidFill>
              </a:rPr>
              <a:t>key.</a:t>
            </a:r>
          </a:p>
          <a:p>
            <a:pPr lvl="1">
              <a:lnSpc>
                <a:spcPct val="90000"/>
              </a:lnSpc>
            </a:pP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Fish that are not aged are 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age-length key to “assign” age to these fish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with 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No fish in a length category in the age sample</a:t>
            </a:r>
          </a:p>
          <a:p>
            <a:endParaRPr lang="en-US" dirty="0" smtClean="0"/>
          </a:p>
          <a:p>
            <a:r>
              <a:rPr lang="en-US" dirty="0" smtClean="0"/>
              <a:t>Older fish in shorter, but not longer length categories (or vice-versa)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635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 smtClean="0">
                <a:latin typeface="Courier New" pitchFamily="49" charset="0"/>
              </a:rPr>
              <a:t>           </a:t>
            </a:r>
            <a:r>
              <a:rPr lang="en-US" sz="2400" b="1" dirty="0">
                <a:latin typeface="Courier New" pitchFamily="49" charset="0"/>
              </a:rPr>
              <a:t>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20 0.50 0.50 0.00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  <a:r>
              <a:rPr lang="en-US" sz="2400" b="1" dirty="0" smtClean="0">
                <a:latin typeface="Courier New" pitchFamily="49" charset="0"/>
              </a:rPr>
              <a:t>0.25 0.50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0.25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40 0.25 0.75 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</a:rPr>
              <a:t>0.00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50 0.10 0.90 0.10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Smoothed Age-Length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Use multinomial logistic regression to model proportions at each age for each length category</a:t>
            </a:r>
          </a:p>
          <a:p>
            <a:pPr lvl="1"/>
            <a:r>
              <a:rPr lang="en-US" dirty="0" smtClean="0"/>
              <a:t>Assumes a smooth-curved representation</a:t>
            </a:r>
          </a:p>
          <a:p>
            <a:pPr lvl="1"/>
            <a:r>
              <a:rPr lang="en-US" dirty="0" smtClean="0"/>
              <a:t>Uses information from adjacent length categories</a:t>
            </a:r>
          </a:p>
          <a:p>
            <a:pPr lvl="1"/>
            <a:r>
              <a:rPr lang="en-US" dirty="0" smtClean="0"/>
              <a:t>Can predict values for missing length 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Construction Exercise</a:t>
            </a:r>
            <a:endParaRPr 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981200"/>
          </a:xfrm>
        </p:spPr>
        <p:txBody>
          <a:bodyPr/>
          <a:lstStyle/>
          <a:p>
            <a:r>
              <a:rPr lang="en-US" dirty="0" smtClean="0"/>
              <a:t>Complete 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C0C0"/>
                </a:solidFill>
              </a:rPr>
              <a:t>Gather </a:t>
            </a:r>
            <a:r>
              <a:rPr lang="en-US" sz="2800" dirty="0">
                <a:solidFill>
                  <a:srgbClr val="C0C0C0"/>
                </a:solidFill>
              </a:rPr>
              <a:t>a </a:t>
            </a:r>
            <a:r>
              <a:rPr lang="en-US" sz="2800" dirty="0" smtClean="0">
                <a:solidFill>
                  <a:srgbClr val="C0C0C0"/>
                </a:solidFill>
              </a:rPr>
              <a:t>large </a:t>
            </a:r>
            <a:r>
              <a:rPr lang="en-US" sz="2800" dirty="0">
                <a:solidFill>
                  <a:srgbClr val="C0C0C0"/>
                </a:solidFill>
              </a:rPr>
              <a:t>sample of </a:t>
            </a:r>
            <a:r>
              <a:rPr lang="en-US" sz="2800" dirty="0" smtClean="0">
                <a:solidFill>
                  <a:srgbClr val="C0C0C0"/>
                </a:solidFill>
              </a:rPr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Measure length on all fish.</a:t>
            </a:r>
            <a:endParaRPr lang="en-US" sz="240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Assess </a:t>
            </a:r>
            <a:r>
              <a:rPr lang="en-US" sz="2400" dirty="0">
                <a:solidFill>
                  <a:srgbClr val="C0C0C0"/>
                </a:solidFill>
              </a:rPr>
              <a:t>age </a:t>
            </a:r>
            <a:r>
              <a:rPr lang="en-US" sz="2400" dirty="0" smtClean="0">
                <a:solidFill>
                  <a:srgbClr val="C0C0C0"/>
                </a:solidFill>
              </a:rPr>
              <a:t>for only </a:t>
            </a:r>
            <a:r>
              <a:rPr lang="en-US" sz="2400" dirty="0">
                <a:solidFill>
                  <a:srgbClr val="C0C0C0"/>
                </a:solidFill>
              </a:rPr>
              <a:t>a portion of </a:t>
            </a:r>
            <a:r>
              <a:rPr lang="en-US" sz="2400" dirty="0" smtClean="0">
                <a:solidFill>
                  <a:srgbClr val="C0C0C0"/>
                </a:solidFill>
              </a:rPr>
              <a:t>sample (</a:t>
            </a:r>
            <a:r>
              <a:rPr lang="en-US" sz="2000" b="1" i="1" dirty="0" smtClean="0">
                <a:solidFill>
                  <a:srgbClr val="C0C0C0"/>
                </a:solidFill>
              </a:rPr>
              <a:t>age sample</a:t>
            </a:r>
            <a:r>
              <a:rPr lang="en-US" sz="2000" dirty="0" smtClean="0">
                <a:solidFill>
                  <a:srgbClr val="C0C0C0"/>
                </a:solidFill>
              </a:rPr>
              <a:t>).</a:t>
            </a:r>
            <a:endParaRPr lang="en-US" sz="2000" dirty="0">
              <a:solidFill>
                <a:srgbClr val="C0C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0C0C0"/>
                </a:solidFill>
              </a:rPr>
              <a:t>Generally a </a:t>
            </a:r>
            <a:r>
              <a:rPr lang="en-US" sz="2000" dirty="0">
                <a:solidFill>
                  <a:srgbClr val="C0C0C0"/>
                </a:solidFill>
              </a:rPr>
              <a:t>fixed number per </a:t>
            </a:r>
            <a:r>
              <a:rPr lang="en-US" sz="2000" dirty="0" smtClean="0">
                <a:solidFill>
                  <a:srgbClr val="C0C0C0"/>
                </a:solidFill>
              </a:rPr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C0C0"/>
                </a:solidFill>
              </a:rPr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Two-way </a:t>
            </a:r>
            <a:r>
              <a:rPr lang="en-US" sz="2400" dirty="0">
                <a:solidFill>
                  <a:srgbClr val="C0C0C0"/>
                </a:solidFill>
              </a:rPr>
              <a:t>table called an </a:t>
            </a:r>
            <a:r>
              <a:rPr lang="en-US" sz="2400" b="1" i="1" dirty="0">
                <a:solidFill>
                  <a:srgbClr val="C0C0C0"/>
                </a:solidFill>
              </a:rPr>
              <a:t>age-length </a:t>
            </a:r>
            <a:r>
              <a:rPr lang="en-US" sz="2400" b="1" i="1" dirty="0" smtClean="0">
                <a:solidFill>
                  <a:srgbClr val="C0C0C0"/>
                </a:solidFill>
              </a:rPr>
              <a:t>key.</a:t>
            </a:r>
            <a:endParaRPr lang="en-US" sz="240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Fish </a:t>
            </a:r>
            <a:r>
              <a:rPr lang="en-US" sz="2800" dirty="0"/>
              <a:t>that are not aged </a:t>
            </a:r>
            <a:r>
              <a:rPr lang="en-US" sz="2800" dirty="0" smtClean="0"/>
              <a:t>are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age-length key to “assign” age to these fish.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Isermann and Knight (2005) method actually assigns ages to each individual fish.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28956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/>
              <a:t>Create 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</a:t>
            </a:r>
            <a:r>
              <a:rPr lang="en-US" sz="1800" b="1" dirty="0" smtClean="0">
                <a:latin typeface="Courier New" pitchFamily="49" charset="0"/>
              </a:rPr>
              <a:t>0.50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4590</TotalTime>
  <Words>1206</Words>
  <Application>Microsoft Office PowerPoint</Application>
  <PresentationFormat>On-screen Show (4:3)</PresentationFormat>
  <Paragraphs>512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Default Design</vt:lpstr>
      <vt:lpstr>Age-Length Key</vt:lpstr>
      <vt:lpstr>Age-Length Key – Concept</vt:lpstr>
      <vt:lpstr>Age-Length Key – Concept</vt:lpstr>
      <vt:lpstr>Common Issues with ALK</vt:lpstr>
      <vt:lpstr>Smoothed Age-Length Key</vt:lpstr>
      <vt:lpstr>Examine Handout</vt:lpstr>
      <vt:lpstr>Age-Length Key – Concept</vt:lpstr>
      <vt:lpstr>Age-Length Key – Concept</vt:lpstr>
      <vt:lpstr>Age-Length Key – Concept</vt:lpstr>
      <vt:lpstr>Age-Length Key – Concept</vt:lpstr>
      <vt:lpstr>Age-Length Key – Fractionation</vt:lpstr>
      <vt:lpstr>Age-Length Key – Concept</vt:lpstr>
      <vt:lpstr>Age-Length Key – Concept</vt:lpstr>
      <vt:lpstr>Age-Length Key – Concept</vt:lpstr>
      <vt:lpstr>Examine Handout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109</cp:revision>
  <dcterms:created xsi:type="dcterms:W3CDTF">2005-12-26T20:44:58Z</dcterms:created>
  <dcterms:modified xsi:type="dcterms:W3CDTF">2015-08-07T15:43:43Z</dcterms:modified>
</cp:coreProperties>
</file>