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34" r:id="rId2"/>
    <p:sldId id="340" r:id="rId3"/>
    <p:sldId id="345" r:id="rId4"/>
    <p:sldId id="348" r:id="rId5"/>
    <p:sldId id="346" r:id="rId6"/>
    <p:sldId id="347" r:id="rId7"/>
    <p:sldId id="349" r:id="rId8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C0C0C0"/>
    <a:srgbClr val="FFFF66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59" autoAdjust="0"/>
  </p:normalViewPr>
  <p:slideViewPr>
    <p:cSldViewPr>
      <p:cViewPr varScale="1">
        <p:scale>
          <a:sx n="69" d="100"/>
          <a:sy n="69" d="100"/>
        </p:scale>
        <p:origin x="1543" y="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1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6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525F3E-A22F-4AAF-9AA7-39450C98BB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43434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8001000" cy="1470025"/>
          </a:xfrm>
        </p:spPr>
        <p:txBody>
          <a:bodyPr/>
          <a:lstStyle/>
          <a:p>
            <a:r>
              <a:rPr lang="en-US" dirty="0" smtClean="0"/>
              <a:t>Comparing VBGF Models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of VBGF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45014" y="6550025"/>
            <a:ext cx="4298386" cy="307975"/>
          </a:xfrm>
        </p:spPr>
        <p:txBody>
          <a:bodyPr/>
          <a:lstStyle/>
          <a:p>
            <a:r>
              <a:rPr lang="en-US" dirty="0" smtClean="0"/>
              <a:t>Age &amp; Growth R  ●  Portland, OR ●  16 August 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1235999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1829844"/>
            <a:ext cx="9144000" cy="5448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2374727"/>
            <a:ext cx="9144000" cy="157097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Rectangle 8"/>
          <p:cNvSpPr/>
          <p:nvPr/>
        </p:nvSpPr>
        <p:spPr bwMode="auto">
          <a:xfrm>
            <a:off x="0" y="3923778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5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K,t</a:t>
            </a:r>
            <a:r>
              <a:rPr lang="en-US" baseline="-25000" dirty="0" smtClean="0"/>
              <a:t>0</a:t>
            </a:r>
            <a:r>
              <a:rPr lang="en-US" dirty="0" smtClean="0"/>
              <a:t>} and assess assumptions</a:t>
            </a:r>
          </a:p>
          <a:p>
            <a:r>
              <a:rPr lang="en-US" dirty="0" smtClean="0"/>
              <a:t>Examine Handout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 to {</a:t>
            </a:r>
            <a:r>
              <a:rPr lang="el-GR" dirty="0" smtClean="0"/>
              <a:t>Ω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Non-significant </a:t>
            </a:r>
            <a:r>
              <a:rPr lang="en-US" dirty="0" smtClean="0">
                <a:sym typeface="Wingdings" panose="05000000000000000000" pitchFamily="2" charset="2"/>
              </a:rPr>
              <a:t> no parameters differ between groups; </a:t>
            </a:r>
            <a:r>
              <a:rPr lang="en-US" b="1" dirty="0" smtClean="0">
                <a:solidFill>
                  <a:srgbClr val="CC0000"/>
                </a:solidFill>
                <a:sym typeface="Wingdings" panose="05000000000000000000" pitchFamily="2" charset="2"/>
              </a:rPr>
              <a:t>Stop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Significant </a:t>
            </a:r>
            <a:r>
              <a:rPr lang="en-US" dirty="0" smtClean="0">
                <a:sym typeface="Wingdings" panose="05000000000000000000" pitchFamily="2" charset="2"/>
              </a:rPr>
              <a:t> s</a:t>
            </a:r>
            <a:r>
              <a:rPr lang="en-US" dirty="0" smtClean="0"/>
              <a:t>ome parameter(s) differ between groups;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5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Sum-of-Squares Test</a:t>
            </a:r>
          </a:p>
          <a:p>
            <a:pPr lvl="1"/>
            <a:r>
              <a:rPr lang="en-US" dirty="0" smtClean="0"/>
              <a:t>Is RSS significantly reduced?</a:t>
            </a:r>
          </a:p>
          <a:p>
            <a:pPr lvl="1"/>
            <a:r>
              <a:rPr lang="en-US" dirty="0" smtClean="0"/>
              <a:t>F-test</a:t>
            </a:r>
          </a:p>
          <a:p>
            <a:endParaRPr lang="en-US" sz="1800" dirty="0"/>
          </a:p>
          <a:p>
            <a:r>
              <a:rPr lang="en-US" dirty="0" smtClean="0"/>
              <a:t>Likelihood Ratio Test</a:t>
            </a:r>
          </a:p>
          <a:p>
            <a:pPr lvl="1"/>
            <a:r>
              <a:rPr lang="en-US" dirty="0" smtClean="0"/>
              <a:t>Is likelihood significantly increased?</a:t>
            </a:r>
          </a:p>
          <a:p>
            <a:pPr lvl="1"/>
            <a:r>
              <a:rPr lang="en-US" dirty="0" smtClean="0"/>
              <a:t>Chi-square test</a:t>
            </a:r>
          </a:p>
          <a:p>
            <a:pPr lvl="1"/>
            <a:endParaRPr lang="en-US" sz="1800" dirty="0"/>
          </a:p>
          <a:p>
            <a:r>
              <a:rPr lang="en-US" dirty="0" smtClean="0"/>
              <a:t>Functionally equivalent for large n.</a:t>
            </a:r>
          </a:p>
          <a:p>
            <a:endParaRPr lang="en-US" sz="1800" dirty="0"/>
          </a:p>
          <a:p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K},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 smtClean="0"/>
              <a:t>,t</a:t>
            </a:r>
            <a:r>
              <a:rPr lang="en-US" baseline="-25000" dirty="0" smtClean="0"/>
              <a:t>0</a:t>
            </a:r>
            <a:r>
              <a:rPr lang="en-US" dirty="0" smtClean="0"/>
              <a:t>}, and {K,t</a:t>
            </a:r>
            <a:r>
              <a:rPr lang="en-US" baseline="-25000" dirty="0" smtClean="0"/>
              <a:t>0</a:t>
            </a:r>
            <a:r>
              <a:rPr lang="en-US" dirty="0" smtClean="0"/>
              <a:t>} to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 the common parameter does not differ between groups.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 smtClean="0">
                <a:sym typeface="Wingdings" panose="05000000000000000000" pitchFamily="2" charset="2"/>
              </a:rPr>
              <a:t> the common parameter differs between groups.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All significant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all parameters differ between groups; </a:t>
            </a:r>
            <a:r>
              <a:rPr lang="en-US" b="1" dirty="0" smtClean="0">
                <a:solidFill>
                  <a:srgbClr val="CC0000"/>
                </a:solidFill>
              </a:rPr>
              <a:t>Stop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non-significant </a:t>
            </a:r>
            <a:r>
              <a:rPr lang="en-US" dirty="0" smtClean="0">
                <a:sym typeface="Wingdings" panose="05000000000000000000" pitchFamily="2" charset="2"/>
              </a:rPr>
              <a:t> choose model with </a:t>
            </a:r>
            <a:r>
              <a:rPr lang="en-US" dirty="0"/>
              <a:t>lowest RSS, highest likelihood, or lowest negative </a:t>
            </a:r>
            <a:r>
              <a:rPr lang="en-US" dirty="0" smtClean="0"/>
              <a:t>log-likelihood as most parsimonious;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Examine Handout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828800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4558332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60542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363" y="2979685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" y="2345401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8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two of </a:t>
            </a:r>
            <a:r>
              <a:rPr lang="en-US" dirty="0"/>
              <a:t>{L</a:t>
            </a:r>
            <a:r>
              <a:rPr lang="en-US" baseline="-25000" dirty="0" smtClean="0"/>
              <a:t>∞</a:t>
            </a:r>
            <a:r>
              <a:rPr lang="en-US" dirty="0" smtClean="0"/>
              <a:t>}, {K}, or {t</a:t>
            </a:r>
            <a:r>
              <a:rPr lang="en-US" baseline="-25000" dirty="0" smtClean="0"/>
              <a:t>0</a:t>
            </a:r>
            <a:r>
              <a:rPr lang="en-US" dirty="0" smtClean="0"/>
              <a:t>} to most parsimonious two-parameter model.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 the common parameter does not differ between groups.</a:t>
            </a:r>
          </a:p>
          <a:p>
            <a:pPr lvl="1"/>
            <a:r>
              <a:rPr lang="en-US" dirty="0"/>
              <a:t>Significant </a:t>
            </a:r>
            <a:r>
              <a:rPr lang="en-US" dirty="0">
                <a:sym typeface="Wingdings" panose="05000000000000000000" pitchFamily="2" charset="2"/>
              </a:rPr>
              <a:t> the common parameter differs between </a:t>
            </a:r>
            <a:r>
              <a:rPr lang="en-US" dirty="0" smtClean="0">
                <a:sym typeface="Wingdings" panose="05000000000000000000" pitchFamily="2" charset="2"/>
              </a:rPr>
              <a:t>groups.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Examine Handout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" y="2302799"/>
            <a:ext cx="9022786" cy="4860001"/>
          </a:xfrm>
          <a:prstGeom prst="rect">
            <a:avLst/>
          </a:prstGeom>
        </p:spPr>
      </p:pic>
      <p:sp useBgFill="1">
        <p:nvSpPr>
          <p:cNvPr id="10" name="Rectangle 9"/>
          <p:cNvSpPr/>
          <p:nvPr/>
        </p:nvSpPr>
        <p:spPr bwMode="auto">
          <a:xfrm>
            <a:off x="0" y="65114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2363" y="4978743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0" y="3810000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0" y="2806874"/>
            <a:ext cx="9144000" cy="62734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6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Growth Comparisons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191000"/>
          </a:xfrm>
        </p:spPr>
        <p:txBody>
          <a:bodyPr/>
          <a:lstStyle/>
          <a:p>
            <a:r>
              <a:rPr lang="en-US" dirty="0" smtClean="0"/>
              <a:t>Complete Exercise 12.5.</a:t>
            </a:r>
          </a:p>
          <a:p>
            <a:endParaRPr lang="en-US" dirty="0"/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C00000"/>
                </a:solidFill>
              </a:rPr>
              <a:t>Time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Permitting</a:t>
            </a:r>
            <a:r>
              <a:rPr lang="en-US" dirty="0" smtClean="0"/>
              <a:t>) Complete Exercise 12.6 (</a:t>
            </a:r>
            <a:r>
              <a:rPr lang="en-US" i="1" dirty="0" smtClean="0"/>
              <a:t>may require some additional instruction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Age &amp; Growth R  ●  Portland, OR ●  16 August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0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7761</TotalTime>
  <Words>314</Words>
  <Application>Microsoft Office PowerPoint</Application>
  <PresentationFormat>On-screen Show (4:3)</PresentationFormat>
  <Paragraphs>55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Courier New</vt:lpstr>
      <vt:lpstr>Wingdings</vt:lpstr>
      <vt:lpstr>Default Design</vt:lpstr>
      <vt:lpstr>Comparing VBGF Models</vt:lpstr>
      <vt:lpstr>Suite of VBGF Models</vt:lpstr>
      <vt:lpstr>Steps in Comparison</vt:lpstr>
      <vt:lpstr>Model Comparisons</vt:lpstr>
      <vt:lpstr>Steps in Comparison</vt:lpstr>
      <vt:lpstr>Steps in Comparison</vt:lpstr>
      <vt:lpstr>Growth Comparisons Exercises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192</cp:revision>
  <dcterms:created xsi:type="dcterms:W3CDTF">2005-12-26T20:44:58Z</dcterms:created>
  <dcterms:modified xsi:type="dcterms:W3CDTF">2015-08-07T16:04:44Z</dcterms:modified>
</cp:coreProperties>
</file>