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4" r:id="rId2"/>
    <p:sldId id="311" r:id="rId3"/>
    <p:sldId id="312" r:id="rId4"/>
    <p:sldId id="316" r:id="rId5"/>
    <p:sldId id="315" r:id="rId6"/>
    <p:sldId id="336" r:id="rId7"/>
    <p:sldId id="339" r:id="rId8"/>
    <p:sldId id="335" r:id="rId9"/>
    <p:sldId id="337" r:id="rId10"/>
    <p:sldId id="338" r:id="rId11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66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15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86509-4D0F-4574-951E-E9656A951F15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data(</a:t>
            </a:r>
            <a:r>
              <a:rPr lang="en-US" dirty="0" err="1"/>
              <a:t>TroutBR</a:t>
            </a:r>
            <a:r>
              <a:rPr lang="en-US" dirty="0"/>
              <a:t>)</a:t>
            </a:r>
          </a:p>
          <a:p>
            <a:r>
              <a:rPr lang="en-US" dirty="0" err="1"/>
              <a:t>rbt</a:t>
            </a:r>
            <a:r>
              <a:rPr lang="en-US" dirty="0"/>
              <a:t> &lt;- </a:t>
            </a:r>
            <a:r>
              <a:rPr lang="en-US" dirty="0" err="1"/>
              <a:t>TroutBR</a:t>
            </a:r>
            <a:r>
              <a:rPr lang="en-US" dirty="0"/>
              <a:t>[</a:t>
            </a:r>
            <a:r>
              <a:rPr lang="en-US" dirty="0" err="1"/>
              <a:t>TroutBR$Species</a:t>
            </a:r>
            <a:r>
              <a:rPr lang="en-US" dirty="0"/>
              <a:t>=="Rainbow",]</a:t>
            </a:r>
          </a:p>
          <a:p>
            <a:r>
              <a:rPr lang="en-US" dirty="0"/>
              <a:t>attach(</a:t>
            </a:r>
            <a:r>
              <a:rPr lang="en-US" dirty="0" err="1"/>
              <a:t>rbt</a:t>
            </a:r>
            <a:r>
              <a:rPr lang="en-US" dirty="0"/>
              <a:t>)</a:t>
            </a:r>
          </a:p>
          <a:p>
            <a:r>
              <a:rPr lang="en-US" dirty="0"/>
              <a:t>plot(jitter(TL,1)~jitter(Age,0.5),</a:t>
            </a:r>
            <a:r>
              <a:rPr lang="en-US" dirty="0" err="1"/>
              <a:t>xlab</a:t>
            </a:r>
            <a:r>
              <a:rPr lang="en-US" dirty="0"/>
              <a:t>="Age [jittered]",</a:t>
            </a:r>
            <a:r>
              <a:rPr lang="en-US" dirty="0" err="1"/>
              <a:t>ylab</a:t>
            </a:r>
            <a:r>
              <a:rPr lang="en-US" dirty="0"/>
              <a:t>="Total Length (in) [jittered]")</a:t>
            </a:r>
          </a:p>
        </p:txBody>
      </p:sp>
    </p:spTree>
    <p:extLst>
      <p:ext uri="{BB962C8B-B14F-4D97-AF65-F5344CB8AC3E}">
        <p14:creationId xmlns:p14="http://schemas.microsoft.com/office/powerpoint/2010/main" val="131690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DCD8-C396-46AC-B79E-994881B71000}" type="slidenum">
              <a:rPr lang="en-US"/>
              <a:pPr/>
              <a:t>5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Individual Growth</a:t>
            </a:r>
            <a:br>
              <a:rPr lang="en-US" dirty="0" smtClean="0"/>
            </a:br>
            <a:r>
              <a:rPr lang="en-US" dirty="0" smtClean="0"/>
              <a:t>(Size-at-Age Modeling)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10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Goals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Better model fitting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Reduce correlation among parameters &amp; scale difference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Easier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2537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79AC7-302F-4646-AA6A-28A8668D194F}" type="slidenum">
              <a:rPr lang="en-US"/>
              <a:pPr/>
              <a:t>2</a:t>
            </a:fld>
            <a:endParaRPr lang="en-US"/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Data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2971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u="sng">
                <a:latin typeface="Courier New" pitchFamily="49" charset="0"/>
              </a:rPr>
              <a:t>TL Age Species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10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20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29   8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26   6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23   5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24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22   4 Rainbow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25   7 Rainbow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21920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5F47ED-5058-48D1-AC84-486BC88BE72E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Length-At-Age </a:t>
            </a:r>
            <a:r>
              <a:rPr lang="en-US" dirty="0"/>
              <a:t>Models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562600"/>
          </a:xfrm>
        </p:spPr>
        <p:txBody>
          <a:bodyPr/>
          <a:lstStyle/>
          <a:p>
            <a:r>
              <a:rPr lang="en-US" b="1" dirty="0"/>
              <a:t>Purposes</a:t>
            </a:r>
          </a:p>
          <a:p>
            <a:pPr lvl="1"/>
            <a:r>
              <a:rPr lang="en-US" dirty="0"/>
              <a:t>Summarize growth with a few parameters.</a:t>
            </a:r>
          </a:p>
          <a:p>
            <a:pPr lvl="1"/>
            <a:r>
              <a:rPr lang="en-US" dirty="0" smtClean="0"/>
              <a:t>Compare growth </a:t>
            </a:r>
            <a:r>
              <a:rPr lang="en-US" dirty="0"/>
              <a:t>parameters </a:t>
            </a:r>
            <a:r>
              <a:rPr lang="en-US" dirty="0" smtClean="0"/>
              <a:t>among </a:t>
            </a:r>
            <a:r>
              <a:rPr lang="en-US" dirty="0"/>
              <a:t>populations.</a:t>
            </a:r>
          </a:p>
          <a:p>
            <a:pPr lvl="1"/>
            <a:r>
              <a:rPr lang="en-US" dirty="0" smtClean="0"/>
              <a:t>Used in </a:t>
            </a:r>
            <a:r>
              <a:rPr lang="en-US" dirty="0"/>
              <a:t>key fisheries </a:t>
            </a:r>
            <a:r>
              <a:rPr lang="en-US" dirty="0" smtClean="0"/>
              <a:t>models, </a:t>
            </a:r>
            <a:r>
              <a:rPr lang="en-US" dirty="0"/>
              <a:t>such as </a:t>
            </a:r>
            <a:r>
              <a:rPr lang="en-US" dirty="0" err="1"/>
              <a:t>Beverton</a:t>
            </a:r>
            <a:r>
              <a:rPr lang="en-US" dirty="0"/>
              <a:t>-Holt yield models.</a:t>
            </a:r>
          </a:p>
          <a:p>
            <a:pPr lvl="1"/>
            <a:endParaRPr lang="en-US" sz="1400" dirty="0"/>
          </a:p>
          <a:p>
            <a:r>
              <a:rPr lang="en-US" b="1" dirty="0"/>
              <a:t>Main models</a:t>
            </a:r>
          </a:p>
          <a:p>
            <a:pPr lvl="1"/>
            <a:r>
              <a:rPr lang="en-US" dirty="0"/>
              <a:t>Von </a:t>
            </a:r>
            <a:r>
              <a:rPr lang="en-US" dirty="0" err="1"/>
              <a:t>Bertalanffy</a:t>
            </a:r>
            <a:endParaRPr lang="en-US" dirty="0"/>
          </a:p>
          <a:p>
            <a:pPr lvl="1"/>
            <a:r>
              <a:rPr lang="en-US" dirty="0" err="1"/>
              <a:t>Gompertz</a:t>
            </a:r>
            <a:endParaRPr lang="en-US" dirty="0"/>
          </a:p>
          <a:p>
            <a:pPr lvl="1"/>
            <a:r>
              <a:rPr lang="en-US" dirty="0" err="1"/>
              <a:t>Schnute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971800"/>
            <a:ext cx="89916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</a:t>
            </a:r>
            <a:r>
              <a:rPr lang="en-US" b="1" baseline="-25000" dirty="0">
                <a:cs typeface="Arial" charset="0"/>
              </a:rPr>
              <a:t>∞</a:t>
            </a:r>
            <a:r>
              <a:rPr lang="en-US" dirty="0"/>
              <a:t> = asymptotic mean </a:t>
            </a:r>
            <a:r>
              <a:rPr lang="en-US" dirty="0" smtClean="0"/>
              <a:t>length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K</a:t>
            </a:r>
            <a:r>
              <a:rPr lang="en-US" dirty="0"/>
              <a:t> = Brody “growth” coefficient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controls </a:t>
            </a:r>
            <a:r>
              <a:rPr lang="en-US" dirty="0"/>
              <a:t>“curvature” of </a:t>
            </a:r>
            <a:r>
              <a:rPr lang="en-US" dirty="0" smtClean="0"/>
              <a:t>the </a:t>
            </a:r>
            <a:r>
              <a:rPr lang="en-US" dirty="0"/>
              <a:t>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log(2)/K is “half-life”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/>
              <a:t>t</a:t>
            </a:r>
            <a:r>
              <a:rPr lang="en-US" b="1" baseline="-25000" dirty="0"/>
              <a:t>o</a:t>
            </a:r>
            <a:r>
              <a:rPr lang="en-US" dirty="0"/>
              <a:t> = time when mean </a:t>
            </a:r>
            <a:r>
              <a:rPr lang="en-US" dirty="0" smtClean="0"/>
              <a:t>length </a:t>
            </a:r>
            <a:r>
              <a:rPr lang="en-US" dirty="0"/>
              <a:t>is 0 (artifact)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27885"/>
            <a:ext cx="6858000" cy="108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FBD45-9B9F-4D1D-9B93-4A348B4E2532}" type="slidenum">
              <a:rPr lang="en-US"/>
              <a:pPr/>
              <a:t>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– Typical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200150"/>
            <a:ext cx="5048250" cy="504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Typical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Common Problems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Misinterpreted meanings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L</a:t>
            </a:r>
            <a:r>
              <a:rPr lang="en-US" b="1" baseline="-25000" dirty="0" smtClean="0">
                <a:cs typeface="Arial" charset="0"/>
              </a:rPr>
              <a:t>∞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Few old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Difficulty modeling 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Few young fish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Model won’t converge, Poor parameter estimates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Much variability in length at each age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Highly correlated parameters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“Scale” of L</a:t>
            </a:r>
            <a:r>
              <a:rPr lang="en-US" b="1" baseline="-25000" dirty="0" smtClean="0">
                <a:cs typeface="Arial" charset="0"/>
              </a:rPr>
              <a:t>∞</a:t>
            </a:r>
            <a:r>
              <a:rPr lang="en-US" dirty="0" smtClean="0"/>
              <a:t> much different than K or t</a:t>
            </a:r>
            <a:r>
              <a:rPr lang="en-US" baseline="-25000" dirty="0" smtClean="0"/>
              <a:t>o</a:t>
            </a:r>
          </a:p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Type of error structure (additive or multiplicative)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5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0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8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8" y="1066800"/>
            <a:ext cx="9078912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reparameterization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40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 smtClean="0"/>
              <a:t>where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mean length at </a:t>
            </a:r>
            <a:r>
              <a:rPr lang="en-US" i="1" dirty="0" smtClean="0"/>
              <a:t>chosen</a:t>
            </a:r>
            <a:r>
              <a:rPr lang="en-US" dirty="0" smtClean="0"/>
              <a:t> “young” age (t</a:t>
            </a:r>
            <a:r>
              <a:rPr lang="en-US" baseline="-25000" dirty="0"/>
              <a:t>1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= </a:t>
            </a:r>
            <a:r>
              <a:rPr lang="en-US" dirty="0"/>
              <a:t>mean length at </a:t>
            </a:r>
            <a:r>
              <a:rPr lang="en-US" i="1" dirty="0"/>
              <a:t>chosen</a:t>
            </a:r>
            <a:r>
              <a:rPr lang="en-US" dirty="0"/>
              <a:t> </a:t>
            </a:r>
            <a:r>
              <a:rPr lang="en-US" dirty="0" smtClean="0"/>
              <a:t>“old” age (t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</a:t>
            </a:r>
            <a:r>
              <a:rPr lang="en-US" baseline="-25000" dirty="0"/>
              <a:t>2</a:t>
            </a:r>
            <a:r>
              <a:rPr lang="en-US" dirty="0"/>
              <a:t> = mean length </a:t>
            </a:r>
            <a:r>
              <a:rPr lang="en-US" dirty="0" smtClean="0"/>
              <a:t>at </a:t>
            </a:r>
            <a:r>
              <a:rPr lang="en-US" dirty="0"/>
              <a:t>“intermediate” age (t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391275" cy="12451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73967"/>
            <a:ext cx="2133600" cy="9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DAF3FE-F4ED-40E0-8515-1C336F67AAE4}" type="slidenum">
              <a:rPr lang="en-US"/>
              <a:pPr/>
              <a:t>9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Bertalanffy </a:t>
            </a:r>
            <a:r>
              <a:rPr lang="en-US" dirty="0" smtClean="0"/>
              <a:t>– Francis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219200"/>
            <a:ext cx="504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7352</TotalTime>
  <Words>358</Words>
  <Application>Microsoft Office PowerPoint</Application>
  <PresentationFormat>On-screen Show (4:3)</PresentationFormat>
  <Paragraphs>103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Default Design</vt:lpstr>
      <vt:lpstr>Individual Growth (Size-at-Age Modeling)</vt:lpstr>
      <vt:lpstr>Length-At-Age Data</vt:lpstr>
      <vt:lpstr>Length-At-Age Models</vt:lpstr>
      <vt:lpstr>Von Bertalanffy – Typical</vt:lpstr>
      <vt:lpstr>Von Bertalanffy – Typical</vt:lpstr>
      <vt:lpstr>Von Bertalanffy – Typical</vt:lpstr>
      <vt:lpstr>PowerPoint Presentation</vt:lpstr>
      <vt:lpstr>Von Bertalanffy – Francis</vt:lpstr>
      <vt:lpstr>Von Bertalanffy – Francis</vt:lpstr>
      <vt:lpstr>Von Bertalanffy – Francis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176</cp:revision>
  <dcterms:created xsi:type="dcterms:W3CDTF">2005-12-26T20:44:58Z</dcterms:created>
  <dcterms:modified xsi:type="dcterms:W3CDTF">2015-07-24T22:03:15Z</dcterms:modified>
</cp:coreProperties>
</file>