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334" r:id="rId2"/>
    <p:sldId id="340" r:id="rId3"/>
    <p:sldId id="345" r:id="rId4"/>
    <p:sldId id="348" r:id="rId5"/>
    <p:sldId id="346" r:id="rId6"/>
    <p:sldId id="347" r:id="rId7"/>
  </p:sldIdLst>
  <p:sldSz cx="9144000" cy="6858000" type="screen4x3"/>
  <p:notesSz cx="6858000" cy="91900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8000"/>
    <a:srgbClr val="C0C0C0"/>
    <a:srgbClr val="FFFF66"/>
    <a:srgbClr val="FF0000"/>
    <a:srgbClr val="E2F7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759" autoAdjust="0"/>
  </p:normalViewPr>
  <p:slideViewPr>
    <p:cSldViewPr>
      <p:cViewPr varScale="1">
        <p:scale>
          <a:sx n="69" d="100"/>
          <a:sy n="69" d="100"/>
        </p:scale>
        <p:origin x="788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795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795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79C2415A-A54E-417F-82AF-44BB9D89D19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83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1888" y="688975"/>
            <a:ext cx="4595812" cy="34464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65625"/>
            <a:ext cx="5486400" cy="4135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2966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0525F3E-A22F-4AAF-9AA7-39450C98BB8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2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6E3EE8-E7EE-4662-9D4D-EDFD50A598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1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4D8C2-C5CE-48C1-89C0-7352CBAA9A7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F222EA7-B4B5-495C-83D5-613822A0B4A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4663" y="122238"/>
            <a:ext cx="2252662" cy="63547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8" y="122238"/>
            <a:ext cx="6607175" cy="63547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2900042-C5BE-4DEB-AA1A-790BA415F6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Courier New" panose="02070309020205020404" pitchFamily="49" charset="0"/>
              <a:buChar char="o"/>
              <a:defRPr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D6950E9-D724-4023-B9C4-CE5A7098C1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D2795B4-2330-45F5-B1FA-7C10677E25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8F3F6D3-E33A-43C3-948B-E3CEA6EA98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8F44323-DAD3-41A3-B282-2F0B2D190F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D886E9-1535-4767-9327-4477975765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EE79C8-FDE9-460A-975C-B66BD24B45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1F202C-CEEA-469E-BC04-507448B511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D88EEB-4147-4C6A-8748-B65FCDDB94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0000">
              <a:schemeClr val="bg1"/>
            </a:gs>
            <a:gs pos="43000">
              <a:schemeClr val="bg1">
                <a:tint val="45000"/>
                <a:shade val="99000"/>
                <a:satMod val="350000"/>
              </a:schemeClr>
            </a:gs>
            <a:gs pos="100000">
              <a:schemeClr val="bg2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088" y="122238"/>
            <a:ext cx="9012237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86400" y="65532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8200" y="6550025"/>
            <a:ext cx="6096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F824BC2C-E705-4E80-AA19-0AD8A6603AE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8001000" cy="1470025"/>
          </a:xfrm>
        </p:spPr>
        <p:txBody>
          <a:bodyPr/>
          <a:lstStyle/>
          <a:p>
            <a:r>
              <a:rPr lang="en-US" dirty="0" smtClean="0"/>
              <a:t>Comparing VBGF Models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Von Bertalanffy Models</a:t>
            </a:r>
          </a:p>
        </p:txBody>
      </p:sp>
    </p:spTree>
    <p:extLst>
      <p:ext uri="{BB962C8B-B14F-4D97-AF65-F5344CB8AC3E}">
        <p14:creationId xmlns:p14="http://schemas.microsoft.com/office/powerpoint/2010/main" val="8908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Suite of VBGF Models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235999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1829844"/>
            <a:ext cx="9144000" cy="54488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2374727"/>
            <a:ext cx="9144000" cy="1570972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9" name="Rectangle 8"/>
          <p:cNvSpPr/>
          <p:nvPr/>
        </p:nvSpPr>
        <p:spPr bwMode="auto">
          <a:xfrm>
            <a:off x="0" y="3923778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95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Fit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K,t</a:t>
            </a:r>
            <a:r>
              <a:rPr lang="en-US" baseline="-25000" dirty="0" smtClean="0"/>
              <a:t>0</a:t>
            </a:r>
            <a:r>
              <a:rPr lang="en-US" dirty="0" smtClean="0"/>
              <a:t>} and assess assumptions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 to {</a:t>
            </a:r>
            <a:r>
              <a:rPr lang="el-GR" dirty="0" smtClean="0"/>
              <a:t>Ω</a:t>
            </a:r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Non-significant </a:t>
            </a:r>
            <a:r>
              <a:rPr lang="en-US" dirty="0" smtClean="0">
                <a:sym typeface="Wingdings" panose="05000000000000000000" pitchFamily="2" charset="2"/>
              </a:rPr>
              <a:t> no parameters differ between groups; </a:t>
            </a:r>
            <a:r>
              <a:rPr lang="en-US" b="1" dirty="0" smtClean="0">
                <a:solidFill>
                  <a:srgbClr val="CC0000"/>
                </a:solidFill>
                <a:sym typeface="Wingdings" panose="05000000000000000000" pitchFamily="2" charset="2"/>
              </a:rPr>
              <a:t>Stop</a:t>
            </a:r>
            <a:r>
              <a:rPr lang="en-US" dirty="0" smtClean="0">
                <a:sym typeface="Wingdings" panose="05000000000000000000" pitchFamily="2" charset="2"/>
              </a:rPr>
              <a:t>.</a:t>
            </a:r>
            <a:endParaRPr lang="en-US" dirty="0" smtClean="0"/>
          </a:p>
          <a:p>
            <a:pPr lvl="1"/>
            <a:r>
              <a:rPr lang="en-US" dirty="0" smtClean="0"/>
              <a:t>Significant </a:t>
            </a:r>
            <a:r>
              <a:rPr lang="en-US" dirty="0" smtClean="0">
                <a:sym typeface="Wingdings" panose="05000000000000000000" pitchFamily="2" charset="2"/>
              </a:rPr>
              <a:t> s</a:t>
            </a:r>
            <a:r>
              <a:rPr lang="en-US" dirty="0" smtClean="0"/>
              <a:t>ome parameter(s) differ between groups;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5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C0C0C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Extra Sum-of-Squares Test</a:t>
            </a:r>
          </a:p>
          <a:p>
            <a:pPr lvl="1"/>
            <a:r>
              <a:rPr lang="en-US" dirty="0" smtClean="0"/>
              <a:t>Is RSS significantly reduced?</a:t>
            </a:r>
          </a:p>
          <a:p>
            <a:pPr lvl="1"/>
            <a:r>
              <a:rPr lang="en-US" dirty="0" smtClean="0"/>
              <a:t>F-test</a:t>
            </a:r>
          </a:p>
          <a:p>
            <a:endParaRPr lang="en-US" dirty="0"/>
          </a:p>
          <a:p>
            <a:r>
              <a:rPr lang="en-US" dirty="0" smtClean="0"/>
              <a:t>Likelihood Ratio Test</a:t>
            </a:r>
          </a:p>
          <a:p>
            <a:pPr lvl="1"/>
            <a:r>
              <a:rPr lang="en-US" dirty="0" smtClean="0"/>
              <a:t>Is likelihood significantly increased?</a:t>
            </a:r>
          </a:p>
          <a:p>
            <a:pPr lvl="1"/>
            <a:r>
              <a:rPr lang="en-US" dirty="0" smtClean="0"/>
              <a:t>Chi-square test</a:t>
            </a:r>
          </a:p>
          <a:p>
            <a:pPr lvl="1"/>
            <a:endParaRPr lang="en-US" dirty="0"/>
          </a:p>
          <a:p>
            <a:r>
              <a:rPr lang="en-US" dirty="0" smtClean="0"/>
              <a:t>Functionally equivalent for large n.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dirty="0" smtClean="0"/>
              <a:t>Compare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</a:t>
            </a:r>
            <a:r>
              <a:rPr lang="en-US" dirty="0" smtClean="0"/>
              <a:t>K},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 smtClean="0"/>
              <a:t>,t</a:t>
            </a:r>
            <a:r>
              <a:rPr lang="en-US" baseline="-25000" dirty="0" smtClean="0"/>
              <a:t>0</a:t>
            </a:r>
            <a:r>
              <a:rPr lang="en-US" dirty="0" smtClean="0"/>
              <a:t>}, and {K,t</a:t>
            </a:r>
            <a:r>
              <a:rPr lang="en-US" baseline="-25000" dirty="0" smtClean="0"/>
              <a:t>0</a:t>
            </a:r>
            <a:r>
              <a:rPr lang="en-US" dirty="0" smtClean="0"/>
              <a:t>} to </a:t>
            </a:r>
            <a:r>
              <a:rPr lang="en-US" dirty="0"/>
              <a:t>{L</a:t>
            </a:r>
            <a:r>
              <a:rPr lang="en-US" baseline="-25000" dirty="0"/>
              <a:t>∞</a:t>
            </a:r>
            <a:r>
              <a:rPr lang="en-US" dirty="0"/>
              <a:t>,K,t</a:t>
            </a:r>
            <a:r>
              <a:rPr lang="en-US" baseline="-25000" dirty="0"/>
              <a:t>0</a:t>
            </a:r>
            <a:r>
              <a:rPr lang="en-US" dirty="0" smtClean="0"/>
              <a:t>}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 the common parameter does not differ between groups.</a:t>
            </a:r>
          </a:p>
          <a:p>
            <a:pPr lvl="1"/>
            <a:r>
              <a:rPr lang="en-US" dirty="0" smtClean="0"/>
              <a:t>Significant </a:t>
            </a:r>
            <a:r>
              <a:rPr lang="en-US" dirty="0" smtClean="0">
                <a:sym typeface="Wingdings" panose="05000000000000000000" pitchFamily="2" charset="2"/>
              </a:rPr>
              <a:t> the common parameter differs between groups.</a:t>
            </a:r>
          </a:p>
          <a:p>
            <a:pPr lvl="1"/>
            <a:endParaRPr lang="en-US" sz="1200" dirty="0" smtClean="0"/>
          </a:p>
          <a:p>
            <a:pPr lvl="1"/>
            <a:r>
              <a:rPr lang="en-US" dirty="0" smtClean="0"/>
              <a:t>All significant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all parameters differ between groups; </a:t>
            </a:r>
            <a:r>
              <a:rPr lang="en-US" b="1" dirty="0" smtClean="0">
                <a:solidFill>
                  <a:srgbClr val="CC0000"/>
                </a:solidFill>
              </a:rPr>
              <a:t>Stop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Some non-significant </a:t>
            </a:r>
            <a:r>
              <a:rPr lang="en-US" dirty="0" smtClean="0">
                <a:sym typeface="Wingdings" panose="05000000000000000000" pitchFamily="2" charset="2"/>
              </a:rPr>
              <a:t> choose model with </a:t>
            </a:r>
            <a:r>
              <a:rPr lang="en-US" dirty="0"/>
              <a:t>lowest RSS, highest likelihood, or lowest negative </a:t>
            </a:r>
            <a:r>
              <a:rPr lang="en-US" dirty="0" smtClean="0"/>
              <a:t>log-likelihood as most parsimonious; </a:t>
            </a:r>
            <a:r>
              <a:rPr lang="en-US" b="1" dirty="0" smtClean="0">
                <a:solidFill>
                  <a:srgbClr val="008000"/>
                </a:solidFill>
              </a:rPr>
              <a:t>Continue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1828800"/>
            <a:ext cx="9022786" cy="4860001"/>
          </a:xfrm>
          <a:prstGeom prst="rect">
            <a:avLst/>
          </a:prstGeom>
        </p:spPr>
      </p:pic>
      <p:sp useBgFill="1">
        <p:nvSpPr>
          <p:cNvPr id="7" name="Rectangle 6"/>
          <p:cNvSpPr/>
          <p:nvPr/>
        </p:nvSpPr>
        <p:spPr bwMode="auto">
          <a:xfrm>
            <a:off x="0" y="4558332"/>
            <a:ext cx="9144000" cy="1520869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 useBgFill="1">
        <p:nvSpPr>
          <p:cNvPr id="8" name="Rectangle 7"/>
          <p:cNvSpPr/>
          <p:nvPr/>
        </p:nvSpPr>
        <p:spPr bwMode="auto">
          <a:xfrm>
            <a:off x="0" y="6037448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2363" y="2979685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230" y="2345401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58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in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839200" cy="5334000"/>
          </a:xfrm>
        </p:spPr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 smtClean="0"/>
              <a:t>Compare two of </a:t>
            </a:r>
            <a:r>
              <a:rPr lang="en-US" dirty="0"/>
              <a:t>{L</a:t>
            </a:r>
            <a:r>
              <a:rPr lang="en-US" baseline="-25000" dirty="0" smtClean="0"/>
              <a:t>∞</a:t>
            </a:r>
            <a:r>
              <a:rPr lang="en-US" dirty="0" smtClean="0"/>
              <a:t>}, {K}, or {t</a:t>
            </a:r>
            <a:r>
              <a:rPr lang="en-US" baseline="-25000" dirty="0" smtClean="0"/>
              <a:t>0</a:t>
            </a:r>
            <a:r>
              <a:rPr lang="en-US" dirty="0" smtClean="0"/>
              <a:t>} to most parsimonious two-parameter model.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Non-significant  the common parameter does not differ between groups.</a:t>
            </a:r>
          </a:p>
          <a:p>
            <a:pPr lvl="1"/>
            <a:r>
              <a:rPr lang="en-US" dirty="0"/>
              <a:t>Significant </a:t>
            </a:r>
            <a:r>
              <a:rPr lang="en-US" dirty="0">
                <a:sym typeface="Wingdings" panose="05000000000000000000" pitchFamily="2" charset="2"/>
              </a:rPr>
              <a:t> the common parameter differs between </a:t>
            </a:r>
            <a:r>
              <a:rPr lang="en-US" dirty="0" smtClean="0">
                <a:sym typeface="Wingdings" panose="05000000000000000000" pitchFamily="2" charset="2"/>
              </a:rPr>
              <a:t>groups.</a:t>
            </a: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MNAFS 2013 - Growth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D6950E9-D724-4023-B9C4-CE5A7098C1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" y="2302799"/>
            <a:ext cx="9022786" cy="4860001"/>
          </a:xfrm>
          <a:prstGeom prst="rect">
            <a:avLst/>
          </a:prstGeom>
        </p:spPr>
      </p:pic>
      <p:sp useBgFill="1">
        <p:nvSpPr>
          <p:cNvPr id="10" name="Rectangle 9"/>
          <p:cNvSpPr/>
          <p:nvPr/>
        </p:nvSpPr>
        <p:spPr bwMode="auto">
          <a:xfrm>
            <a:off x="0" y="6511447"/>
            <a:ext cx="9144000" cy="727553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2363" y="4978743"/>
            <a:ext cx="8610600" cy="1485378"/>
          </a:xfrm>
          <a:prstGeom prst="rect">
            <a:avLst/>
          </a:prstGeom>
          <a:noFill/>
          <a:ln w="38100" cap="flat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230" y="3810000"/>
            <a:ext cx="4539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00B0F0"/>
                </a:solidFill>
              </a:rPr>
              <a:t>*</a:t>
            </a:r>
            <a:endParaRPr lang="en-US" sz="5400" dirty="0">
              <a:solidFill>
                <a:srgbClr val="00B0F0"/>
              </a:solidFill>
            </a:endParaRPr>
          </a:p>
        </p:txBody>
      </p:sp>
      <p:sp useBgFill="1">
        <p:nvSpPr>
          <p:cNvPr id="13" name="Rectangle 12"/>
          <p:cNvSpPr/>
          <p:nvPr/>
        </p:nvSpPr>
        <p:spPr bwMode="auto">
          <a:xfrm>
            <a:off x="0" y="2806874"/>
            <a:ext cx="9144000" cy="627345"/>
          </a:xfrm>
          <a:prstGeom prst="rect">
            <a:avLst/>
          </a:prstGeom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86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Textured</Template>
  <TotalTime>7680</TotalTime>
  <Words>233</Words>
  <Application>Microsoft Office PowerPoint</Application>
  <PresentationFormat>On-screen Show (4:3)</PresentationFormat>
  <Paragraphs>43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Courier New</vt:lpstr>
      <vt:lpstr>Wingdings</vt:lpstr>
      <vt:lpstr>Default Design</vt:lpstr>
      <vt:lpstr>Comparing VBGF Models</vt:lpstr>
      <vt:lpstr>Suite of VBGF Models</vt:lpstr>
      <vt:lpstr>Steps in Comparison</vt:lpstr>
      <vt:lpstr>Model Comparisons</vt:lpstr>
      <vt:lpstr>Steps in Comparison</vt:lpstr>
      <vt:lpstr>Steps in Comparison</vt:lpstr>
    </vt:vector>
  </TitlesOfParts>
  <Company>Northland College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dogle</dc:creator>
  <cp:lastModifiedBy>Derek Ogle</cp:lastModifiedBy>
  <cp:revision>186</cp:revision>
  <dcterms:created xsi:type="dcterms:W3CDTF">2005-12-26T20:44:58Z</dcterms:created>
  <dcterms:modified xsi:type="dcterms:W3CDTF">2015-07-25T03:30:39Z</dcterms:modified>
</cp:coreProperties>
</file>