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7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  <a:srgbClr val="A5D5F9"/>
    <a:srgbClr val="92CCF8"/>
    <a:srgbClr val="CCFFFF"/>
    <a:srgbClr val="66FFFF"/>
    <a:srgbClr val="FFFF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516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655F88-11B6-4161-8F05-7AF29FFFA576}" type="datetimeFigureOut">
              <a:rPr lang="en-US"/>
              <a:pPr>
                <a:defRPr/>
              </a:pPr>
              <a:t>8/7/2015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00BF82D-1B81-4333-9A31-CBB42AB2A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0BF82D-1B81-4333-9A31-CBB42AB2AA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0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08E3-CA7F-49B8-9AFE-9C8D7DFB4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8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705AA-966C-45F9-B040-2EDD603E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7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84951"/>
            <a:ext cx="4953000" cy="273050"/>
          </a:xfrm>
        </p:spPr>
        <p:txBody>
          <a:bodyPr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8C091-A6FE-48E1-884E-65DA2FC7D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2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63DE-AAED-410D-B1A1-576556925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AADA-508F-4489-99C6-6F382DB33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0C2C-C828-480F-89F6-69A15F81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F87D-1A11-41B8-B85A-A93CFE7EC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4746-B6AC-4106-B051-0DF3264A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C42CF-BBBE-4D93-AAA5-35C779ABEE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6F50E-C228-49DF-9750-22BE7A64B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chemeClr val="bg1">
                <a:tint val="40000"/>
                <a:satMod val="350000"/>
              </a:schemeClr>
            </a:gs>
            <a:gs pos="40000">
              <a:schemeClr val="bg1">
                <a:tint val="45000"/>
                <a:shade val="99000"/>
                <a:satMod val="350000"/>
              </a:schemeClr>
            </a:gs>
            <a:gs pos="100000">
              <a:schemeClr val="bg1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84950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Introduction    Slide </a:t>
            </a:r>
            <a:fld id="{DC17A2F8-6A0A-403B-ABE9-3C6DE09F6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shr.wordpress.com/news/" TargetMode="External"/><Relationship Id="rId2" Type="http://schemas.openxmlformats.org/officeDocument/2006/relationships/hyperlink" Target="https://fishr.wordpres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fishR_og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7630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Age &amp; Growth Analyses with R</a:t>
            </a:r>
            <a:endParaRPr lang="en-US" sz="8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52800"/>
            <a:ext cx="8915400" cy="3200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Derek </a:t>
            </a:r>
            <a:r>
              <a:rPr lang="en-US" sz="4000" b="1" dirty="0">
                <a:solidFill>
                  <a:schemeClr val="bg2">
                    <a:lumMod val="25000"/>
                  </a:schemeClr>
                </a:solidFill>
              </a:rPr>
              <a:t>H. Ogle, Northland </a:t>
            </a:r>
            <a:r>
              <a:rPr lang="en-US" sz="4000" b="1" dirty="0" smtClean="0">
                <a:solidFill>
                  <a:schemeClr val="bg2">
                    <a:lumMod val="25000"/>
                  </a:schemeClr>
                </a:solidFill>
              </a:rPr>
              <a:t>College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Taylor R. Stewart, USGS-GLSC, Lake Erie Bio. Station</a:t>
            </a: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Derek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54102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Professor of Mathematical Sciences and Natural Resources at Northland College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Ph.D</a:t>
            </a:r>
            <a:r>
              <a:rPr lang="en-US" dirty="0" smtClean="0"/>
              <a:t>. in Fisheries from University of Minnesota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4953000" cy="282575"/>
          </a:xfrm>
        </p:spPr>
        <p:txBody>
          <a:bodyPr/>
          <a:lstStyle/>
          <a:p>
            <a:pPr algn="l">
              <a:defRPr/>
            </a:pP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&amp; Growth R  ●  Portland, OR ●  16 August 2015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pic>
        <p:nvPicPr>
          <p:cNvPr id="4" name="Picture 3" descr="Ogle_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2954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Taylor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5638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Teaching Assistant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dirty="0"/>
              <a:t>Fisheries Research Technician with USGS-Great Lakes Science Center, Lake Erie Biological Station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dirty="0" smtClean="0"/>
              <a:t>Graduate of Northland College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75425"/>
            <a:ext cx="4953000" cy="282575"/>
          </a:xfrm>
        </p:spPr>
        <p:txBody>
          <a:bodyPr/>
          <a:lstStyle/>
          <a:p>
            <a:pPr algn="l">
              <a:defRPr/>
            </a:pPr>
            <a:r>
              <a:rPr lang="en-US" sz="1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Age &amp; Growth R  ●  Portland, OR ●  16 August 2015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34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FD63D0-4976-4564-8BE7-1D8FFE69BF72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pic>
        <p:nvPicPr>
          <p:cNvPr id="1026" name="Picture 2" descr="https://scontent-ord1-1.xx.fbcdn.net/hphotos-frc3/t31.0-8/1102684_10151588252439211_504574534_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3" r="15643"/>
          <a:stretch/>
        </p:blipFill>
        <p:spPr bwMode="auto">
          <a:xfrm>
            <a:off x="5841306" y="1600200"/>
            <a:ext cx="315029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b="1" dirty="0" smtClean="0"/>
              <a:t>Compute metrics and construct graphics to compare </a:t>
            </a:r>
            <a:r>
              <a:rPr lang="en-US" b="1" dirty="0"/>
              <a:t>two sets of age </a:t>
            </a:r>
            <a:r>
              <a:rPr lang="en-US" b="1" dirty="0" smtClean="0"/>
              <a:t>estimates.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Compute precision metrics (APE, </a:t>
            </a:r>
            <a:r>
              <a:rPr lang="en-US" dirty="0" smtClean="0"/>
              <a:t>ACV</a:t>
            </a:r>
            <a:r>
              <a:rPr lang="en-US" dirty="0"/>
              <a:t>).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Compute </a:t>
            </a:r>
            <a:r>
              <a:rPr lang="en-US" dirty="0"/>
              <a:t>tests of symmetry</a:t>
            </a:r>
            <a:r>
              <a:rPr lang="en-US" dirty="0" smtClean="0"/>
              <a:t> </a:t>
            </a:r>
            <a:r>
              <a:rPr lang="en-US" dirty="0"/>
              <a:t>for assessing </a:t>
            </a:r>
            <a:r>
              <a:rPr lang="en-US" dirty="0" smtClean="0"/>
              <a:t>bias.</a:t>
            </a:r>
            <a:endParaRPr lang="en-US" dirty="0"/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Construct </a:t>
            </a:r>
            <a:r>
              <a:rPr lang="en-US" dirty="0"/>
              <a:t>various forms of age-bias plots.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 metrics and construct graphics to compare two sets of age estimates.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b="1" dirty="0" smtClean="0"/>
              <a:t>Construct </a:t>
            </a:r>
            <a:r>
              <a:rPr lang="en-US" b="1" dirty="0"/>
              <a:t>and apply an age-length key (ALK</a:t>
            </a:r>
            <a:r>
              <a:rPr lang="en-US" b="1" dirty="0" smtClean="0"/>
              <a:t>).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Construct raw and smoothed ALKs.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Estimate ages for measured-only fish with the Isermann-Knight (2005) method.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 metrics and construct graphics to compare two sets of age estimates.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Construct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apply an age-length key (ALK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b="1" dirty="0" smtClean="0"/>
              <a:t>Fit </a:t>
            </a:r>
            <a:r>
              <a:rPr lang="en-US" b="1" dirty="0"/>
              <a:t>von Bertalanffy growth </a:t>
            </a:r>
            <a:r>
              <a:rPr lang="en-US" b="1" dirty="0" smtClean="0"/>
              <a:t>functions (VBGF) </a:t>
            </a:r>
            <a:r>
              <a:rPr lang="en-US" b="1" dirty="0"/>
              <a:t>to length-age </a:t>
            </a:r>
            <a:r>
              <a:rPr lang="en-US" b="1" dirty="0" smtClean="0"/>
              <a:t>data.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Understand concepts of fitting non-linear models.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Understand different parameterizations of the VBGF.</a:t>
            </a:r>
          </a:p>
          <a:p>
            <a:pPr marL="914400" lvl="1" indent="-514350" eaLnBrk="1" hangingPunct="1">
              <a:spcBef>
                <a:spcPts val="600"/>
              </a:spcBef>
              <a:buFont typeface="+mj-lt"/>
              <a:buAutoNum type="alphaLcPeriod"/>
            </a:pPr>
            <a:r>
              <a:rPr lang="en-US" dirty="0" smtClean="0"/>
              <a:t>Extract parameter estimates and appropriate measures of variability.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5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Workshop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525963"/>
          </a:xfrm>
        </p:spPr>
        <p:txBody>
          <a:bodyPr/>
          <a:lstStyle/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Compute metrics and construct graphics to compare two sets of age estimates.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Construct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apply an age-length key (ALK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von Bertalanffy growth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functions (VBGF)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length-age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data.</a:t>
            </a:r>
          </a:p>
          <a:p>
            <a:pPr marL="514350" indent="-514350" eaLnBrk="1" hangingPunct="1">
              <a:spcBef>
                <a:spcPts val="600"/>
              </a:spcBef>
              <a:buFont typeface="+mj-lt"/>
              <a:buAutoNum type="arabicPeriod"/>
            </a:pPr>
            <a:r>
              <a:rPr lang="en-US" b="1" dirty="0" smtClean="0"/>
              <a:t>Statistically </a:t>
            </a:r>
            <a:r>
              <a:rPr lang="en-US" b="1" dirty="0"/>
              <a:t>compare </a:t>
            </a:r>
            <a:r>
              <a:rPr lang="en-US" b="1" dirty="0" smtClean="0"/>
              <a:t>VBGF </a:t>
            </a:r>
            <a:r>
              <a:rPr lang="en-US" b="1" dirty="0"/>
              <a:t>parameters between two or more groups of fish.</a:t>
            </a:r>
            <a:endParaRPr lang="en-US" b="1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AD1D32E-224C-4AF7-92C5-C06E2FD3D5B4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2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Fisheries Analyses in 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 to Fisheries Analyses with R</a:t>
            </a:r>
          </a:p>
          <a:p>
            <a:pPr lvl="1"/>
            <a:r>
              <a:rPr lang="en-US" dirty="0" smtClean="0"/>
              <a:t>Due out before end of the year.</a:t>
            </a:r>
          </a:p>
          <a:p>
            <a:pPr lvl="1"/>
            <a:endParaRPr lang="en-US" b="1" dirty="0" smtClean="0"/>
          </a:p>
          <a:p>
            <a:r>
              <a:rPr lang="en-US" b="1" dirty="0" err="1" smtClean="0"/>
              <a:t>fishR</a:t>
            </a:r>
            <a:endParaRPr lang="en-US" b="1" dirty="0" smtClean="0"/>
          </a:p>
          <a:p>
            <a:pPr lvl="1"/>
            <a:r>
              <a:rPr lang="en-US" dirty="0" smtClean="0"/>
              <a:t>Website ...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fishR.wordpress.com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Blog … </a:t>
            </a:r>
            <a:r>
              <a:rPr lang="en-US" dirty="0" smtClean="0">
                <a:hlinkClick r:id="rId3"/>
              </a:rPr>
              <a:t>fishr.wordpress.com/news/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Twitter … </a:t>
            </a:r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fishR_ogle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8C091-A6FE-48E1-884E-65DA2FC7D7E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63C64"/>
      </a:hlink>
      <a:folHlink>
        <a:srgbClr val="3147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378</Words>
  <Application>Microsoft Office PowerPoint</Application>
  <PresentationFormat>On-screen Show (4:3)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Age &amp; Growth Analyses with R</vt:lpstr>
      <vt:lpstr>Derek</vt:lpstr>
      <vt:lpstr>Taylor</vt:lpstr>
      <vt:lpstr>Workshop Outcomes</vt:lpstr>
      <vt:lpstr>Workshop Outcomes</vt:lpstr>
      <vt:lpstr>Workshop Outcomes</vt:lpstr>
      <vt:lpstr>Workshop Outcomes</vt:lpstr>
      <vt:lpstr>Fisheries Analyses in 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using FM Database</dc:title>
  <dc:creator>Derek Ogle</dc:creator>
  <cp:lastModifiedBy>Derek Ogle</cp:lastModifiedBy>
  <cp:revision>61</cp:revision>
  <dcterms:created xsi:type="dcterms:W3CDTF">2009-12-30T00:53:00Z</dcterms:created>
  <dcterms:modified xsi:type="dcterms:W3CDTF">2015-08-07T15:11:27Z</dcterms:modified>
</cp:coreProperties>
</file>