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4" r:id="rId3"/>
    <p:sldId id="289" r:id="rId4"/>
    <p:sldId id="276" r:id="rId5"/>
    <p:sldId id="275" r:id="rId6"/>
    <p:sldId id="273" r:id="rId7"/>
    <p:sldId id="277" r:id="rId8"/>
    <p:sldId id="279" r:id="rId9"/>
    <p:sldId id="284" r:id="rId10"/>
    <p:sldId id="280" r:id="rId11"/>
    <p:sldId id="281" r:id="rId12"/>
    <p:sldId id="283" r:id="rId13"/>
    <p:sldId id="286" r:id="rId14"/>
    <p:sldId id="288" r:id="rId15"/>
    <p:sldId id="285" r:id="rId16"/>
    <p:sldId id="282" r:id="rId17"/>
    <p:sldId id="290" r:id="rId18"/>
    <p:sldId id="278" r:id="rId19"/>
    <p:sldId id="291" r:id="rId20"/>
    <p:sldId id="294" r:id="rId21"/>
    <p:sldId id="293" r:id="rId22"/>
    <p:sldId id="295" r:id="rId23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1" autoAdjust="0"/>
  </p:normalViewPr>
  <p:slideViewPr>
    <p:cSldViewPr>
      <p:cViewPr varScale="1">
        <p:scale>
          <a:sx n="93" d="100"/>
          <a:sy n="93" d="100"/>
        </p:scale>
        <p:origin x="842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from Dunk, IJ and SJ Newman.  2002. Growth, Age Validation, Mortality, and other Population Characteristics of the Red Emperor Snapper,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Lutjanus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sebae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(Cuvier, 1828), off the Kimberley Coast of North-Western Australia.  Estuarine, Coastal and Shelf Science 55:67–80.  doi:10.1006/ecss.2001.0887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From Dwyer,</a:t>
            </a:r>
            <a:r>
              <a:rPr lang="en-US" sz="1200" baseline="0" dirty="0" smtClean="0"/>
              <a:t> KS, SJ Walsh, and SE </a:t>
            </a:r>
            <a:r>
              <a:rPr lang="en-US" sz="1200" baseline="0" dirty="0" err="1" smtClean="0"/>
              <a:t>Campana</a:t>
            </a:r>
            <a:r>
              <a:rPr lang="en-US" sz="1200" baseline="0" dirty="0" smtClean="0"/>
              <a:t>.  2003.  Age determination, validation and growth of Grand Bank yellowtail founder (</a:t>
            </a:r>
            <a:r>
              <a:rPr lang="en-US" sz="1200" baseline="0" dirty="0" err="1" smtClean="0"/>
              <a:t>Limanda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ferruginea</a:t>
            </a:r>
            <a:r>
              <a:rPr lang="en-US" sz="1200" baseline="0" dirty="0" smtClean="0"/>
              <a:t>).  ICES Journal of Marine Science 60:1123-1138.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43000">
              <a:schemeClr val="bg1">
                <a:lumMod val="100000"/>
              </a:schemeClr>
            </a:gs>
            <a:gs pos="40000">
              <a:schemeClr val="bg1"/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>
                <a:lumMod val="100000"/>
              </a:schemeClr>
            </a:gs>
            <a:gs pos="0">
              <a:schemeClr val="bg1">
                <a:tint val="45000"/>
                <a:shade val="99000"/>
                <a:satMod val="350000"/>
                <a:lumMod val="0"/>
                <a:lumOff val="100000"/>
              </a:schemeClr>
            </a:gs>
            <a:gs pos="90000">
              <a:schemeClr val="bg2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 Comparison Methods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Accuracy, Bias, Precision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407988" y="-203200"/>
            <a:ext cx="8328025" cy="72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09" y="990600"/>
            <a:ext cx="6740382" cy="53975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44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Modified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09" y="987552"/>
            <a:ext cx="6740382" cy="53975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443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</a:t>
            </a:r>
            <a:r>
              <a:rPr lang="en-US" dirty="0" err="1" smtClean="0"/>
              <a:t>Bowker’s</a:t>
            </a:r>
            <a:r>
              <a:rPr lang="en-US" dirty="0" smtClean="0"/>
              <a:t> Test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Brought to fisheries by </a:t>
            </a:r>
            <a:r>
              <a:rPr lang="en-US" dirty="0" err="1" smtClean="0"/>
              <a:t>Hoenig</a:t>
            </a:r>
            <a:r>
              <a:rPr lang="en-US" dirty="0" smtClean="0"/>
              <a:t> et al. (1995)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a systematic bias in ages exists then age-agreement table is </a:t>
            </a:r>
            <a:r>
              <a:rPr lang="en-US" dirty="0" err="1" smtClean="0"/>
              <a:t>assymmetric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Chi-square-type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“Symmetric” (i.e., no systematic bias)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“</a:t>
            </a:r>
            <a:r>
              <a:rPr lang="en-US" dirty="0" err="1" smtClean="0"/>
              <a:t>Assymetric</a:t>
            </a:r>
            <a:r>
              <a:rPr lang="en-US" dirty="0" smtClean="0"/>
              <a:t>” (i.e., systematic bias)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Useful for an overall 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</a:t>
            </a:r>
            <a:r>
              <a:rPr lang="en-US" dirty="0" err="1" smtClean="0"/>
              <a:t>Bowker’s</a:t>
            </a:r>
            <a:r>
              <a:rPr lang="en-US" dirty="0" smtClean="0"/>
              <a:t> Test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8" y="1143000"/>
            <a:ext cx="8926512" cy="5334000"/>
          </a:xfrm>
        </p:spPr>
        <p:txBody>
          <a:bodyPr/>
          <a:lstStyle/>
          <a:p>
            <a:r>
              <a:rPr lang="en-US" dirty="0"/>
              <a:t>Large p-value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Symmetric, No Bias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94452"/>
              </p:ext>
            </p:extLst>
          </p:nvPr>
        </p:nvGraphicFramePr>
        <p:xfrm>
          <a:off x="685800" y="1846636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905000" y="2590800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6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</a:t>
            </a:r>
            <a:r>
              <a:rPr lang="en-US" dirty="0" err="1" smtClean="0"/>
              <a:t>Bowker’s</a:t>
            </a:r>
            <a:r>
              <a:rPr lang="en-US" dirty="0" smtClean="0"/>
              <a:t> Test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8" y="1143000"/>
            <a:ext cx="9078912" cy="5334000"/>
          </a:xfrm>
        </p:spPr>
        <p:txBody>
          <a:bodyPr/>
          <a:lstStyle/>
          <a:p>
            <a:r>
              <a:rPr lang="en-US" dirty="0"/>
              <a:t>Small </a:t>
            </a:r>
            <a:r>
              <a:rPr lang="en-US" dirty="0" smtClean="0"/>
              <a:t>p-value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Assymmetric</a:t>
            </a:r>
            <a:r>
              <a:rPr lang="en-US" dirty="0" smtClean="0"/>
              <a:t>, Systematic Bias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85336"/>
              </p:ext>
            </p:extLst>
          </p:nvPr>
        </p:nvGraphicFramePr>
        <p:xfrm>
          <a:off x="685800" y="1846636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905000" y="2590800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 one set of ages as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Compute the mean of the other set of ages at each age of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 if this mean age differs from the “standard”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Multiple 1-sample 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be corrected for error rate inflation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Useful for testing where ages diverge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t-Tests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14792"/>
              </p:ext>
            </p:extLst>
          </p:nvPr>
        </p:nvGraphicFramePr>
        <p:xfrm>
          <a:off x="838200" y="1143000"/>
          <a:ext cx="7543800" cy="273945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773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adj.p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-1.477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-1.719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15600"/>
              </p:ext>
            </p:extLst>
          </p:nvPr>
        </p:nvGraphicFramePr>
        <p:xfrm>
          <a:off x="838200" y="3890963"/>
          <a:ext cx="7543800" cy="234810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-3.207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-3.667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-9.165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407988" y="-203200"/>
            <a:ext cx="8328025" cy="72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09" y="990600"/>
            <a:ext cx="6740382" cy="53975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1641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 Agreement</a:t>
            </a:r>
          </a:p>
          <a:p>
            <a:r>
              <a:rPr lang="en-US" dirty="0" smtClean="0"/>
              <a:t>Percent Agreement with Offset</a:t>
            </a:r>
          </a:p>
          <a:p>
            <a:r>
              <a:rPr lang="en-US" dirty="0" smtClean="0"/>
              <a:t>Average Percentage Error (APE)</a:t>
            </a:r>
          </a:p>
          <a:p>
            <a:r>
              <a:rPr lang="en-US" dirty="0" smtClean="0"/>
              <a:t>Coefficient of Variation (CV)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2209801"/>
          </a:xfrm>
        </p:spPr>
        <p:txBody>
          <a:bodyPr/>
          <a:lstStyle/>
          <a:p>
            <a:r>
              <a:rPr lang="en-US" b="1" dirty="0" smtClean="0"/>
              <a:t>Percent Agreement</a:t>
            </a:r>
          </a:p>
          <a:p>
            <a:pPr lvl="1"/>
            <a:r>
              <a:rPr lang="en-US" dirty="0" smtClean="0"/>
              <a:t>% where two ages agree perfectly</a:t>
            </a:r>
          </a:p>
          <a:p>
            <a:r>
              <a:rPr lang="en-US" b="1" dirty="0" smtClean="0"/>
              <a:t>Percent Agreement with Offset</a:t>
            </a:r>
          </a:p>
          <a:p>
            <a:pPr lvl="1"/>
            <a:r>
              <a:rPr lang="en-US" dirty="0" smtClean="0"/>
              <a:t>% where two ages agree within some amount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4529"/>
              </p:ext>
            </p:extLst>
          </p:nvPr>
        </p:nvGraphicFramePr>
        <p:xfrm>
          <a:off x="1600200" y="3429000"/>
          <a:ext cx="2682813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1799681"/>
                <a:gridCol w="883132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Age 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65487"/>
              </p:ext>
            </p:extLst>
          </p:nvPr>
        </p:nvGraphicFramePr>
        <p:xfrm>
          <a:off x="4343400" y="3431777"/>
          <a:ext cx="3413187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921321"/>
                <a:gridCol w="859264"/>
                <a:gridCol w="773338"/>
                <a:gridCol w="859264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876799"/>
            <a:ext cx="8229600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Easily understood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Poor metric … interpretation depends on range of observed ages</a:t>
            </a:r>
          </a:p>
        </p:txBody>
      </p:sp>
    </p:spTree>
    <p:extLst>
      <p:ext uri="{BB962C8B-B14F-4D97-AF65-F5344CB8AC3E}">
        <p14:creationId xmlns:p14="http://schemas.microsoft.com/office/powerpoint/2010/main" val="35910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Assessed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Age </a:t>
            </a:r>
            <a:r>
              <a:rPr lang="en-US" sz="2400" dirty="0" smtClean="0"/>
              <a:t>determined </a:t>
            </a:r>
            <a:r>
              <a:rPr lang="en-US" sz="2400" dirty="0" smtClean="0"/>
              <a:t>from </a:t>
            </a:r>
            <a:r>
              <a:rPr lang="en-US" sz="2400" dirty="0" smtClean="0"/>
              <a:t>observation </a:t>
            </a:r>
            <a:r>
              <a:rPr lang="en-US" sz="2400" dirty="0" smtClean="0"/>
              <a:t>of </a:t>
            </a:r>
            <a:r>
              <a:rPr lang="en-US" sz="2400" dirty="0" smtClean="0"/>
              <a:t>structures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2800" b="1" dirty="0" smtClean="0"/>
              <a:t>True </a:t>
            </a:r>
            <a:r>
              <a:rPr lang="en-US" sz="2800" b="1" dirty="0"/>
              <a:t>age</a:t>
            </a:r>
          </a:p>
          <a:p>
            <a:pPr lvl="1"/>
            <a:r>
              <a:rPr lang="en-US" sz="2400" dirty="0" smtClean="0"/>
              <a:t>Actual age of the fish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 descr="E:\aaaArchives\Books\zOLD\FSA_Sweave\chap_Biological\Figs\static-FRD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35" y="2209228"/>
            <a:ext cx="7236965" cy="30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b="1" dirty="0" smtClean="0"/>
              <a:t>Average Percentage Error (APE)</a:t>
            </a:r>
          </a:p>
          <a:p>
            <a:pPr lvl="1"/>
            <a:r>
              <a:rPr lang="en-US" dirty="0" smtClean="0"/>
              <a:t>Compute APE for each fish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Average the APEs for a summary metric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39045"/>
            <a:ext cx="4000500" cy="139058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69803"/>
              </p:ext>
            </p:extLst>
          </p:nvPr>
        </p:nvGraphicFramePr>
        <p:xfrm>
          <a:off x="4422698" y="2539045"/>
          <a:ext cx="4645102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17030"/>
                <a:gridCol w="801647"/>
                <a:gridCol w="930017"/>
                <a:gridCol w="759941"/>
                <a:gridCol w="634820"/>
                <a:gridCol w="801647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5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Coefficient of Variation (CV)</a:t>
            </a:r>
          </a:p>
          <a:p>
            <a:pPr lvl="1"/>
            <a:r>
              <a:rPr lang="en-US" dirty="0"/>
              <a:t>Compute </a:t>
            </a:r>
            <a:r>
              <a:rPr lang="en-US" dirty="0" smtClean="0"/>
              <a:t>CV </a:t>
            </a:r>
            <a:r>
              <a:rPr lang="en-US" dirty="0"/>
              <a:t>for each fish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the </a:t>
            </a:r>
            <a:r>
              <a:rPr lang="en-US" dirty="0" smtClean="0"/>
              <a:t>CVs </a:t>
            </a:r>
            <a:r>
              <a:rPr lang="en-US" dirty="0"/>
              <a:t>for a summary </a:t>
            </a:r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35585"/>
              </p:ext>
            </p:extLst>
          </p:nvPr>
        </p:nvGraphicFramePr>
        <p:xfrm>
          <a:off x="1915322" y="3834445"/>
          <a:ext cx="3702840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690798"/>
                <a:gridCol w="772319"/>
                <a:gridCol w="895991"/>
                <a:gridCol w="732138"/>
                <a:gridCol w="611594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50133"/>
            <a:ext cx="5195887" cy="148366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36908"/>
              </p:ext>
            </p:extLst>
          </p:nvPr>
        </p:nvGraphicFramePr>
        <p:xfrm>
          <a:off x="5694362" y="3831958"/>
          <a:ext cx="1544638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72319"/>
                <a:gridCol w="772319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APE and CV</a:t>
            </a:r>
          </a:p>
          <a:p>
            <a:pPr lvl="1"/>
            <a:r>
              <a:rPr lang="en-US" dirty="0" smtClean="0"/>
              <a:t>CV generally preferred … known statistic</a:t>
            </a:r>
          </a:p>
          <a:p>
            <a:pPr lvl="1"/>
            <a:r>
              <a:rPr lang="en-US" dirty="0" smtClean="0"/>
              <a:t>CV generally 40% greater than APE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Campana</a:t>
            </a:r>
            <a:r>
              <a:rPr lang="en-US" dirty="0" smtClean="0"/>
              <a:t> (2001) … if CV&lt;5% then precise</a:t>
            </a:r>
          </a:p>
          <a:p>
            <a:pPr lvl="2"/>
            <a:r>
              <a:rPr lang="en-US" dirty="0" smtClean="0"/>
              <a:t>Based on empirical median CV of 7.6%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At least two sets of paired ages</a:t>
            </a:r>
          </a:p>
          <a:p>
            <a:pPr lvl="1"/>
            <a:r>
              <a:rPr lang="en-US" dirty="0" smtClean="0"/>
              <a:t>Assessed and </a:t>
            </a:r>
            <a:r>
              <a:rPr lang="en-US" dirty="0" smtClean="0"/>
              <a:t>true </a:t>
            </a:r>
            <a:r>
              <a:rPr lang="en-US" dirty="0" smtClean="0"/>
              <a:t>ages</a:t>
            </a:r>
          </a:p>
          <a:p>
            <a:pPr lvl="1"/>
            <a:r>
              <a:rPr lang="en-US" dirty="0" smtClean="0"/>
              <a:t>From two structures (scales, </a:t>
            </a:r>
            <a:r>
              <a:rPr lang="en-US" dirty="0" err="1" smtClean="0"/>
              <a:t>otoliths</a:t>
            </a:r>
            <a:r>
              <a:rPr lang="en-US" dirty="0" smtClean="0"/>
              <a:t>, fin rays, …)</a:t>
            </a:r>
          </a:p>
          <a:p>
            <a:pPr lvl="1"/>
            <a:r>
              <a:rPr lang="en-US" dirty="0" smtClean="0"/>
              <a:t>From two readers</a:t>
            </a:r>
          </a:p>
          <a:p>
            <a:pPr lvl="1"/>
            <a:r>
              <a:rPr lang="en-US" dirty="0" smtClean="0"/>
              <a:t>From same reader at two times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228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Assessed age equals true known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Related to age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 smtClean="0"/>
              <a:t>“Does age from scales equal true age?”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 smtClean="0"/>
              <a:t>“Are observed annuli produced only once per year?”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63" y="3124200"/>
            <a:ext cx="6733237" cy="37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Bias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Difference </a:t>
            </a:r>
            <a:r>
              <a:rPr lang="en-US" sz="2400" dirty="0"/>
              <a:t>between </a:t>
            </a:r>
            <a:r>
              <a:rPr lang="en-US" sz="2400" dirty="0" smtClean="0"/>
              <a:t>two (or more) </a:t>
            </a:r>
            <a:r>
              <a:rPr lang="en-US" sz="2400" dirty="0"/>
              <a:t>assessments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scales and </a:t>
            </a:r>
            <a:r>
              <a:rPr lang="en-US" i="1" dirty="0" err="1"/>
              <a:t>otoliths</a:t>
            </a:r>
            <a:r>
              <a:rPr lang="en-US" i="1" dirty="0"/>
              <a:t>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two readers agree?”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Precision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Reproducibility of age assessments (whether true or not)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Measure of variability in age assessments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 smtClean="0"/>
              <a:t>“How often do ages from two readers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 smtClean="0"/>
              <a:t>“How variable are ages assigned from two structures?”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4" y="62654"/>
            <a:ext cx="5269526" cy="6487371"/>
          </a:xfrm>
          <a:prstGeom prst="rect">
            <a:avLst/>
          </a:prstGeom>
        </p:spPr>
      </p:pic>
      <p:sp>
        <p:nvSpPr>
          <p:cNvPr id="6" name="Line Callout 1 (Accent Bar) 5"/>
          <p:cNvSpPr/>
          <p:nvPr/>
        </p:nvSpPr>
        <p:spPr>
          <a:xfrm>
            <a:off x="7239000" y="1295400"/>
            <a:ext cx="914400" cy="457200"/>
          </a:xfrm>
          <a:prstGeom prst="accentCallout1">
            <a:avLst>
              <a:gd name="adj1" fmla="val 18750"/>
              <a:gd name="adj2" fmla="val -8333"/>
              <a:gd name="adj3" fmla="val 107622"/>
              <a:gd name="adj4" fmla="val -59065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7239000" y="152400"/>
            <a:ext cx="1676400" cy="457200"/>
          </a:xfrm>
          <a:prstGeom prst="accentCallout1">
            <a:avLst>
              <a:gd name="adj1" fmla="val 18750"/>
              <a:gd name="adj2" fmla="val -8333"/>
              <a:gd name="adj3" fmla="val 119817"/>
              <a:gd name="adj4" fmla="val -191438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Tabular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Age-Agreement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Graphical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Age-Bias Plot (</a:t>
            </a:r>
            <a:r>
              <a:rPr lang="en-US" dirty="0" err="1" smtClean="0"/>
              <a:t>Campana</a:t>
            </a:r>
            <a:r>
              <a:rPr lang="en-US" dirty="0" smtClean="0"/>
              <a:t> et al. 1995)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Modified Age-Bias Plot (Muir et al. 2008)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Statistical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Bowker’s</a:t>
            </a:r>
            <a:r>
              <a:rPr lang="en-US" dirty="0"/>
              <a:t> Test of Symmetry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t-tests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78549"/>
              </p:ext>
            </p:extLst>
          </p:nvPr>
        </p:nvGraphicFramePr>
        <p:xfrm>
          <a:off x="533400" y="1295393"/>
          <a:ext cx="8153400" cy="5087563"/>
        </p:xfrm>
        <a:graphic>
          <a:graphicData uri="http://schemas.openxmlformats.org/drawingml/2006/table">
            <a:tbl>
              <a:tblPr firstRow="1" firstCol="1" bandRow="1"/>
              <a:tblGrid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7789"/>
                <a:gridCol w="627789"/>
                <a:gridCol w="627789"/>
                <a:gridCol w="627789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6862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752600" y="2057400"/>
            <a:ext cx="6934200" cy="42672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63418"/>
              </p:ext>
            </p:extLst>
          </p:nvPr>
        </p:nvGraphicFramePr>
        <p:xfrm>
          <a:off x="762000" y="1219198"/>
          <a:ext cx="7924800" cy="5257798"/>
        </p:xfrm>
        <a:graphic>
          <a:graphicData uri="http://schemas.openxmlformats.org/drawingml/2006/table">
            <a:tbl>
              <a:tblPr firstRow="1" firstCol="1" bandRow="1"/>
              <a:tblGrid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24274"/>
                <a:gridCol w="624274"/>
              </a:tblGrid>
              <a:tr h="404446"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81200" y="1219200"/>
            <a:ext cx="6705600" cy="44196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5024</TotalTime>
  <Words>1453</Words>
  <Application>Microsoft Office PowerPoint</Application>
  <PresentationFormat>On-screen Show (4:3)</PresentationFormat>
  <Paragraphs>935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Default Design</vt:lpstr>
      <vt:lpstr>Age Comparison Methods</vt:lpstr>
      <vt:lpstr>Definitions</vt:lpstr>
      <vt:lpstr>Types of Data</vt:lpstr>
      <vt:lpstr>Definitions</vt:lpstr>
      <vt:lpstr>Definitions</vt:lpstr>
      <vt:lpstr>PowerPoint Presentation</vt:lpstr>
      <vt:lpstr>Identifying Bias</vt:lpstr>
      <vt:lpstr>Bias – Age-Agreement Table</vt:lpstr>
      <vt:lpstr>Bias – Age-Agreement Table</vt:lpstr>
      <vt:lpstr>Bias – Age-Bias Plot</vt:lpstr>
      <vt:lpstr>Bias – Modified Age-Bias Plot</vt:lpstr>
      <vt:lpstr>Bias – Bowker’s Test of Symmetry</vt:lpstr>
      <vt:lpstr>Bias – Bowker’s Test of Symmetry</vt:lpstr>
      <vt:lpstr>Bias – Bowker’s Test of Symmetry</vt:lpstr>
      <vt:lpstr>Bias – t-Tests</vt:lpstr>
      <vt:lpstr>Bias – t-Tests</vt:lpstr>
      <vt:lpstr>Bias – Age-Bias Plot</vt:lpstr>
      <vt:lpstr>Measuring Precision</vt:lpstr>
      <vt:lpstr>Measuring Precision</vt:lpstr>
      <vt:lpstr>Measuring Precision</vt:lpstr>
      <vt:lpstr>Measuring Precision</vt:lpstr>
      <vt:lpstr>Measuring Precision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117</cp:revision>
  <dcterms:created xsi:type="dcterms:W3CDTF">2005-12-26T20:44:58Z</dcterms:created>
  <dcterms:modified xsi:type="dcterms:W3CDTF">2013-11-23T13:28:55Z</dcterms:modified>
</cp:coreProperties>
</file>