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7" r:id="rId3"/>
    <p:sldId id="296" r:id="rId4"/>
    <p:sldId id="308" r:id="rId5"/>
    <p:sldId id="297" r:id="rId6"/>
    <p:sldId id="298" r:id="rId7"/>
    <p:sldId id="299" r:id="rId8"/>
    <p:sldId id="300" r:id="rId9"/>
    <p:sldId id="301" r:id="rId10"/>
    <p:sldId id="303" r:id="rId11"/>
    <p:sldId id="302" r:id="rId12"/>
    <p:sldId id="304" r:id="rId13"/>
    <p:sldId id="305" r:id="rId14"/>
    <p:sldId id="306" r:id="rId15"/>
    <p:sldId id="309" r:id="rId16"/>
    <p:sldId id="310" r:id="rId17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91" autoAdjust="0"/>
  </p:normalViewPr>
  <p:slideViewPr>
    <p:cSldViewPr>
      <p:cViewPr varScale="1">
        <p:scale>
          <a:sx n="93" d="100"/>
          <a:sy n="93" d="100"/>
        </p:scale>
        <p:origin x="842" y="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2B57B-8637-4369-8DBB-ACB324A51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E3EE8-E7EE-4662-9D4D-EDFD50A59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2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Back-Calculation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17885-E2C0-4639-B2C2-4175290335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Back-Calculation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E57BC-AED1-49EE-84E3-CD551AE06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Back-Calculation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8D173-E069-4C51-9AF8-A42705B43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Back-Calculation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40B0F2-26BD-4713-9559-F0FFAE77F0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Back-Calculation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8B4C8-D6E7-49C9-889D-F4C61EDE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Back-Calculation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4DE67-21DB-4416-97AD-ADD6EAA2B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Back-Calculation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1D519-F86A-46BE-B2CD-5EA27A00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Back-Calculation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AF3D0-9E61-41B9-9C1A-9EA9C0572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Back-Calculation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BE662A-6FCB-4AB3-91D5-24D05426E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Back-Calculation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D0B-41AB-45EC-9833-33E82F8E3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MNAFS13 - Back-Calculation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F6AADB-F47B-4231-944C-33BA3E5D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MNAFS13 - Back-Calculation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A5FB7-F528-4E39-9DB4-A1787182B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Back-Calculation Methods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Estimating Previous Lengths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075" y="122238"/>
            <a:ext cx="9220200" cy="868362"/>
          </a:xfrm>
        </p:spPr>
        <p:txBody>
          <a:bodyPr/>
          <a:lstStyle/>
          <a:p>
            <a:r>
              <a:rPr lang="en-US" dirty="0" smtClean="0"/>
              <a:t>Scale Proportional Hypothesis Meth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2999"/>
                <a:ext cx="8839200" cy="5407025"/>
              </a:xfrm>
            </p:spPr>
            <p:txBody>
              <a:bodyPr/>
              <a:lstStyle/>
              <a:p>
                <a:endParaRPr lang="en-US" sz="8000" dirty="0"/>
              </a:p>
              <a:p>
                <a:r>
                  <a:rPr lang="en-US" dirty="0" smtClean="0"/>
                  <a:t>Rearrange to get</a:t>
                </a:r>
              </a:p>
              <a:p>
                <a:endParaRPr lang="en-US" sz="8000" dirty="0"/>
              </a:p>
              <a:p>
                <a:r>
                  <a:rPr lang="en-US" dirty="0" smtClean="0"/>
                  <a:t>Same as Fraser-Lee if c=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Same as Dahl-Lea if a=0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2999"/>
                <a:ext cx="8839200" cy="5407025"/>
              </a:xfrm>
              <a:blipFill rotWithShape="0">
                <a:blip r:embed="rId2"/>
                <a:stretch>
                  <a:fillRect l="-1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Back-Calculation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286125"/>
            <a:ext cx="4572000" cy="1057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962" y="5019675"/>
            <a:ext cx="36480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-0.5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075" y="122238"/>
            <a:ext cx="9220200" cy="868362"/>
          </a:xfrm>
        </p:spPr>
        <p:txBody>
          <a:bodyPr/>
          <a:lstStyle/>
          <a:p>
            <a:r>
              <a:rPr lang="en-US" dirty="0" smtClean="0"/>
              <a:t>Scale Proportional Hypothesis Meth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Back-Calculation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5840"/>
                <a:ext cx="8229600" cy="1143000"/>
              </a:xfrm>
            </p:spPr>
            <p:txBody>
              <a:bodyPr/>
              <a:lstStyle/>
              <a:p>
                <a:r>
                  <a:rPr lang="en-US" dirty="0" smtClean="0"/>
                  <a:t>Back-calculated length for a fish comes from a line between (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c</a:t>
                </a:r>
                <a:r>
                  <a:rPr lang="en-US" dirty="0" err="1" smtClean="0"/>
                  <a:t>,L</a:t>
                </a:r>
                <a:r>
                  <a:rPr lang="en-US" baseline="-25000" dirty="0" err="1"/>
                  <a:t>c</a:t>
                </a:r>
                <a:r>
                  <a:rPr lang="en-US" dirty="0" smtClean="0"/>
                  <a:t>) and (0,-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5840"/>
                <a:ext cx="8229600" cy="1143000"/>
              </a:xfrm>
              <a:blipFill rotWithShape="0">
                <a:blip r:embed="rId2"/>
                <a:stretch>
                  <a:fillRect l="-1630" t="-6915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2377440"/>
            <a:ext cx="4659298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4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075" y="122238"/>
            <a:ext cx="9220200" cy="868362"/>
          </a:xfrm>
        </p:spPr>
        <p:txBody>
          <a:bodyPr/>
          <a:lstStyle/>
          <a:p>
            <a:r>
              <a:rPr lang="en-US" dirty="0" smtClean="0"/>
              <a:t>Body Proportional Hypothesis Meth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839200" cy="5407025"/>
          </a:xfrm>
        </p:spPr>
        <p:txBody>
          <a:bodyPr/>
          <a:lstStyle/>
          <a:p>
            <a:r>
              <a:rPr lang="en-US" dirty="0" smtClean="0"/>
              <a:t>Derived from “If </a:t>
            </a:r>
            <a:r>
              <a:rPr lang="en-US" dirty="0" err="1"/>
              <a:t>L</a:t>
            </a:r>
            <a:r>
              <a:rPr lang="en-US" baseline="-25000" dirty="0" err="1" smtClean="0"/>
              <a:t>c</a:t>
            </a:r>
            <a:r>
              <a:rPr lang="en-US" dirty="0" smtClean="0"/>
              <a:t> is 10% larger than average for a fish with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c</a:t>
            </a:r>
            <a:r>
              <a:rPr lang="en-US" dirty="0" smtClean="0"/>
              <a:t>, then L</a:t>
            </a:r>
            <a:r>
              <a:rPr lang="en-US" baseline="-25000" dirty="0" smtClean="0"/>
              <a:t>i</a:t>
            </a:r>
            <a:r>
              <a:rPr lang="en-US" dirty="0" smtClean="0"/>
              <a:t> was 10% larger than average for a fish of S</a:t>
            </a:r>
            <a:r>
              <a:rPr lang="en-US" baseline="-25000" dirty="0" smtClean="0"/>
              <a:t>i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endParaRPr lang="en-US" sz="1800" dirty="0"/>
          </a:p>
          <a:p>
            <a:endParaRPr lang="en-US" dirty="0" smtClean="0"/>
          </a:p>
          <a:p>
            <a:r>
              <a:rPr lang="en-US" dirty="0" smtClean="0"/>
              <a:t>Expectations come from regression of L on 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Back-Calculation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2833687"/>
            <a:ext cx="3695700" cy="1190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924425"/>
            <a:ext cx="35052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4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075" y="122238"/>
            <a:ext cx="9220200" cy="868362"/>
          </a:xfrm>
        </p:spPr>
        <p:txBody>
          <a:bodyPr/>
          <a:lstStyle/>
          <a:p>
            <a:r>
              <a:rPr lang="en-US" dirty="0" smtClean="0"/>
              <a:t>Body Proportional Hypothesis Meth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839200" cy="5407025"/>
          </a:xfrm>
        </p:spPr>
        <p:txBody>
          <a:bodyPr/>
          <a:lstStyle/>
          <a:p>
            <a:endParaRPr lang="en-US" sz="8000" dirty="0"/>
          </a:p>
          <a:p>
            <a:r>
              <a:rPr lang="en-US" dirty="0" smtClean="0"/>
              <a:t>Rearrange to get</a:t>
            </a:r>
          </a:p>
          <a:p>
            <a:endParaRPr lang="en-US" sz="8000" dirty="0"/>
          </a:p>
          <a:p>
            <a:r>
              <a:rPr lang="en-US" dirty="0" smtClean="0"/>
              <a:t>Same as Dahl-Lea if c=0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Back-Calculation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286125"/>
            <a:ext cx="3048000" cy="1057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924425"/>
            <a:ext cx="35052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-0.53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075" y="122238"/>
            <a:ext cx="9220200" cy="868362"/>
          </a:xfrm>
        </p:spPr>
        <p:txBody>
          <a:bodyPr/>
          <a:lstStyle/>
          <a:p>
            <a:r>
              <a:rPr lang="en-US" dirty="0" smtClean="0"/>
              <a:t>Body Proportional Hypothesis Meth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Back-Calculation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5840"/>
                <a:ext cx="8229600" cy="1143000"/>
              </a:xfrm>
            </p:spPr>
            <p:txBody>
              <a:bodyPr/>
              <a:lstStyle/>
              <a:p>
                <a:r>
                  <a:rPr lang="en-US" dirty="0" smtClean="0"/>
                  <a:t>Back-calculated length for a fish comes from a line between (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c</a:t>
                </a:r>
                <a:r>
                  <a:rPr lang="en-US" dirty="0" err="1" smtClean="0"/>
                  <a:t>,L</a:t>
                </a:r>
                <a:r>
                  <a:rPr lang="en-US" baseline="-25000" dirty="0" err="1"/>
                  <a:t>c</a:t>
                </a:r>
                <a:r>
                  <a:rPr lang="en-US" dirty="0" smtClean="0"/>
                  <a:t>) and (0,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5840"/>
                <a:ext cx="8229600" cy="1143000"/>
              </a:xfrm>
              <a:blipFill rotWithShape="0">
                <a:blip r:embed="rId2"/>
                <a:stretch>
                  <a:fillRect l="-1630" t="-6915" b="-18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2377440"/>
            <a:ext cx="4689535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0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8" y="1143000"/>
            <a:ext cx="8621712" cy="5334000"/>
          </a:xfrm>
        </p:spPr>
        <p:txBody>
          <a:bodyPr/>
          <a:lstStyle/>
          <a:p>
            <a:r>
              <a:rPr lang="en-US" b="1" dirty="0" smtClean="0"/>
              <a:t>One-fish-per-line</a:t>
            </a:r>
          </a:p>
          <a:p>
            <a:pPr lvl="1"/>
            <a:r>
              <a:rPr lang="en-US" dirty="0" smtClean="0"/>
              <a:t>All information for a fish in one row</a:t>
            </a:r>
          </a:p>
          <a:p>
            <a:pPr lvl="1"/>
            <a:r>
              <a:rPr lang="en-US" dirty="0" smtClean="0"/>
              <a:t>Used to develop scale-length relationships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Back-Calculation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845249"/>
              </p:ext>
            </p:extLst>
          </p:nvPr>
        </p:nvGraphicFramePr>
        <p:xfrm>
          <a:off x="124417" y="3048000"/>
          <a:ext cx="891539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609591"/>
                <a:gridCol w="914400"/>
                <a:gridCol w="838200"/>
                <a:gridCol w="838200"/>
                <a:gridCol w="852059"/>
                <a:gridCol w="810490"/>
                <a:gridCol w="810490"/>
                <a:gridCol w="810490"/>
                <a:gridCol w="810490"/>
                <a:gridCol w="810490"/>
                <a:gridCol w="81049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yearcap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agecap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lencap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radcap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1.094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88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8" y="2438400"/>
            <a:ext cx="8621712" cy="4038600"/>
          </a:xfrm>
        </p:spPr>
        <p:txBody>
          <a:bodyPr/>
          <a:lstStyle/>
          <a:p>
            <a:r>
              <a:rPr lang="en-US" b="1" dirty="0" smtClean="0"/>
              <a:t>One-measurement-per-line</a:t>
            </a:r>
          </a:p>
          <a:p>
            <a:pPr lvl="1"/>
            <a:r>
              <a:rPr lang="en-US" dirty="0" smtClean="0"/>
              <a:t>All information for a growth measure in one row</a:t>
            </a:r>
          </a:p>
          <a:p>
            <a:pPr lvl="1"/>
            <a:r>
              <a:rPr lang="en-US" dirty="0" smtClean="0"/>
              <a:t>Used to back-calculate previous length-at-age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Back-Calculation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86091"/>
              </p:ext>
            </p:extLst>
          </p:nvPr>
        </p:nvGraphicFramePr>
        <p:xfrm>
          <a:off x="124417" y="3048000"/>
          <a:ext cx="891539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609591"/>
                <a:gridCol w="914400"/>
                <a:gridCol w="838200"/>
                <a:gridCol w="838200"/>
                <a:gridCol w="852059"/>
                <a:gridCol w="810490"/>
                <a:gridCol w="810490"/>
                <a:gridCol w="810490"/>
                <a:gridCol w="810490"/>
                <a:gridCol w="810490"/>
                <a:gridCol w="81049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yearcap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agecap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lencap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radcap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1.094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19220"/>
              </p:ext>
            </p:extLst>
          </p:nvPr>
        </p:nvGraphicFramePr>
        <p:xfrm>
          <a:off x="133150" y="990600"/>
          <a:ext cx="891539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609591"/>
                <a:gridCol w="914400"/>
                <a:gridCol w="838200"/>
                <a:gridCol w="838200"/>
                <a:gridCol w="852059"/>
                <a:gridCol w="810490"/>
                <a:gridCol w="810490"/>
                <a:gridCol w="810490"/>
                <a:gridCol w="810490"/>
                <a:gridCol w="810490"/>
                <a:gridCol w="81049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yearcap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agecap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lencap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radcap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1.094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5084" y="1447800"/>
            <a:ext cx="890677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17130"/>
              </p:ext>
            </p:extLst>
          </p:nvPr>
        </p:nvGraphicFramePr>
        <p:xfrm>
          <a:off x="152400" y="5029200"/>
          <a:ext cx="5260975" cy="880491"/>
        </p:xfrm>
        <a:graphic>
          <a:graphicData uri="http://schemas.openxmlformats.org/drawingml/2006/table">
            <a:tbl>
              <a:tblPr firstRow="1" firstCol="1" bandRow="1"/>
              <a:tblGrid>
                <a:gridCol w="620281"/>
                <a:gridCol w="891417"/>
                <a:gridCol w="817211"/>
                <a:gridCol w="788671"/>
                <a:gridCol w="799135"/>
                <a:gridCol w="617427"/>
                <a:gridCol w="726833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3033"/>
              </p:ext>
            </p:extLst>
          </p:nvPr>
        </p:nvGraphicFramePr>
        <p:xfrm>
          <a:off x="152400" y="5914725"/>
          <a:ext cx="5260975" cy="880491"/>
        </p:xfrm>
        <a:graphic>
          <a:graphicData uri="http://schemas.openxmlformats.org/drawingml/2006/table">
            <a:tbl>
              <a:tblPr firstRow="1" firstCol="1" bandRow="1"/>
              <a:tblGrid>
                <a:gridCol w="620281"/>
                <a:gridCol w="891417"/>
                <a:gridCol w="817211"/>
                <a:gridCol w="788671"/>
                <a:gridCol w="799135"/>
                <a:gridCol w="617427"/>
                <a:gridCol w="726833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859906"/>
              </p:ext>
            </p:extLst>
          </p:nvPr>
        </p:nvGraphicFramePr>
        <p:xfrm>
          <a:off x="152400" y="4140327"/>
          <a:ext cx="5260975" cy="880491"/>
        </p:xfrm>
        <a:graphic>
          <a:graphicData uri="http://schemas.openxmlformats.org/drawingml/2006/table">
            <a:tbl>
              <a:tblPr firstRow="1" firstCol="1" bandRow="1"/>
              <a:tblGrid>
                <a:gridCol w="620281"/>
                <a:gridCol w="891417"/>
                <a:gridCol w="817211"/>
                <a:gridCol w="788671"/>
                <a:gridCol w="799135"/>
                <a:gridCol w="617427"/>
                <a:gridCol w="726833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yearcap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agecap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lencap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radcap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1.094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01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00104 -0.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-0.00069 0.0444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6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Back-Calculation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15400" cy="5334000"/>
          </a:xfrm>
        </p:spPr>
        <p:txBody>
          <a:bodyPr/>
          <a:lstStyle/>
          <a:p>
            <a:r>
              <a:rPr lang="en-US" dirty="0" smtClean="0"/>
              <a:t>At least 22 methods (</a:t>
            </a:r>
            <a:r>
              <a:rPr lang="en-US" dirty="0" err="1" smtClean="0"/>
              <a:t>Viglioga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Meeken</a:t>
            </a:r>
            <a:r>
              <a:rPr lang="en-US" dirty="0" smtClean="0"/>
              <a:t> 2009)</a:t>
            </a:r>
          </a:p>
          <a:p>
            <a:endParaRPr lang="en-US" dirty="0"/>
          </a:p>
          <a:p>
            <a:r>
              <a:rPr lang="en-US" dirty="0" smtClean="0"/>
              <a:t>Four main methods</a:t>
            </a:r>
          </a:p>
          <a:p>
            <a:pPr lvl="1"/>
            <a:r>
              <a:rPr lang="en-US" dirty="0" smtClean="0"/>
              <a:t>Dahl-Lea</a:t>
            </a:r>
          </a:p>
          <a:p>
            <a:pPr lvl="1"/>
            <a:r>
              <a:rPr lang="en-US" dirty="0" smtClean="0"/>
              <a:t>Fraser-Lee</a:t>
            </a:r>
          </a:p>
          <a:p>
            <a:pPr lvl="1"/>
            <a:r>
              <a:rPr lang="en-US" dirty="0" smtClean="0"/>
              <a:t>Scale Proportional Hypothesis</a:t>
            </a:r>
          </a:p>
          <a:p>
            <a:pPr lvl="1"/>
            <a:r>
              <a:rPr lang="en-US" dirty="0" smtClean="0"/>
              <a:t>Body Proportional Hypothesis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Back-Calculation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5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Back-Calculation Principle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Back-Calculation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7174"/>
            <a:ext cx="3364992" cy="35234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1" y="1066800"/>
            <a:ext cx="3359233" cy="35174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15" y="2139778"/>
            <a:ext cx="1219200" cy="1280160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21" name="Straight Connector 20"/>
          <p:cNvCxnSpPr/>
          <p:nvPr/>
        </p:nvCxnSpPr>
        <p:spPr>
          <a:xfrm>
            <a:off x="774192" y="2761862"/>
            <a:ext cx="2286000" cy="1799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55142" y="2772741"/>
            <a:ext cx="705050" cy="71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8065" y="2076062"/>
            <a:ext cx="755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L</a:t>
            </a:r>
            <a:r>
              <a:rPr lang="en-US" sz="4800" baseline="-25000" dirty="0" smtClean="0">
                <a:solidFill>
                  <a:srgbClr val="FF0000"/>
                </a:solidFill>
              </a:rPr>
              <a:t>1</a:t>
            </a:r>
            <a:endParaRPr lang="en-US" sz="4800" baseline="-25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98065" y="2845265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rgbClr val="0070C0"/>
                </a:solidFill>
              </a:rPr>
              <a:t>L</a:t>
            </a:r>
            <a:r>
              <a:rPr lang="en-US" sz="4800" baseline="-25000" dirty="0" err="1">
                <a:solidFill>
                  <a:srgbClr val="0070C0"/>
                </a:solidFill>
              </a:rPr>
              <a:t>c</a:t>
            </a:r>
            <a:endParaRPr lang="en-US" sz="4800" baseline="-25000" dirty="0">
              <a:solidFill>
                <a:srgbClr val="0070C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7398065" y="2943137"/>
            <a:ext cx="6704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74065" y="2076062"/>
            <a:ext cx="822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S</a:t>
            </a:r>
            <a:r>
              <a:rPr lang="en-US" sz="4800" baseline="-25000" dirty="0" smtClean="0">
                <a:solidFill>
                  <a:srgbClr val="FF0000"/>
                </a:solidFill>
              </a:rPr>
              <a:t>1</a:t>
            </a:r>
            <a:endParaRPr lang="en-US" sz="4800" baseline="-25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74065" y="2845265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rgbClr val="0070C0"/>
                </a:solidFill>
              </a:rPr>
              <a:t>S</a:t>
            </a:r>
            <a:r>
              <a:rPr lang="en-US" sz="4800" baseline="-25000" dirty="0" err="1" smtClean="0">
                <a:solidFill>
                  <a:srgbClr val="0070C0"/>
                </a:solidFill>
              </a:rPr>
              <a:t>c</a:t>
            </a:r>
            <a:endParaRPr lang="en-US" sz="4800" baseline="-25000" dirty="0">
              <a:solidFill>
                <a:srgbClr val="0070C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959090" y="2943137"/>
            <a:ext cx="6478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61237" y="2587376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31441"/>
            <a:ext cx="6096000" cy="225002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31774"/>
            <a:ext cx="6096000" cy="225002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133350" y="5772150"/>
            <a:ext cx="600075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42" y="5300644"/>
            <a:ext cx="2440908" cy="900936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3743325" y="5762625"/>
            <a:ext cx="2390775" cy="95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17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-0.24913 -0.0608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65" y="-305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-0.00035 0.0606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30" grpId="0"/>
      <p:bldP spid="31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Types</a:t>
            </a:r>
            <a:endParaRPr lang="en-US" dirty="0"/>
          </a:p>
        </p:txBody>
      </p:sp>
      <p:pic>
        <p:nvPicPr>
          <p:cNvPr id="4098" name="Picture 2" descr="E:\aaaArchives\Books\zOLD\FSA_Sweave\chap_Biological\Figs\static-Scale_Measure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6" y="1828800"/>
            <a:ext cx="8802634" cy="434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4" name="Rectangle 3"/>
          <p:cNvSpPr/>
          <p:nvPr/>
        </p:nvSpPr>
        <p:spPr>
          <a:xfrm>
            <a:off x="4477517" y="1828800"/>
            <a:ext cx="4514083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/>
          <p:cNvSpPr/>
          <p:nvPr/>
        </p:nvSpPr>
        <p:spPr>
          <a:xfrm>
            <a:off x="57917" y="1828800"/>
            <a:ext cx="4514083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075" y="122238"/>
            <a:ext cx="9220200" cy="868362"/>
          </a:xfrm>
        </p:spPr>
        <p:txBody>
          <a:bodyPr/>
          <a:lstStyle/>
          <a:p>
            <a:r>
              <a:rPr lang="en-US" dirty="0" smtClean="0"/>
              <a:t>Dahl-Lea (Direct Proportion)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810000"/>
          </a:xfrm>
        </p:spPr>
        <p:txBody>
          <a:bodyPr/>
          <a:lstStyle/>
          <a:p>
            <a:r>
              <a:rPr lang="en-US" dirty="0" smtClean="0"/>
              <a:t>Derived from “scale grows in direct proportion to fish length”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Back-Calculation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1238250"/>
            <a:ext cx="2305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075" y="122238"/>
            <a:ext cx="9220200" cy="868362"/>
          </a:xfrm>
        </p:spPr>
        <p:txBody>
          <a:bodyPr/>
          <a:lstStyle/>
          <a:p>
            <a:r>
              <a:rPr lang="en-US" dirty="0" smtClean="0"/>
              <a:t>Dahl-Lea (Direct Proportion)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Back-Calculation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2194560"/>
            <a:ext cx="4690234" cy="438912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29600" cy="1143000"/>
          </a:xfrm>
        </p:spPr>
        <p:txBody>
          <a:bodyPr/>
          <a:lstStyle/>
          <a:p>
            <a:r>
              <a:rPr lang="en-US" dirty="0" smtClean="0"/>
              <a:t>Back-calculated length for a fish comes from a line between 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c</a:t>
            </a:r>
            <a:r>
              <a:rPr lang="en-US" dirty="0" err="1" smtClean="0"/>
              <a:t>,L</a:t>
            </a:r>
            <a:r>
              <a:rPr lang="en-US" baseline="-25000" dirty="0" err="1"/>
              <a:t>c</a:t>
            </a:r>
            <a:r>
              <a:rPr lang="en-US" dirty="0" smtClean="0"/>
              <a:t>) and the origin.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8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075" y="122238"/>
            <a:ext cx="9220200" cy="868362"/>
          </a:xfrm>
        </p:spPr>
        <p:txBody>
          <a:bodyPr/>
          <a:lstStyle/>
          <a:p>
            <a:r>
              <a:rPr lang="en-US" dirty="0" smtClean="0"/>
              <a:t>Fraser-Lee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10000"/>
          </a:xfrm>
        </p:spPr>
        <p:txBody>
          <a:bodyPr/>
          <a:lstStyle/>
          <a:p>
            <a:r>
              <a:rPr lang="en-US" dirty="0" smtClean="0"/>
              <a:t>Derived from “scale grows in direct proportion to the fish length after an initial adjustment for L when S=0”</a:t>
            </a:r>
          </a:p>
          <a:p>
            <a:endParaRPr lang="en-US" dirty="0" smtClean="0"/>
          </a:p>
          <a:p>
            <a:r>
              <a:rPr lang="en-US" dirty="0" smtClean="0"/>
              <a:t>Adjustment (c) comes from …</a:t>
            </a:r>
          </a:p>
          <a:p>
            <a:pPr lvl="1"/>
            <a:r>
              <a:rPr lang="en-US" dirty="0" smtClean="0"/>
              <a:t>Known L when scales form</a:t>
            </a:r>
          </a:p>
          <a:p>
            <a:pPr lvl="1"/>
            <a:r>
              <a:rPr lang="en-US" dirty="0" smtClean="0"/>
              <a:t>Intercept of L on S regression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Back-Calculation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990600"/>
            <a:ext cx="39719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5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075" y="122238"/>
            <a:ext cx="9220200" cy="868362"/>
          </a:xfrm>
        </p:spPr>
        <p:txBody>
          <a:bodyPr/>
          <a:lstStyle/>
          <a:p>
            <a:r>
              <a:rPr lang="en-US" dirty="0" smtClean="0"/>
              <a:t>Fraser-Lee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Back-Calculation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29600" cy="1143000"/>
          </a:xfrm>
        </p:spPr>
        <p:txBody>
          <a:bodyPr/>
          <a:lstStyle/>
          <a:p>
            <a:r>
              <a:rPr lang="en-US" dirty="0" smtClean="0"/>
              <a:t>Back-calculated length for a fish comes from a line between 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c</a:t>
            </a:r>
            <a:r>
              <a:rPr lang="en-US" dirty="0" err="1" smtClean="0"/>
              <a:t>,L</a:t>
            </a:r>
            <a:r>
              <a:rPr lang="en-US" baseline="-25000" dirty="0" err="1"/>
              <a:t>c</a:t>
            </a:r>
            <a:r>
              <a:rPr lang="en-US" dirty="0" smtClean="0"/>
              <a:t>) and (0,c).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2194560"/>
            <a:ext cx="4654818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1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075" y="122238"/>
            <a:ext cx="9220200" cy="868362"/>
          </a:xfrm>
        </p:spPr>
        <p:txBody>
          <a:bodyPr/>
          <a:lstStyle/>
          <a:p>
            <a:r>
              <a:rPr lang="en-US" dirty="0" smtClean="0"/>
              <a:t>Scale Proportional Hypothesis Meth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839200" cy="5407025"/>
          </a:xfrm>
        </p:spPr>
        <p:txBody>
          <a:bodyPr/>
          <a:lstStyle/>
          <a:p>
            <a:r>
              <a:rPr lang="en-US" dirty="0" smtClean="0"/>
              <a:t>Derived from “If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c</a:t>
            </a:r>
            <a:r>
              <a:rPr lang="en-US" dirty="0" smtClean="0"/>
              <a:t> is 10% larger than average for a fish of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c</a:t>
            </a:r>
            <a:r>
              <a:rPr lang="en-US" dirty="0" smtClean="0"/>
              <a:t>, then S</a:t>
            </a:r>
            <a:r>
              <a:rPr lang="en-US" baseline="-25000" dirty="0" smtClean="0"/>
              <a:t>i</a:t>
            </a:r>
            <a:r>
              <a:rPr lang="en-US" dirty="0" smtClean="0"/>
              <a:t> was 10% larger than average for a fish of L</a:t>
            </a:r>
            <a:r>
              <a:rPr lang="en-US" baseline="-25000" dirty="0"/>
              <a:t>i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endParaRPr lang="en-US" sz="1800" dirty="0"/>
          </a:p>
          <a:p>
            <a:endParaRPr lang="en-US" dirty="0" smtClean="0"/>
          </a:p>
          <a:p>
            <a:r>
              <a:rPr lang="en-US" dirty="0" smtClean="0"/>
              <a:t>Expectations come from regression of S on 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MNAFS13 - Back-Calculation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871787"/>
            <a:ext cx="3724275" cy="1114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62" y="5019675"/>
            <a:ext cx="36480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2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5590</TotalTime>
  <Words>580</Words>
  <Application>Microsoft Office PowerPoint</Application>
  <PresentationFormat>On-screen Show (4:3)</PresentationFormat>
  <Paragraphs>289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Times New Roman</vt:lpstr>
      <vt:lpstr>Wingdings</vt:lpstr>
      <vt:lpstr>Default Design</vt:lpstr>
      <vt:lpstr>Back-Calculation Methods</vt:lpstr>
      <vt:lpstr>Back-Calculation Methods</vt:lpstr>
      <vt:lpstr>Back-Calculation Principle</vt:lpstr>
      <vt:lpstr>Measurement Types</vt:lpstr>
      <vt:lpstr>Dahl-Lea (Direct Proportion) Method</vt:lpstr>
      <vt:lpstr>Dahl-Lea (Direct Proportion) Method</vt:lpstr>
      <vt:lpstr>Fraser-Lee Method</vt:lpstr>
      <vt:lpstr>Fraser-Lee Method</vt:lpstr>
      <vt:lpstr>Scale Proportional Hypothesis Meth</vt:lpstr>
      <vt:lpstr>Scale Proportional Hypothesis Meth</vt:lpstr>
      <vt:lpstr>Scale Proportional Hypothesis Meth</vt:lpstr>
      <vt:lpstr>Body Proportional Hypothesis Meth</vt:lpstr>
      <vt:lpstr>Body Proportional Hypothesis Meth</vt:lpstr>
      <vt:lpstr>Body Proportional Hypothesis Meth</vt:lpstr>
      <vt:lpstr>Data Types</vt:lpstr>
      <vt:lpstr>Data Types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141</cp:revision>
  <dcterms:created xsi:type="dcterms:W3CDTF">2005-12-26T20:44:58Z</dcterms:created>
  <dcterms:modified xsi:type="dcterms:W3CDTF">2013-11-23T14:38:14Z</dcterms:modified>
</cp:coreProperties>
</file>