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34" r:id="rId2"/>
    <p:sldId id="311" r:id="rId3"/>
    <p:sldId id="312" r:id="rId4"/>
    <p:sldId id="316" r:id="rId5"/>
    <p:sldId id="315" r:id="rId6"/>
    <p:sldId id="336" r:id="rId7"/>
    <p:sldId id="335" r:id="rId8"/>
    <p:sldId id="337" r:id="rId9"/>
    <p:sldId id="338" r:id="rId10"/>
    <p:sldId id="339" r:id="rId11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FFF66"/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59" autoAdjust="0"/>
  </p:normalViewPr>
  <p:slideViewPr>
    <p:cSldViewPr>
      <p:cViewPr varScale="1">
        <p:scale>
          <a:sx n="89" d="100"/>
          <a:sy n="89" d="100"/>
        </p:scale>
        <p:origin x="989" y="7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9C2415A-A54E-417F-82AF-44BB9D89D1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8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50525F3E-A22F-4AAF-9AA7-39450C98BB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72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91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986509-4D0F-4574-951E-E9656A951F15}" type="slidenum">
              <a:rPr lang="en-US"/>
              <a:pPr/>
              <a:t>2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data(</a:t>
            </a:r>
            <a:r>
              <a:rPr lang="en-US" dirty="0" err="1"/>
              <a:t>TroutBR</a:t>
            </a:r>
            <a:r>
              <a:rPr lang="en-US" dirty="0"/>
              <a:t>)</a:t>
            </a:r>
          </a:p>
          <a:p>
            <a:r>
              <a:rPr lang="en-US" dirty="0" err="1"/>
              <a:t>rbt</a:t>
            </a:r>
            <a:r>
              <a:rPr lang="en-US" dirty="0"/>
              <a:t> &lt;- </a:t>
            </a:r>
            <a:r>
              <a:rPr lang="en-US" dirty="0" err="1"/>
              <a:t>TroutBR</a:t>
            </a:r>
            <a:r>
              <a:rPr lang="en-US" dirty="0"/>
              <a:t>[</a:t>
            </a:r>
            <a:r>
              <a:rPr lang="en-US" dirty="0" err="1"/>
              <a:t>TroutBR$Species</a:t>
            </a:r>
            <a:r>
              <a:rPr lang="en-US" dirty="0"/>
              <a:t>=="Rainbow",]</a:t>
            </a:r>
          </a:p>
          <a:p>
            <a:r>
              <a:rPr lang="en-US" dirty="0"/>
              <a:t>attach(</a:t>
            </a:r>
            <a:r>
              <a:rPr lang="en-US" dirty="0" err="1"/>
              <a:t>rbt</a:t>
            </a:r>
            <a:r>
              <a:rPr lang="en-US" dirty="0"/>
              <a:t>)</a:t>
            </a:r>
          </a:p>
          <a:p>
            <a:r>
              <a:rPr lang="en-US" dirty="0"/>
              <a:t>plot(jitter(TL,1)~jitter(Age,0.5),</a:t>
            </a:r>
            <a:r>
              <a:rPr lang="en-US" dirty="0" err="1"/>
              <a:t>xlab</a:t>
            </a:r>
            <a:r>
              <a:rPr lang="en-US" dirty="0"/>
              <a:t>="Age [jittered]",</a:t>
            </a:r>
            <a:r>
              <a:rPr lang="en-US" dirty="0" err="1"/>
              <a:t>ylab</a:t>
            </a:r>
            <a:r>
              <a:rPr lang="en-US" dirty="0"/>
              <a:t>="Total Length (in) [jittered]")</a:t>
            </a:r>
          </a:p>
        </p:txBody>
      </p:sp>
    </p:spTree>
    <p:extLst>
      <p:ext uri="{BB962C8B-B14F-4D97-AF65-F5344CB8AC3E}">
        <p14:creationId xmlns:p14="http://schemas.microsoft.com/office/powerpoint/2010/main" val="1316902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C6DCD8-C396-46AC-B79E-994881B71000}" type="slidenum">
              <a:rPr lang="en-US"/>
              <a:pPr/>
              <a:t>5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4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E4D8C2-C5CE-48C1-89C0-7352CBAA9A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222EA7-B4B5-495C-83D5-613822A0B4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900042-C5BE-4DEB-AA1A-790BA415F6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6950E9-D724-4023-B9C4-CE5A7098C1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2795B4-2330-45F5-B1FA-7C10677E25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F3F6D3-E33A-43C3-948B-E3CEA6EA98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F44323-DAD3-41A3-B282-2F0B2D190F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D886E9-1535-4767-9327-4477975765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EE79C8-FDE9-460A-975C-B66BD24B45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1F202C-CEEA-469E-BC04-507448B511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D88EEB-4147-4C6A-8748-B65FCDDB94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bg1"/>
            </a:gs>
            <a:gs pos="43000">
              <a:schemeClr val="bg1">
                <a:tint val="45000"/>
                <a:shade val="99000"/>
                <a:satMod val="350000"/>
              </a:schemeClr>
            </a:gs>
            <a:gs pos="100000">
              <a:schemeClr val="bg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F824BC2C-E705-4E80-AA19-0AD8A6603AE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8001000" cy="1470025"/>
          </a:xfrm>
        </p:spPr>
        <p:txBody>
          <a:bodyPr/>
          <a:lstStyle/>
          <a:p>
            <a:r>
              <a:rPr lang="en-US" dirty="0" smtClean="0"/>
              <a:t>Individual Growth</a:t>
            </a:r>
            <a:br>
              <a:rPr lang="en-US" dirty="0" smtClean="0"/>
            </a:br>
            <a:r>
              <a:rPr lang="en-US" dirty="0" smtClean="0"/>
              <a:t>(Size-at-Age Modeling)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Von Bertalanffy Models</a:t>
            </a:r>
          </a:p>
        </p:txBody>
      </p:sp>
    </p:spTree>
    <p:extLst>
      <p:ext uri="{BB962C8B-B14F-4D97-AF65-F5344CB8AC3E}">
        <p14:creationId xmlns:p14="http://schemas.microsoft.com/office/powerpoint/2010/main" val="8908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DAF3FE-F4ED-40E0-8515-1C336F67AAE4}" type="slidenum">
              <a:rPr lang="en-US"/>
              <a:pPr/>
              <a:t>10</a:t>
            </a:fld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Other Versions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4" y="1371600"/>
            <a:ext cx="8989811" cy="41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A79AC7-302F-4646-AA6A-28A8668D194F}" type="slidenum">
              <a:rPr lang="en-US"/>
              <a:pPr/>
              <a:t>2</a:t>
            </a:fld>
            <a:endParaRPr 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Length-At-Age </a:t>
            </a:r>
            <a:r>
              <a:rPr lang="en-US" dirty="0"/>
              <a:t>Data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2971800" cy="5791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u="sng">
                <a:latin typeface="Courier New" pitchFamily="49" charset="0"/>
              </a:rPr>
              <a:t>TL Age Species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24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26   8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23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25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24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24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23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25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20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23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26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29  10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20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29   8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24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26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23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24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22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25   7 Rainbow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219200"/>
            <a:ext cx="5048250" cy="504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5F47ED-5058-48D1-AC84-486BC88BE72E}" type="slidenum">
              <a:rPr lang="en-US"/>
              <a:pPr/>
              <a:t>3</a:t>
            </a:fld>
            <a:endParaRPr lang="en-US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Length-At-Age </a:t>
            </a:r>
            <a:r>
              <a:rPr lang="en-US" dirty="0"/>
              <a:t>Models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5562600"/>
          </a:xfrm>
        </p:spPr>
        <p:txBody>
          <a:bodyPr/>
          <a:lstStyle/>
          <a:p>
            <a:r>
              <a:rPr lang="en-US" b="1" dirty="0"/>
              <a:t>Purposes</a:t>
            </a:r>
          </a:p>
          <a:p>
            <a:pPr lvl="1"/>
            <a:r>
              <a:rPr lang="en-US" dirty="0"/>
              <a:t>Summarize growth with a few parameters.</a:t>
            </a:r>
          </a:p>
          <a:p>
            <a:pPr lvl="1"/>
            <a:r>
              <a:rPr lang="en-US" dirty="0" smtClean="0"/>
              <a:t>Compare growth </a:t>
            </a:r>
            <a:r>
              <a:rPr lang="en-US" dirty="0"/>
              <a:t>parameters </a:t>
            </a:r>
            <a:r>
              <a:rPr lang="en-US" dirty="0" smtClean="0"/>
              <a:t>among </a:t>
            </a:r>
            <a:r>
              <a:rPr lang="en-US" dirty="0"/>
              <a:t>populations.</a:t>
            </a:r>
          </a:p>
          <a:p>
            <a:pPr lvl="1"/>
            <a:r>
              <a:rPr lang="en-US" dirty="0" smtClean="0"/>
              <a:t>Used in </a:t>
            </a:r>
            <a:r>
              <a:rPr lang="en-US" dirty="0"/>
              <a:t>key fisheries </a:t>
            </a:r>
            <a:r>
              <a:rPr lang="en-US" dirty="0" smtClean="0"/>
              <a:t>models, </a:t>
            </a:r>
            <a:r>
              <a:rPr lang="en-US" dirty="0"/>
              <a:t>such as </a:t>
            </a:r>
            <a:r>
              <a:rPr lang="en-US" dirty="0" err="1"/>
              <a:t>Beverton</a:t>
            </a:r>
            <a:r>
              <a:rPr lang="en-US" dirty="0"/>
              <a:t>-Holt yield models.</a:t>
            </a:r>
          </a:p>
          <a:p>
            <a:pPr lvl="1"/>
            <a:endParaRPr lang="en-US" sz="1400" dirty="0"/>
          </a:p>
          <a:p>
            <a:r>
              <a:rPr lang="en-US" b="1" dirty="0"/>
              <a:t>Main models</a:t>
            </a:r>
          </a:p>
          <a:p>
            <a:pPr lvl="1"/>
            <a:r>
              <a:rPr lang="en-US" dirty="0"/>
              <a:t>Von </a:t>
            </a:r>
            <a:r>
              <a:rPr lang="en-US" dirty="0" err="1"/>
              <a:t>Bertalanffy</a:t>
            </a:r>
            <a:endParaRPr lang="en-US" dirty="0"/>
          </a:p>
          <a:p>
            <a:pPr lvl="1"/>
            <a:r>
              <a:rPr lang="en-US" dirty="0" err="1"/>
              <a:t>Gompertz</a:t>
            </a:r>
            <a:endParaRPr lang="en-US" dirty="0"/>
          </a:p>
          <a:p>
            <a:pPr lvl="1"/>
            <a:r>
              <a:rPr lang="en-US" dirty="0" err="1"/>
              <a:t>Schnute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DAF3FE-F4ED-40E0-8515-1C336F67AAE4}" type="slidenum">
              <a:rPr lang="en-US"/>
              <a:pPr/>
              <a:t>4</a:t>
            </a:fld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Typical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971800"/>
            <a:ext cx="8991600" cy="3276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L</a:t>
            </a:r>
            <a:r>
              <a:rPr lang="en-US" b="1" baseline="-25000" dirty="0">
                <a:cs typeface="Arial" charset="0"/>
              </a:rPr>
              <a:t>∞</a:t>
            </a:r>
            <a:r>
              <a:rPr lang="en-US" dirty="0"/>
              <a:t> = asymptotic mean </a:t>
            </a:r>
            <a:r>
              <a:rPr lang="en-US" dirty="0" smtClean="0"/>
              <a:t>length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b="1" dirty="0"/>
              <a:t>K</a:t>
            </a:r>
            <a:r>
              <a:rPr lang="en-US" dirty="0"/>
              <a:t> = Brody “growth” coefficient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controls </a:t>
            </a:r>
            <a:r>
              <a:rPr lang="en-US" dirty="0"/>
              <a:t>“curvature” of </a:t>
            </a:r>
            <a:r>
              <a:rPr lang="en-US" dirty="0" smtClean="0"/>
              <a:t>the </a:t>
            </a:r>
            <a:r>
              <a:rPr lang="en-US" dirty="0"/>
              <a:t>model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</a:t>
            </a:r>
            <a:r>
              <a:rPr lang="en-US" baseline="30000" dirty="0"/>
              <a:t>-K</a:t>
            </a:r>
            <a:r>
              <a:rPr lang="en-US" dirty="0"/>
              <a:t> is constant change in growth </a:t>
            </a:r>
            <a:r>
              <a:rPr lang="en-US" dirty="0" smtClean="0"/>
              <a:t>increment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b="1" dirty="0"/>
              <a:t>t</a:t>
            </a:r>
            <a:r>
              <a:rPr lang="en-US" b="1" baseline="-25000" dirty="0"/>
              <a:t>o</a:t>
            </a:r>
            <a:r>
              <a:rPr lang="en-US" dirty="0"/>
              <a:t> = time when mean </a:t>
            </a:r>
            <a:r>
              <a:rPr lang="en-US" dirty="0" smtClean="0"/>
              <a:t>length </a:t>
            </a:r>
            <a:r>
              <a:rPr lang="en-US" dirty="0"/>
              <a:t>is 0 (artifact)</a:t>
            </a:r>
          </a:p>
        </p:txBody>
      </p:sp>
      <p:pic>
        <p:nvPicPr>
          <p:cNvPr id="4188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27885"/>
            <a:ext cx="6858000" cy="108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9FBD45-9B9F-4D1D-9B93-4A348B4E2532}" type="slidenum">
              <a:rPr lang="en-US"/>
              <a:pPr/>
              <a:t>5</a:t>
            </a:fld>
            <a:endParaRPr lang="en-US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Bertalanffy – Typical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1200150"/>
            <a:ext cx="5048250" cy="504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DAF3FE-F4ED-40E0-8515-1C336F67AAE4}" type="slidenum">
              <a:rPr lang="en-US"/>
              <a:pPr/>
              <a:t>6</a:t>
            </a:fld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Typical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16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Common Problems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Misinterpreted meanings</a:t>
            </a:r>
          </a:p>
          <a:p>
            <a:pPr lvl="1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Difficulty modeling L</a:t>
            </a:r>
            <a:r>
              <a:rPr lang="en-US" b="1" baseline="-25000" dirty="0" smtClean="0">
                <a:cs typeface="Arial" charset="0"/>
              </a:rPr>
              <a:t>∞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Few old fish</a:t>
            </a:r>
          </a:p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Difficulty modeling K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Few young fish</a:t>
            </a:r>
          </a:p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Model won’t converge, Poor parameter estimates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Much variability in length at each age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Highly correlated parameters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“Scale” of L</a:t>
            </a:r>
            <a:r>
              <a:rPr lang="en-US" b="1" baseline="-25000" dirty="0" smtClean="0">
                <a:cs typeface="Arial" charset="0"/>
              </a:rPr>
              <a:t>∞</a:t>
            </a:r>
            <a:r>
              <a:rPr lang="en-US" dirty="0" smtClean="0"/>
              <a:t> much different than K or t</a:t>
            </a:r>
            <a:r>
              <a:rPr lang="en-US" baseline="-25000" dirty="0" smtClean="0"/>
              <a:t>o</a:t>
            </a:r>
          </a:p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Type of error structure (additive or multiplicative)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258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DAF3FE-F4ED-40E0-8515-1C336F67AAE4}" type="slidenum">
              <a:rPr lang="en-US"/>
              <a:pPr/>
              <a:t>7</a:t>
            </a:fld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Francis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8" y="1066800"/>
            <a:ext cx="9078912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reparameterization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sz="4000" dirty="0" smtClean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dirty="0" smtClean="0"/>
              <a:t>where </a:t>
            </a:r>
            <a:endParaRPr lang="en-US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dirty="0" smtClean="0"/>
              <a:t>Parameters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r>
              <a:rPr lang="en-US" dirty="0" smtClean="0"/>
              <a:t> = mean length at </a:t>
            </a:r>
            <a:r>
              <a:rPr lang="en-US" i="1" dirty="0" smtClean="0"/>
              <a:t>chosen</a:t>
            </a:r>
            <a:r>
              <a:rPr lang="en-US" dirty="0" smtClean="0"/>
              <a:t> “young” age (t</a:t>
            </a:r>
            <a:r>
              <a:rPr lang="en-US" baseline="-25000" dirty="0"/>
              <a:t>1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</a:t>
            </a:r>
            <a:r>
              <a:rPr lang="en-US" baseline="-25000" dirty="0" smtClean="0"/>
              <a:t>3</a:t>
            </a:r>
            <a:r>
              <a:rPr lang="en-US" dirty="0" smtClean="0"/>
              <a:t>= </a:t>
            </a:r>
            <a:r>
              <a:rPr lang="en-US" dirty="0"/>
              <a:t>mean length at </a:t>
            </a:r>
            <a:r>
              <a:rPr lang="en-US" i="1" dirty="0"/>
              <a:t>chosen</a:t>
            </a:r>
            <a:r>
              <a:rPr lang="en-US" dirty="0"/>
              <a:t> </a:t>
            </a:r>
            <a:r>
              <a:rPr lang="en-US" dirty="0" smtClean="0"/>
              <a:t>“old” age (t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</a:t>
            </a:r>
            <a:r>
              <a:rPr lang="en-US" baseline="-25000" dirty="0"/>
              <a:t>2</a:t>
            </a:r>
            <a:r>
              <a:rPr lang="en-US" dirty="0"/>
              <a:t> = mean length </a:t>
            </a:r>
            <a:r>
              <a:rPr lang="en-US" dirty="0" smtClean="0"/>
              <a:t>at </a:t>
            </a:r>
            <a:r>
              <a:rPr lang="en-US" dirty="0"/>
              <a:t>“intermediate” age (t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76400"/>
            <a:ext cx="6391275" cy="12451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073967"/>
            <a:ext cx="2133600" cy="92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DAF3FE-F4ED-40E0-8515-1C336F67AAE4}" type="slidenum">
              <a:rPr lang="en-US"/>
              <a:pPr/>
              <a:t>8</a:t>
            </a:fld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Francis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219200"/>
            <a:ext cx="50482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9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DAF3FE-F4ED-40E0-8515-1C336F67AAE4}" type="slidenum">
              <a:rPr lang="en-US"/>
              <a:pPr/>
              <a:t>9</a:t>
            </a:fld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Francis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8" y="1066800"/>
            <a:ext cx="9078912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reparameterization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Goals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Better model fitting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Reduce correlation among parameters &amp; scale difference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Easier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25370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7231</TotalTime>
  <Words>363</Words>
  <Application>Microsoft Office PowerPoint</Application>
  <PresentationFormat>On-screen Show (4:3)</PresentationFormat>
  <Paragraphs>104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Wingdings</vt:lpstr>
      <vt:lpstr>Default Design</vt:lpstr>
      <vt:lpstr>Individual Growth (Size-at-Age Modeling)</vt:lpstr>
      <vt:lpstr>Length-At-Age Data</vt:lpstr>
      <vt:lpstr>Length-At-Age Models</vt:lpstr>
      <vt:lpstr>Von Bertalanffy – Typical</vt:lpstr>
      <vt:lpstr>Von Bertalanffy – Typical</vt:lpstr>
      <vt:lpstr>Von Bertalanffy – Typical</vt:lpstr>
      <vt:lpstr>Von Bertalanffy – Francis</vt:lpstr>
      <vt:lpstr>Von Bertalanffy – Francis</vt:lpstr>
      <vt:lpstr>Von Bertalanffy – Francis</vt:lpstr>
      <vt:lpstr>Von Bertalanffy – Other Versions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175</cp:revision>
  <dcterms:created xsi:type="dcterms:W3CDTF">2005-12-26T20:44:58Z</dcterms:created>
  <dcterms:modified xsi:type="dcterms:W3CDTF">2013-11-12T19:01:56Z</dcterms:modified>
</cp:coreProperties>
</file>