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383" r:id="rId3"/>
    <p:sldId id="401" r:id="rId4"/>
    <p:sldId id="402" r:id="rId5"/>
    <p:sldId id="403" r:id="rId6"/>
    <p:sldId id="332" r:id="rId7"/>
    <p:sldId id="391" r:id="rId8"/>
    <p:sldId id="392" r:id="rId9"/>
    <p:sldId id="393" r:id="rId10"/>
    <p:sldId id="3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8173" autoAdjust="0"/>
  </p:normalViewPr>
  <p:slideViewPr>
    <p:cSldViewPr>
      <p:cViewPr varScale="1">
        <p:scale>
          <a:sx n="70" d="100"/>
          <a:sy n="70" d="100"/>
        </p:scale>
        <p:origin x="43" y="196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Univariate EDA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Purpose – describe </a:t>
            </a:r>
            <a:r>
              <a:rPr lang="en-US" dirty="0" smtClean="0">
                <a:solidFill>
                  <a:srgbClr val="000000"/>
                </a:solidFill>
              </a:rPr>
              <a:t>the distribution</a:t>
            </a:r>
          </a:p>
          <a:p>
            <a:pPr marL="800100" lvl="1" indent="-342900"/>
            <a:r>
              <a:rPr lang="en-US" dirty="0" smtClean="0">
                <a:solidFill>
                  <a:srgbClr val="000000"/>
                </a:solidFill>
              </a:rPr>
              <a:t>Distribution </a:t>
            </a:r>
            <a:r>
              <a:rPr lang="en-US" dirty="0" smtClean="0"/>
              <a:t>is concerned with what values a variable takes and how often it takes each value</a:t>
            </a:r>
          </a:p>
          <a:p>
            <a:pPr marL="800100" lvl="1" indent="-342900"/>
            <a:endParaRPr lang="en-US" dirty="0" smtClean="0"/>
          </a:p>
          <a:p>
            <a:pPr marL="400050"/>
            <a:r>
              <a:rPr lang="en-US" dirty="0" smtClean="0"/>
              <a:t>Four characteristics</a:t>
            </a:r>
          </a:p>
          <a:p>
            <a:pPr marL="800100" lvl="1"/>
            <a:r>
              <a:rPr lang="en-US" dirty="0" smtClean="0"/>
              <a:t>Shape</a:t>
            </a:r>
          </a:p>
          <a:p>
            <a:pPr marL="800100" lvl="1"/>
            <a:r>
              <a:rPr lang="en-US" dirty="0" smtClean="0"/>
              <a:t>Outliers</a:t>
            </a:r>
          </a:p>
          <a:p>
            <a:pPr marL="800100" lvl="1"/>
            <a:r>
              <a:rPr lang="en-US" dirty="0" smtClean="0"/>
              <a:t>Center</a:t>
            </a:r>
          </a:p>
          <a:p>
            <a:pPr marL="800100" lvl="1"/>
            <a:r>
              <a:rPr lang="en-US" dirty="0" smtClean="0"/>
              <a:t>Dispersion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960E6B8-B2F7-4C2B-9FF6-9705A1C68138}" type="slidenum">
              <a:rPr lang="en-US"/>
              <a:pPr/>
              <a:t>10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76200" y="385445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Figure 4.</a:t>
            </a:r>
            <a:r>
              <a:rPr lang="en-US" sz="1800" dirty="0"/>
              <a:t>  Boxplot of 1996 tuition for 30 public and 50 private colleges and universities.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" y="4572000"/>
            <a:ext cx="9067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tuition for private schools is </a:t>
            </a:r>
            <a:r>
              <a:rPr lang="en-US" sz="2000" b="1" dirty="0">
                <a:solidFill>
                  <a:srgbClr val="000000"/>
                </a:solidFill>
              </a:rPr>
              <a:t>left-skewed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no obvious outliers, </a:t>
            </a:r>
            <a:r>
              <a:rPr lang="en-US" sz="2000" dirty="0">
                <a:solidFill>
                  <a:srgbClr val="000000"/>
                </a:solidFill>
              </a:rPr>
              <a:t>centered on a median of </a:t>
            </a:r>
            <a:r>
              <a:rPr lang="en-US" sz="2000" b="1" dirty="0">
                <a:solidFill>
                  <a:srgbClr val="000000"/>
                </a:solidFill>
              </a:rPr>
              <a:t>25430</a:t>
            </a:r>
            <a:r>
              <a:rPr lang="en-US" sz="2000" dirty="0">
                <a:solidFill>
                  <a:srgbClr val="000000"/>
                </a:solidFill>
              </a:rPr>
              <a:t>, with an IQR from </a:t>
            </a:r>
            <a:r>
              <a:rPr lang="en-US" sz="2000" b="1" dirty="0">
                <a:solidFill>
                  <a:srgbClr val="000000"/>
                </a:solidFill>
              </a:rPr>
              <a:t>21260 to 26910</a:t>
            </a:r>
            <a:r>
              <a:rPr lang="en-US" sz="2000" dirty="0">
                <a:solidFill>
                  <a:srgbClr val="000000"/>
                </a:solidFill>
              </a:rPr>
              <a:t> (Figure 4; Table 3).  The distribution of tuition for public schools is</a:t>
            </a:r>
            <a:r>
              <a:rPr lang="en-US" sz="2000" b="1" dirty="0">
                <a:solidFill>
                  <a:srgbClr val="000000"/>
                </a:solidFill>
              </a:rPr>
              <a:t> right-skewed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one outlier </a:t>
            </a:r>
            <a:r>
              <a:rPr lang="en-US" sz="2000" dirty="0">
                <a:solidFill>
                  <a:srgbClr val="000000"/>
                </a:solidFill>
              </a:rPr>
              <a:t>at a tuition of 23460, centered on a median of 13590, with an IQR from</a:t>
            </a:r>
            <a:r>
              <a:rPr lang="en-US" sz="2000" b="1" dirty="0">
                <a:solidFill>
                  <a:srgbClr val="000000"/>
                </a:solidFill>
              </a:rPr>
              <a:t> 12660 to 15420 </a:t>
            </a:r>
            <a:r>
              <a:rPr lang="en-US" sz="2000" dirty="0">
                <a:solidFill>
                  <a:srgbClr val="000000"/>
                </a:solidFill>
              </a:rPr>
              <a:t>(Figure 4; Table 3). I chose to use the median and IQR as measures of center and dispersion because of the outlier and the </a:t>
            </a:r>
            <a:r>
              <a:rPr lang="en-US" sz="2000" dirty="0" err="1">
                <a:solidFill>
                  <a:srgbClr val="000000"/>
                </a:solidFill>
              </a:rPr>
              <a:t>skewness</a:t>
            </a:r>
            <a:r>
              <a:rPr lang="en-US" sz="2000" dirty="0">
                <a:solidFill>
                  <a:srgbClr val="000000"/>
                </a:solidFill>
              </a:rPr>
              <a:t> of the distributions.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572000" y="777875"/>
            <a:ext cx="411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 dirty="0">
                <a:latin typeface="Courier New" pitchFamily="49" charset="0"/>
              </a:rPr>
              <a:t>Statistic  Public Private</a:t>
            </a:r>
          </a:p>
          <a:p>
            <a:r>
              <a:rPr lang="en-US" sz="2000" dirty="0" smtClean="0">
                <a:latin typeface="Courier New" pitchFamily="49" charset="0"/>
              </a:rPr>
              <a:t>Mean        14370   24150</a:t>
            </a:r>
          </a:p>
          <a:p>
            <a:r>
              <a:rPr lang="en-US" sz="2000" dirty="0" smtClean="0">
                <a:latin typeface="Courier New" pitchFamily="49" charset="0"/>
              </a:rPr>
              <a:t>Std. Dev.    2755    3556</a:t>
            </a:r>
          </a:p>
          <a:p>
            <a:r>
              <a:rPr lang="en-US" sz="2000" dirty="0" smtClean="0">
                <a:latin typeface="Courier New" pitchFamily="49" charset="0"/>
              </a:rPr>
              <a:t>Min.        </a:t>
            </a:r>
            <a:r>
              <a:rPr lang="en-US" sz="2000" dirty="0">
                <a:latin typeface="Courier New" pitchFamily="49" charset="0"/>
              </a:rPr>
              <a:t>11050   16740   </a:t>
            </a:r>
          </a:p>
          <a:p>
            <a:r>
              <a:rPr lang="en-US" sz="2000" dirty="0" smtClean="0">
                <a:latin typeface="Courier New" pitchFamily="49" charset="0"/>
              </a:rPr>
              <a:t>1st Qu.     </a:t>
            </a:r>
            <a:r>
              <a:rPr lang="en-US" sz="2000" dirty="0">
                <a:latin typeface="Courier New" pitchFamily="49" charset="0"/>
              </a:rPr>
              <a:t>12660   21260</a:t>
            </a:r>
          </a:p>
          <a:p>
            <a:r>
              <a:rPr lang="en-US" sz="2000" dirty="0">
                <a:latin typeface="Courier New" pitchFamily="49" charset="0"/>
              </a:rPr>
              <a:t>Median      13590   25430</a:t>
            </a:r>
          </a:p>
          <a:p>
            <a:r>
              <a:rPr lang="en-US" sz="2000" dirty="0" smtClean="0">
                <a:latin typeface="Courier New" pitchFamily="49" charset="0"/>
              </a:rPr>
              <a:t>3rd Qu.     </a:t>
            </a:r>
            <a:r>
              <a:rPr lang="en-US" sz="2000" dirty="0">
                <a:latin typeface="Courier New" pitchFamily="49" charset="0"/>
              </a:rPr>
              <a:t>15420   26910</a:t>
            </a:r>
          </a:p>
          <a:p>
            <a:r>
              <a:rPr lang="en-US" sz="2000" dirty="0" smtClean="0">
                <a:latin typeface="Courier New" pitchFamily="49" charset="0"/>
              </a:rPr>
              <a:t>Max.        </a:t>
            </a:r>
            <a:r>
              <a:rPr lang="en-US" sz="2000" dirty="0">
                <a:latin typeface="Courier New" pitchFamily="49" charset="0"/>
              </a:rPr>
              <a:t>23460   </a:t>
            </a:r>
            <a:r>
              <a:rPr lang="en-US" sz="2000" dirty="0" smtClean="0">
                <a:latin typeface="Courier New" pitchFamily="49" charset="0"/>
              </a:rPr>
              <a:t>29910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191000" y="762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Table 3.</a:t>
            </a:r>
            <a:r>
              <a:rPr lang="en-US" sz="1800" dirty="0"/>
              <a:t>  Summary statistics of 1996 tuition for 30 public and 50 private colleges and universities.</a:t>
            </a: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8" y="222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Shape</a:t>
            </a:r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b="1" dirty="0" smtClean="0">
              <a:solidFill>
                <a:schemeClr val="hlink"/>
              </a:solidFill>
            </a:endParaRPr>
          </a:p>
          <a:p>
            <a:pPr lvl="1"/>
            <a:r>
              <a:rPr lang="en-US" b="1" dirty="0" smtClean="0">
                <a:solidFill>
                  <a:schemeClr val="hlink"/>
                </a:solidFill>
              </a:rPr>
              <a:t>Symmetric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Left-skewed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Right-skewed</a:t>
            </a:r>
            <a:endParaRPr lang="en-US" dirty="0"/>
          </a:p>
        </p:txBody>
      </p:sp>
      <p:pic>
        <p:nvPicPr>
          <p:cNvPr id="52228" name="Picture 1028" descr="ASY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29" name="Picture 1029" descr="ASY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2362200"/>
            <a:ext cx="1504950" cy="1031875"/>
          </a:xfrm>
          <a:prstGeom prst="rect">
            <a:avLst/>
          </a:prstGeom>
          <a:noFill/>
        </p:spPr>
      </p:pic>
      <p:pic>
        <p:nvPicPr>
          <p:cNvPr id="52230" name="Picture 1030" descr="ASYM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5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31" name="Picture 1031" descr="LSKEW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524250"/>
            <a:ext cx="1511300" cy="1047750"/>
          </a:xfrm>
          <a:prstGeom prst="rect">
            <a:avLst/>
          </a:prstGeom>
          <a:noFill/>
        </p:spPr>
      </p:pic>
      <p:pic>
        <p:nvPicPr>
          <p:cNvPr id="52232" name="Picture 1032" descr="LSKEW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4250"/>
            <a:ext cx="1520825" cy="1047750"/>
          </a:xfrm>
          <a:prstGeom prst="rect">
            <a:avLst/>
          </a:prstGeom>
          <a:noFill/>
        </p:spPr>
      </p:pic>
      <p:pic>
        <p:nvPicPr>
          <p:cNvPr id="52233" name="Picture 1033" descr="LSKEW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34250" y="3505200"/>
            <a:ext cx="1504950" cy="1031875"/>
          </a:xfrm>
          <a:prstGeom prst="rect">
            <a:avLst/>
          </a:prstGeom>
          <a:noFill/>
        </p:spPr>
      </p:pic>
      <p:pic>
        <p:nvPicPr>
          <p:cNvPr id="52234" name="Picture 1034" descr="RSKEW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24400"/>
            <a:ext cx="1531938" cy="1066800"/>
          </a:xfrm>
          <a:prstGeom prst="rect">
            <a:avLst/>
          </a:prstGeom>
          <a:noFill/>
        </p:spPr>
      </p:pic>
      <p:pic>
        <p:nvPicPr>
          <p:cNvPr id="52235" name="Picture 1035" descr="RSKEW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7700" y="4724400"/>
            <a:ext cx="1511300" cy="1047750"/>
          </a:xfrm>
          <a:prstGeom prst="rect">
            <a:avLst/>
          </a:prstGeom>
          <a:noFill/>
        </p:spPr>
      </p:pic>
      <p:pic>
        <p:nvPicPr>
          <p:cNvPr id="52236" name="Picture 1036" descr="RSKEW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6788" y="4724400"/>
            <a:ext cx="1522412" cy="1041400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Outlier</a:t>
            </a:r>
          </a:p>
          <a:p>
            <a:pPr lvl="1"/>
            <a:r>
              <a:rPr lang="en-US" dirty="0" smtClean="0"/>
              <a:t>Individual(s</a:t>
            </a:r>
            <a:r>
              <a:rPr lang="en-US" dirty="0"/>
              <a:t>) that is/are distinctly </a:t>
            </a:r>
            <a:r>
              <a:rPr lang="en-US" dirty="0" smtClean="0"/>
              <a:t>separate</a:t>
            </a:r>
            <a:r>
              <a:rPr lang="en-US" b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from the main cluster of </a:t>
            </a:r>
            <a:r>
              <a:rPr lang="en-US" dirty="0" smtClean="0"/>
              <a:t>individuals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462088" y="3246437"/>
            <a:ext cx="58531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*at least one or two bars removed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*only one or two individuals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 the margins of the distribution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6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820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Center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b="1" dirty="0" smtClean="0"/>
              <a:t>Mean</a:t>
            </a:r>
            <a:r>
              <a:rPr lang="en-US" dirty="0" smtClean="0"/>
              <a:t> (arithmetic average)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Median</a:t>
            </a:r>
            <a:r>
              <a:rPr lang="en-US" dirty="0" smtClean="0"/>
              <a:t> (value in the middle of ordered data)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28800" y="25146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  m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population mean</a:t>
            </a: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anose="05050102010706020507" pitchFamily="18" charset="2"/>
              </a:rPr>
              <a:t>`</a:t>
            </a:r>
            <a:r>
              <a:rPr lang="en-US" sz="3200" dirty="0" smtClean="0"/>
              <a:t>x =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ample mean</a:t>
            </a:r>
            <a:endParaRPr lang="en-US" sz="28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4495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M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sample median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4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534400" cy="50292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Dispersion </a:t>
            </a:r>
            <a:r>
              <a:rPr lang="en-US" dirty="0">
                <a:solidFill>
                  <a:srgbClr val="000000"/>
                </a:solidFill>
              </a:rPr>
              <a:t>-- </a:t>
            </a:r>
            <a:r>
              <a:rPr lang="en-US" dirty="0"/>
              <a:t>variability among individuals</a:t>
            </a:r>
          </a:p>
          <a:p>
            <a:pPr lvl="1"/>
            <a:r>
              <a:rPr lang="en-US" b="1" dirty="0" smtClean="0"/>
              <a:t>Range </a:t>
            </a:r>
            <a:r>
              <a:rPr lang="en-US" dirty="0" smtClean="0"/>
              <a:t>(minimum, maximum)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Inter-Quartile </a:t>
            </a:r>
            <a:r>
              <a:rPr lang="en-US" dirty="0" smtClean="0"/>
              <a:t>Range (IQR; Q1, Q3)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Standard Deviation</a:t>
            </a:r>
            <a:r>
              <a:rPr lang="en-US" dirty="0" smtClean="0"/>
              <a:t> (average difference from mean)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45720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dirty="0" smtClean="0"/>
              <a:t> = </a:t>
            </a:r>
            <a:r>
              <a:rPr lang="en-US" kern="0" dirty="0" smtClean="0">
                <a:solidFill>
                  <a:schemeClr val="accent1"/>
                </a:solidFill>
              </a:rPr>
              <a:t>population standard deviation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s = </a:t>
            </a:r>
            <a:r>
              <a:rPr lang="en-US" kern="0" dirty="0" smtClean="0">
                <a:solidFill>
                  <a:schemeClr val="accent1"/>
                </a:solidFill>
              </a:rPr>
              <a:t>sample standard deviation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42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A64A664-B549-429F-847B-EDC07E301A04}" type="slidenum">
              <a:rPr lang="en-US"/>
              <a:pPr/>
              <a:t>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/>
              <a:t>Overall Numerical Summaries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outliers exist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exist, but distribution is strongly skewed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 and the distribution is symmetric or only slightly skewed then use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folHlink"/>
                </a:solidFill>
              </a:rPr>
              <a:t>Mean and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8229600" cy="1066799"/>
          </a:xfrm>
        </p:spPr>
        <p:txBody>
          <a:bodyPr/>
          <a:lstStyle/>
          <a:p>
            <a:r>
              <a:rPr lang="en-US" i="1" dirty="0" smtClean="0"/>
              <a:t>Describe </a:t>
            </a:r>
            <a:r>
              <a:rPr lang="en-US" i="1" dirty="0" smtClean="0"/>
              <a:t>a univariate EDA for the data in Figure 1 and Table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3602" name="Picture 2" descr="https://secure.surveymonkey.com/_resources/10391/22330391/3871e223-05c8-4881-ae09-0fd0e3eeb5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46385" cy="3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83598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</a:t>
            </a:r>
            <a:r>
              <a:rPr lang="en-US" sz="2000" dirty="0" smtClean="0">
                <a:solidFill>
                  <a:srgbClr val="000000"/>
                </a:solidFill>
              </a:rPr>
              <a:t>number of ear pierces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b="1" dirty="0" smtClean="0">
                <a:solidFill>
                  <a:srgbClr val="000000"/>
                </a:solidFill>
              </a:rPr>
              <a:t>righ</a:t>
            </a:r>
            <a:r>
              <a:rPr lang="en-US" sz="2000" b="1" dirty="0" smtClean="0">
                <a:solidFill>
                  <a:srgbClr val="000000"/>
                </a:solidFill>
              </a:rPr>
              <a:t>t-skewed and bimodal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an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obvious </a:t>
            </a:r>
            <a:r>
              <a:rPr lang="en-US" sz="2000" b="1" dirty="0" smtClean="0">
                <a:solidFill>
                  <a:srgbClr val="000000"/>
                </a:solidFill>
              </a:rPr>
              <a:t>outlier at 13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centered on a median of </a:t>
            </a:r>
            <a:r>
              <a:rPr lang="en-US" sz="2000" b="1" dirty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with an IQR from </a:t>
            </a:r>
            <a:r>
              <a:rPr lang="en-US" sz="2000" b="1" dirty="0" smtClean="0">
                <a:solidFill>
                  <a:srgbClr val="000000"/>
                </a:solidFill>
              </a:rPr>
              <a:t>2 </a:t>
            </a:r>
            <a:r>
              <a:rPr lang="en-US" sz="2000" b="1" dirty="0">
                <a:solidFill>
                  <a:srgbClr val="000000"/>
                </a:solidFill>
              </a:rPr>
              <a:t>to </a:t>
            </a:r>
            <a:r>
              <a:rPr lang="en-US" sz="2000" b="1" dirty="0" smtClean="0">
                <a:solidFill>
                  <a:srgbClr val="000000"/>
                </a:solidFill>
              </a:rPr>
              <a:t>5 </a:t>
            </a:r>
            <a:r>
              <a:rPr lang="en-US" sz="2000" dirty="0">
                <a:solidFill>
                  <a:srgbClr val="000000"/>
                </a:solidFill>
              </a:rPr>
              <a:t>(Figure </a:t>
            </a:r>
            <a:r>
              <a:rPr lang="en-US" sz="2000" dirty="0" smtClean="0">
                <a:solidFill>
                  <a:srgbClr val="000000"/>
                </a:solidFill>
              </a:rPr>
              <a:t>1; </a:t>
            </a:r>
            <a:r>
              <a:rPr lang="en-US" sz="2000" dirty="0">
                <a:solidFill>
                  <a:srgbClr val="000000"/>
                </a:solidFill>
              </a:rPr>
              <a:t>Table </a:t>
            </a:r>
            <a:r>
              <a:rPr lang="en-US" sz="2000" dirty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).  I used </a:t>
            </a:r>
            <a:r>
              <a:rPr lang="en-US" sz="2000" dirty="0">
                <a:solidFill>
                  <a:srgbClr val="000000"/>
                </a:solidFill>
              </a:rPr>
              <a:t>the median and IQR as measures of center and dispersion because of the outlier and </a:t>
            </a:r>
            <a:r>
              <a:rPr lang="en-US" sz="2000" dirty="0" smtClean="0">
                <a:solidFill>
                  <a:srgbClr val="000000"/>
                </a:solidFill>
              </a:rPr>
              <a:t>skew </a:t>
            </a:r>
            <a:r>
              <a:rPr lang="en-US" sz="2000" dirty="0">
                <a:solidFill>
                  <a:srgbClr val="000000"/>
                </a:solidFill>
              </a:rPr>
              <a:t>of the </a:t>
            </a:r>
            <a:r>
              <a:rPr lang="en-US" sz="2000" dirty="0" smtClean="0">
                <a:solidFill>
                  <a:srgbClr val="000000"/>
                </a:solidFill>
              </a:rPr>
              <a:t>distribution.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i="1" dirty="0" smtClean="0"/>
              <a:t>Describe a univariate EDA for the data in Figure 2 and Table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6674" name="Picture 2" descr="https://secure.surveymonkey.com/_resources/10391/22330391/76831798-f8a0-4236-beb5-4991115f4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37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" y="5029200"/>
            <a:ext cx="9067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</a:t>
            </a:r>
            <a:r>
              <a:rPr lang="en-US" sz="2000" dirty="0" smtClean="0">
                <a:solidFill>
                  <a:srgbClr val="000000"/>
                </a:solidFill>
              </a:rPr>
              <a:t>average </a:t>
            </a:r>
            <a:r>
              <a:rPr lang="en-US" sz="2000" dirty="0" smtClean="0">
                <a:solidFill>
                  <a:srgbClr val="000000"/>
                </a:solidFill>
              </a:rPr>
              <a:t>August temperatures </a:t>
            </a:r>
            <a:r>
              <a:rPr lang="en-US" sz="2000" dirty="0" smtClean="0">
                <a:solidFill>
                  <a:srgbClr val="000000"/>
                </a:solidFill>
              </a:rPr>
              <a:t>is </a:t>
            </a:r>
            <a:r>
              <a:rPr lang="en-US" sz="2000" b="1" dirty="0" smtClean="0">
                <a:solidFill>
                  <a:srgbClr val="000000"/>
                </a:solidFill>
              </a:rPr>
              <a:t>approximately symmetric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no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obvious </a:t>
            </a:r>
            <a:r>
              <a:rPr lang="en-US" sz="2000" b="1" dirty="0" smtClean="0">
                <a:solidFill>
                  <a:srgbClr val="000000"/>
                </a:solidFill>
              </a:rPr>
              <a:t>outliers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centered on a </a:t>
            </a:r>
            <a:r>
              <a:rPr lang="en-US" sz="2000" dirty="0" smtClean="0">
                <a:solidFill>
                  <a:srgbClr val="000000"/>
                </a:solidFill>
              </a:rPr>
              <a:t>mean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b="1" dirty="0" smtClean="0">
                <a:solidFill>
                  <a:srgbClr val="000000"/>
                </a:solidFill>
              </a:rPr>
              <a:t>75.4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dirty="0" smtClean="0">
                <a:solidFill>
                  <a:srgbClr val="000000"/>
                </a:solidFill>
              </a:rPr>
              <a:t>a standard deviation of </a:t>
            </a:r>
            <a:r>
              <a:rPr lang="en-US" sz="2000" b="1" dirty="0" smtClean="0">
                <a:solidFill>
                  <a:srgbClr val="000000"/>
                </a:solidFill>
              </a:rPr>
              <a:t>7.2 </a:t>
            </a:r>
            <a:r>
              <a:rPr lang="en-US" sz="2000" dirty="0">
                <a:solidFill>
                  <a:srgbClr val="000000"/>
                </a:solidFill>
              </a:rPr>
              <a:t>(Figure </a:t>
            </a:r>
            <a:r>
              <a:rPr lang="en-US" sz="2000" dirty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  <a:r>
              <a:rPr lang="en-US" sz="2000" dirty="0">
                <a:solidFill>
                  <a:srgbClr val="000000"/>
                </a:solidFill>
              </a:rPr>
              <a:t>Table </a:t>
            </a:r>
            <a:r>
              <a:rPr lang="en-US" sz="2000" dirty="0" smtClean="0">
                <a:solidFill>
                  <a:srgbClr val="000000"/>
                </a:solidFill>
              </a:rPr>
              <a:t>2).  I used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 smtClean="0">
                <a:solidFill>
                  <a:srgbClr val="000000"/>
                </a:solidFill>
              </a:rPr>
              <a:t>mean and standard deviation </a:t>
            </a:r>
            <a:r>
              <a:rPr lang="en-US" sz="2000" dirty="0">
                <a:solidFill>
                  <a:srgbClr val="000000"/>
                </a:solidFill>
              </a:rPr>
              <a:t>as measures of center and dispersion because </a:t>
            </a:r>
            <a:r>
              <a:rPr lang="en-US" sz="2000" dirty="0" smtClean="0">
                <a:solidFill>
                  <a:srgbClr val="000000"/>
                </a:solidFill>
              </a:rPr>
              <a:t>no</a:t>
            </a:r>
            <a:r>
              <a:rPr lang="en-US" sz="2000" dirty="0" smtClean="0">
                <a:solidFill>
                  <a:srgbClr val="000000"/>
                </a:solidFill>
              </a:rPr>
              <a:t> outliers were present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the distribution was not strongly skewed.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00" y="5715000"/>
            <a:ext cx="852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3.</a:t>
            </a:r>
            <a:r>
              <a:rPr lang="en-US" sz="1800" dirty="0"/>
              <a:t>  Histogram of 1996 tuition for 30 public and 50 private colleges and universities.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792" y="609600"/>
            <a:ext cx="7374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3005</TotalTime>
  <Words>602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107 Template</vt:lpstr>
      <vt:lpstr>Univariate EDA</vt:lpstr>
      <vt:lpstr>Quantitative Univariate EDA</vt:lpstr>
      <vt:lpstr>Quantitative Univariate EDA</vt:lpstr>
      <vt:lpstr>Quantitative Univariate EDA</vt:lpstr>
      <vt:lpstr>Quantitative Univariate EDA</vt:lpstr>
      <vt:lpstr>Overall Numerical Summaries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134</cp:revision>
  <dcterms:created xsi:type="dcterms:W3CDTF">1999-07-29T13:14:22Z</dcterms:created>
  <dcterms:modified xsi:type="dcterms:W3CDTF">2015-11-25T18:38:23Z</dcterms:modified>
</cp:coreProperties>
</file>