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660"/>
  </p:normalViewPr>
  <p:slideViewPr>
    <p:cSldViewPr snapToGrid="0">
      <p:cViewPr>
        <p:scale>
          <a:sx n="70" d="100"/>
          <a:sy n="70" d="100"/>
        </p:scale>
        <p:origin x="959" y="9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892968" y="4685722"/>
            <a:ext cx="7358064" cy="97071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892968" y="5691100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derekogle.com/NCMTH107/resources/FAQ/#rrstudio-related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26509" y="250273"/>
            <a:ext cx="4389120" cy="444334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10000"/>
              </a:prstClr>
            </a:outerShdw>
          </a:effectLst>
        </p:spPr>
        <p:txBody>
          <a:bodyPr>
            <a:noAutofit/>
          </a:bodyPr>
          <a:lstStyle/>
          <a:p>
            <a:pPr algn="l" defTabSz="153683">
              <a:lnSpc>
                <a:spcPct val="80000"/>
              </a:lnSpc>
              <a:defRPr sz="1800"/>
            </a:pP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Hypothesis Testing </a:t>
            </a:r>
            <a:r>
              <a:rPr lang="en-US" sz="2400" b="1" cap="small" dirty="0" smtClean="0">
                <a:solidFill>
                  <a:srgbClr val="53585F"/>
                </a:solidFill>
                <a:latin typeface="Source Sans Pro Semibold"/>
                <a:ea typeface="Source Sans Pro"/>
                <a:cs typeface="Times New Roman" panose="02020603050405020304" pitchFamily="18" charset="0"/>
                <a:sym typeface="Source Sans Pro"/>
              </a:rPr>
              <a:t>• </a:t>
            </a:r>
            <a:r>
              <a:rPr lang="en-US" sz="2400" b="1" cap="small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"/>
              </a:rPr>
              <a:t>MTH107</a:t>
            </a:r>
            <a:endParaRPr sz="2400" b="1" cap="small" dirty="0">
              <a:solidFill>
                <a:srgbClr val="53585F"/>
              </a:solidFill>
              <a:latin typeface="Source Sans Pro Semibold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54648" y="3052815"/>
            <a:ext cx="4393984" cy="1709195"/>
            <a:chOff x="4654648" y="3052815"/>
            <a:chExt cx="4393984" cy="17091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Shape 34"/>
                <p:cNvSpPr/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into response levels is the same for all populations”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is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NOT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same for all populations”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(rows-1)(columns-1)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expected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matrix()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3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3281906"/>
                  <a:ext cx="4389120" cy="1480104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3"/>
                  <a:stretch>
                    <a:fillRect l="-417" b="-1235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Shape 38"/>
            <p:cNvSpPr/>
            <p:nvPr/>
          </p:nvSpPr>
          <p:spPr>
            <a:xfrm>
              <a:off x="4654648" y="3052815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59512" y="112625"/>
            <a:ext cx="4389120" cy="1719688"/>
            <a:chOff x="4659512" y="112625"/>
            <a:chExt cx="4389120" cy="1719688"/>
          </a:xfrm>
        </p:grpSpPr>
        <p:sp>
          <p:nvSpPr>
            <p:cNvPr id="82" name="Shape 34"/>
            <p:cNvSpPr/>
            <p:nvPr/>
          </p:nvSpPr>
          <p:spPr>
            <a:xfrm>
              <a:off x="4659512" y="342216"/>
              <a:ext cx="4389120" cy="149009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response variable is QUANTITATIVE, then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otherwis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e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Quantitative Response</a:t>
              </a:r>
              <a:endParaRPr lang="en-US" sz="900" b="1" u="sng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POPULATION was sampled, then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 GOTO </a:t>
              </a:r>
              <a:r>
                <a:rPr lang="en-US" sz="9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3.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</a:t>
              </a:r>
              <a:r>
                <a:rPr lang="en-US" sz="9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s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is KNOWN,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Z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1-Sample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4.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individuals in populations are INDEPENDENT,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2-Sample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dirty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        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Paired 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4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u="sng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Categorical Response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9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5. 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1 POPULATION was sampled, then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Goodness-of-Fit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; otherwise, </a:t>
              </a:r>
              <a:r>
                <a:rPr lang="en-US" sz="9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Chi-Square</a:t>
              </a:r>
              <a:r>
                <a:rPr lang="en-US" sz="9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9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88" name="Shape 38"/>
            <p:cNvSpPr/>
            <p:nvPr/>
          </p:nvSpPr>
          <p:spPr>
            <a:xfrm>
              <a:off x="4659512" y="112625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Choosing a Hypothesis Test</a:t>
              </a:r>
              <a:endParaRPr sz="1535" b="1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0" y="2674540"/>
            <a:ext cx="4393984" cy="1650049"/>
            <a:chOff x="77680" y="2674540"/>
            <a:chExt cx="4393984" cy="16500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Shape 34"/>
                <p:cNvSpPr/>
                <p:nvPr/>
              </p:nvSpPr>
              <p:spPr>
                <a:xfrm>
                  <a:off x="82544" y="2849039"/>
                  <a:ext cx="4389120" cy="1475550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Statistic.: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100" b="0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100" b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1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100" b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100" b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10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1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n</m:t>
                          </m:r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UNknown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&amp; histogram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     histogram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4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4" y="2849039"/>
                  <a:ext cx="4389120" cy="1475550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4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Shape 38"/>
            <p:cNvSpPr/>
            <p:nvPr/>
          </p:nvSpPr>
          <p:spPr>
            <a:xfrm>
              <a:off x="77680" y="267454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678" y="4437362"/>
            <a:ext cx="4393984" cy="2323670"/>
            <a:chOff x="77678" y="4437362"/>
            <a:chExt cx="4393984" cy="23236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Shape 34"/>
                <p:cNvSpPr/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</a:t>
                  </a: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1</m:t>
                          </m:r>
                        </m:sub>
                      </m:sSub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−</m:t>
                      </m:r>
                      <m:sSub>
                        <m:sSubPr>
                          <m:ctrlPr>
                            <a:rPr lang="en-US" sz="120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 i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t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10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−0</m:t>
                          </m:r>
                        </m:num>
                        <m:den>
                          <m:box>
                            <m:boxPr>
                              <m:ctrlPr>
                                <a:rPr lang="en-US" sz="1050" b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ad>
                                <m:radPr>
                                  <m:degHide m:val="on"/>
                                  <m:ctrlPr>
                                    <a:rPr lang="en-US" sz="1050" b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1050" b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p</m:t>
                                      </m:r>
                                    </m:sub>
                                    <m:sup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050" b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050" b="0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b="0" i="0" smtClean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 b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050" b="0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105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50" i="0">
                                              <a:latin typeface="Cambria Math" panose="02040503050406030204" pitchFamily="18" charset="0"/>
                                              <a:sym typeface="Source Sans Pro Light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05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50" i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50" b="0" i="0" smtClean="0">
                                                  <a:latin typeface="Cambria Math" panose="02040503050406030204" pitchFamily="18" charset="0"/>
                                                  <a:sym typeface="Source Sans Pro Light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rad>
                            </m:e>
                          </m:box>
                        </m:den>
                      </m:f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where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050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p</m:t>
                          </m:r>
                        </m:sub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2</m:t>
                          </m:r>
                        </m:sup>
                      </m:sSubSup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050" b="0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050" b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 b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5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sz="105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105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05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sz="105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−2</m:t>
                          </m:r>
                        </m:den>
                      </m:f>
                    </m:oMath>
                  </a14:m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Conf. Region:</a:t>
                  </a:r>
                  <a14:m>
                    <m:oMath xmlns:m="http://schemas.openxmlformats.org/officeDocument/2006/math">
                      <m:r>
                        <a:rPr lang="en-US" sz="1050" b="1" i="0" smtClean="0">
                          <a:latin typeface="Cambria Math" panose="02040503050406030204" pitchFamily="18" charset="0"/>
                          <a:sym typeface="Source Sans Pro Light"/>
                        </a:rPr>
                        <m:t> </m:t>
                      </m:r>
                      <m:d>
                        <m:dPr>
                          <m:ctrlPr>
                            <a:rPr lang="en-US" sz="105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5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05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0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t</m:t>
                          </m:r>
                        </m:e>
                        <m:sup>
                          <m:r>
                            <a:rPr lang="en-US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105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05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05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5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050" i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05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05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a:rPr lang="en-US" sz="1050" i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a14:m>
                  <a:r>
                    <a:rPr lang="en-US" sz="12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	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 n</a:t>
                  </a:r>
                  <a:r>
                    <a:rPr lang="en-US" sz="900" baseline="-250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–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Individuals in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are independent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2) Variances are equal (use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Levene’s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Test)</a:t>
                  </a:r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3) 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40, 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+n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2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both histograms are not strongly skewed, OR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Both histograms are normal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levenesTest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hist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7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2" y="4577741"/>
                  <a:ext cx="4389120" cy="2183291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5"/>
                  <a:stretch>
                    <a:fillRect l="-556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Shape 38"/>
            <p:cNvSpPr/>
            <p:nvPr/>
          </p:nvSpPr>
          <p:spPr>
            <a:xfrm>
              <a:off x="77678" y="4437362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t-Test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679" y="1098530"/>
            <a:ext cx="4393984" cy="1463239"/>
            <a:chOff x="77679" y="1098530"/>
            <a:chExt cx="4393984" cy="14632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Shape 34"/>
                <p:cNvSpPr/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=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(where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m</a:t>
                  </a:r>
                  <a:r>
                    <a:rPr lang="en-US" sz="900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= specific value)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Z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  <a:ea typeface="Source Sans Pro Light"/>
                          <a:cs typeface="Source Sans Pro Light"/>
                          <a:sym typeface="Source Sans Pro Light"/>
                        </a:rPr>
                        <m:t>=</m:t>
                      </m:r>
                      <m:f>
                        <m:fPr>
                          <m:ctrlPr>
                            <a:rPr lang="en-US" sz="1100" b="0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1100" b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x</m:t>
                              </m:r>
                            </m:e>
                          </m:acc>
                          <m:r>
                            <a:rPr lang="en-US" sz="1100" b="0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ource Sans Pro Light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100" b="0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box>
                            <m:boxPr>
                              <m:ctrlPr>
                                <a:rPr lang="en-US" sz="1100" b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100" b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ource Sans Pro Light"/>
                                    </a:rPr>
                                    <m:t>σ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n</m:t>
                                  </m:r>
                                </m:den>
                              </m:f>
                            </m:e>
                          </m:box>
                        </m:den>
                      </m:f>
                    </m:oMath>
                  </a14:m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Conf. Region: </a:t>
                  </a:r>
                  <a:r>
                    <a:rPr lang="en-US" sz="5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  <a:sym typeface="Source Sans Pro Light"/>
                            </a:rPr>
                            <m:t>x</m:t>
                          </m:r>
                        </m:e>
                      </m:acc>
                      <m:r>
                        <a:rPr lang="en-US" sz="1200" b="0" i="0" smtClean="0">
                          <a:latin typeface="Cambria Math" panose="02040503050406030204" pitchFamily="18" charset="0"/>
                          <a:sym typeface="Source Sans Pro Light"/>
                        </a:rPr>
                        <m:t>+</m:t>
                      </m:r>
                      <m:sSup>
                        <m:sSupPr>
                          <m:ctrlPr>
                            <a:rPr lang="en-US" sz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Z</m:t>
                          </m:r>
                        </m:e>
                        <m:sup>
                          <m: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en-US" sz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n</m:t>
                          </m:r>
                        </m:den>
                      </m:f>
                    </m:oMath>
                  </a14:m>
                  <a:endParaRPr lang="en-US" sz="9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1) </a:t>
                  </a:r>
                  <a:r>
                    <a:rPr lang="en-US" sz="900" dirty="0" smtClean="0">
                      <a:latin typeface="Symbol" panose="05050102010706020507" pitchFamily="18" charset="2"/>
                      <a:ea typeface="Source Sans Pro Light"/>
                      <a:cs typeface="Source Sans Pro Light"/>
                      <a:sym typeface="Source Sans Pro Light"/>
                    </a:rPr>
                    <a:t>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known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                 2)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30, n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15 and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not strongly skewed, OR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popn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is normal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z.test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59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43" y="1266205"/>
                  <a:ext cx="4389120" cy="1295564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6"/>
                  <a:stretch>
                    <a:fillRect l="-556" b="-943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Shape 38"/>
            <p:cNvSpPr/>
            <p:nvPr/>
          </p:nvSpPr>
          <p:spPr>
            <a:xfrm>
              <a:off x="77679" y="1098530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Z-Test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54648" y="4896969"/>
            <a:ext cx="4393984" cy="1864063"/>
            <a:chOff x="4654648" y="4896969"/>
            <a:chExt cx="4393984" cy="18640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Shape 34"/>
                <p:cNvSpPr/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solidFill>
                  <a:schemeClr val="bg1">
                    <a:lumMod val="95000"/>
                  </a:schemeClr>
                </a:solidFill>
                <a:ln w="12700">
                  <a:miter lim="400000"/>
                </a:ln>
              </p:spPr>
              <p:txBody>
                <a:bodyPr lIns="45720" tIns="91440" rIns="45720" bIns="45720" anchor="t"/>
                <a:lstStyle/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0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into response levels follows the theoretical distribution”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H</a:t>
                  </a:r>
                  <a:r>
                    <a:rPr lang="en-US" sz="900" b="1" baseline="-250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“Distribution of </a:t>
                  </a:r>
                  <a:r>
                    <a:rPr lang="en-US" sz="900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indivs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into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response levels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does NOT follow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theoretical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distribution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”</a:t>
                  </a:r>
                  <a:endParaRPr lang="en-US" sz="9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Statistic: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Observed frequency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 smtClean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Test Statistic: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b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sSup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ource Sans Pro Light"/>
                            </a:rPr>
                            <m:t>𝛘</m:t>
                          </m:r>
                        </m:e>
                        <m:sup>
                          <m:r>
                            <a:rPr lang="en-US" sz="900" b="1" i="0" smtClean="0">
                              <a:latin typeface="Cambria Math" panose="02040503050406030204" pitchFamily="18" charset="0"/>
                              <a:sym typeface="Source Sans Pro Light"/>
                            </a:rPr>
                            <m:t>𝟐</m:t>
                          </m:r>
                        </m:sup>
                      </m:sSup>
                      <m:r>
                        <a:rPr lang="en-US" sz="900" b="1" i="0" smtClean="0">
                          <a:latin typeface="Cambria Math" panose="02040503050406030204" pitchFamily="18" charset="0"/>
                          <a:sym typeface="Source Sans Pro Light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900" b="1" smtClean="0">
                              <a:latin typeface="Cambria Math" panose="02040503050406030204" pitchFamily="18" charset="0"/>
                              <a:sym typeface="Source Sans Pro Light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900" b="1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900" b="1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900" b="1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𝐎𝐛𝐬𝐞𝐫𝐯𝐞𝐝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−</m:t>
                                      </m:r>
                                      <m:r>
                                        <a:rPr lang="en-US" sz="900" b="1" i="0" smtClean="0">
                                          <a:latin typeface="Cambria Math" panose="02040503050406030204" pitchFamily="18" charset="0"/>
                                          <a:sym typeface="Source Sans Pro Light"/>
                                        </a:rPr>
                                        <m:t>𝐄𝐱𝐩𝐞𝐜𝐭𝐞𝐝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900" b="1" i="0" smtClean="0">
                                      <a:latin typeface="Cambria Math" panose="02040503050406030204" pitchFamily="18" charset="0"/>
                                      <a:sym typeface="Source Sans Pro Light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 b="1" i="0" smtClean="0">
                                  <a:latin typeface="Cambria Math" panose="02040503050406030204" pitchFamily="18" charset="0"/>
                                  <a:sym typeface="Source Sans Pro Light"/>
                                </a:rPr>
                                <m:t>𝐄𝐱𝐩𝐞𝐜𝐭𝐞𝐝</m:t>
                              </m:r>
                            </m:den>
                          </m:f>
                        </m:e>
                      </m:nary>
                    </m:oMath>
                  </a14:m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       </a:t>
                  </a:r>
                  <a:r>
                    <a:rPr lang="en-US" sz="900" b="1" dirty="0" err="1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df</a:t>
                  </a: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: 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cell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s-1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Assumptions: </a:t>
                  </a:r>
                  <a:r>
                    <a:rPr lang="en-US" sz="900" u="sng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&gt;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5 in each cell of the 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expected table</a:t>
                  </a: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endParaRPr lang="en-US" sz="500" dirty="0"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  <a:p>
                  <a:pPr algn="l">
                    <a:lnSpc>
                      <a:spcPct val="90000"/>
                    </a:lnSpc>
                    <a:spcBef>
                      <a:spcPts val="165"/>
                    </a:spcBef>
                    <a:buSzPct val="100000"/>
                    <a:defRPr sz="1800"/>
                  </a:pPr>
                  <a:r>
                    <a:rPr lang="en-US" sz="900" b="1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R: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xtabs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chisq.test</a:t>
                  </a:r>
                  <a:r>
                    <a:rPr lang="en-US" sz="900" dirty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percTable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r>
                    <a:rPr lang="en-US" sz="900" dirty="0" smtClean="0"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, </a:t>
                  </a:r>
                  <a:r>
                    <a:rPr lang="en-US" sz="900" dirty="0" err="1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chiGOF</a:t>
                  </a:r>
                  <a:r>
                    <a:rPr lang="en-US" sz="900" dirty="0" smtClean="0">
                      <a:solidFill>
                        <a:srgbClr val="FF0000"/>
                      </a:solidFill>
                      <a:latin typeface="Source Sans Pro Light"/>
                      <a:ea typeface="Source Sans Pro Light"/>
                      <a:cs typeface="Source Sans Pro Light"/>
                      <a:sym typeface="Source Sans Pro Light"/>
                    </a:rPr>
                    <a:t>()</a:t>
                  </a:r>
                  <a:endParaRPr lang="en-US" sz="900" dirty="0">
                    <a:solidFill>
                      <a:srgbClr val="FF0000"/>
                    </a:solidFill>
                    <a:latin typeface="Source Sans Pro Light"/>
                    <a:ea typeface="Source Sans Pro Light"/>
                    <a:cs typeface="Source Sans Pro Light"/>
                    <a:sym typeface="Source Sans Pro Light"/>
                  </a:endParaRPr>
                </a:p>
              </p:txBody>
            </p:sp>
          </mc:Choice>
          <mc:Fallback>
            <p:sp>
              <p:nvSpPr>
                <p:cNvPr id="63" name="Shap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12" y="5126059"/>
                  <a:ext cx="4389120" cy="1634973"/>
                </a:xfrm>
                <a:prstGeom prst="roundRect">
                  <a:avLst>
                    <a:gd name="adj" fmla="val 1194"/>
                  </a:avLst>
                </a:prstGeom>
                <a:blipFill rotWithShape="0">
                  <a:blip r:embed="rId7"/>
                  <a:stretch>
                    <a:fillRect l="-417" b="-1119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Shape 38"/>
            <p:cNvSpPr/>
            <p:nvPr/>
          </p:nvSpPr>
          <p:spPr>
            <a:xfrm>
              <a:off x="4654648" y="4896969"/>
              <a:ext cx="438912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833500" y="625376"/>
            <a:ext cx="958086" cy="2450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1200" dirty="0">
                <a:solidFill>
                  <a:srgbClr val="000000"/>
                </a:solidFill>
                <a:latin typeface="Source Sans Pro Light"/>
                <a:hlinkClick r:id="rId8"/>
              </a:rPr>
              <a:t>Class R FAQ</a:t>
            </a:r>
            <a:endParaRPr lang="en-US" sz="1200" dirty="0">
              <a:solidFill>
                <a:srgbClr val="000000"/>
              </a:solidFill>
              <a:latin typeface="Source Sans Pro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53048" y="654641"/>
            <a:ext cx="1264260" cy="1527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9910" tIns="29910" rIns="29910" bIns="29910" numCol="1" spcCol="38100" rtlCol="0" anchor="ctr">
            <a:spAutoFit/>
          </a:bodyPr>
          <a:lstStyle/>
          <a:p>
            <a:pPr defTabSz="320174" rtl="0" latinLnBrk="1" hangingPunct="0"/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by Derek H. Ogle, revised </a:t>
            </a:r>
            <a:r>
              <a:rPr lang="en-US" sz="600" b="1" dirty="0" smtClean="0">
                <a:solidFill>
                  <a:schemeClr val="bg1">
                    <a:lumMod val="75000"/>
                  </a:schemeClr>
                </a:solidFill>
                <a:latin typeface="Source Sans Pro Light"/>
              </a:rPr>
              <a:t>Dec-16</a:t>
            </a:r>
            <a:endParaRPr lang="en-US" sz="600" b="1" dirty="0">
              <a:solidFill>
                <a:schemeClr val="bg1">
                  <a:lumMod val="75000"/>
                </a:schemeClr>
              </a:solidFill>
              <a:latin typeface="Source Sans Pro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64376" y="2065592"/>
            <a:ext cx="4389120" cy="707268"/>
            <a:chOff x="4664376" y="1967272"/>
            <a:chExt cx="4389120" cy="707268"/>
          </a:xfrm>
        </p:grpSpPr>
        <p:sp>
          <p:nvSpPr>
            <p:cNvPr id="71" name="Shape 34"/>
            <p:cNvSpPr/>
            <p:nvPr/>
          </p:nvSpPr>
          <p:spPr>
            <a:xfrm>
              <a:off x="4664376" y="2196863"/>
              <a:ext cx="4389120" cy="477677"/>
            </a:xfrm>
            <a:prstGeom prst="roundRect">
              <a:avLst>
                <a:gd name="adj" fmla="val 1194"/>
              </a:avLst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" dirty="0" smtClean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If the p-value &lt; </a:t>
              </a:r>
              <a:r>
                <a:rPr lang="en-US" sz="1200" dirty="0" smtClean="0">
                  <a:latin typeface="Symbol" panose="05050102010706020507" pitchFamily="18" charset="2"/>
                  <a:ea typeface="Source Sans Pro Light"/>
                  <a:cs typeface="Source Sans Pro Light"/>
                  <a:sym typeface="Source Sans Pro Light"/>
                </a:rPr>
                <a:t>a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, then </a:t>
              </a:r>
              <a:r>
                <a:rPr lang="en-US" sz="1200" b="1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REJECT H</a:t>
              </a:r>
              <a:r>
                <a:rPr lang="en-US" sz="1200" b="1" baseline="-25000" dirty="0" smtClean="0">
                  <a:solidFill>
                    <a:srgbClr val="FF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., otherwise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 </a:t>
              </a:r>
              <a:r>
                <a:rPr lang="en-US" sz="1200" b="1" dirty="0" smtClean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DNR H</a:t>
              </a:r>
              <a:r>
                <a:rPr lang="en-US" sz="1200" b="1" baseline="-25000" dirty="0">
                  <a:solidFill>
                    <a:schemeClr val="accent1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0</a:t>
              </a:r>
              <a:r>
                <a:rPr lang="en-US" sz="1200" dirty="0" smtClean="0"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.</a:t>
              </a:r>
              <a:endPara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5" name="Shape 38"/>
            <p:cNvSpPr/>
            <p:nvPr/>
          </p:nvSpPr>
          <p:spPr>
            <a:xfrm>
              <a:off x="4664376" y="1967272"/>
              <a:ext cx="4389120" cy="294850"/>
            </a:xfrm>
            <a:prstGeom prst="roundRect">
              <a:avLst>
                <a:gd name="adj" fmla="val 20098"/>
              </a:avLst>
            </a:pr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535" b="1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Making a Decision about H</a:t>
              </a:r>
              <a:r>
                <a:rPr lang="en-US" sz="1535" b="1" baseline="-25000" dirty="0" smtClean="0">
                  <a:solidFill>
                    <a:schemeClr val="bg1">
                      <a:lumMod val="95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sz="1535" b="1" baseline="-25000" dirty="0">
                <a:solidFill>
                  <a:schemeClr val="bg1">
                    <a:lumMod val="95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248</Words>
  <Application>Microsoft Office PowerPoint</Application>
  <PresentationFormat>Letter Paper (8.5x11 in)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Avenir Book</vt:lpstr>
      <vt:lpstr>Cambria Math</vt:lpstr>
      <vt:lpstr>Helvetica Light</vt:lpstr>
      <vt:lpstr>Source Sans Pro</vt:lpstr>
      <vt:lpstr>Source Sans Pro Light</vt:lpstr>
      <vt:lpstr>Source Sans Pro Semibold</vt:lpstr>
      <vt:lpstr>Symbol</vt:lpstr>
      <vt:lpstr>Times New Roman</vt:lpstr>
      <vt:lpstr>White</vt:lpstr>
      <vt:lpstr>Hypothesis Testing • MTH107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Cheatsheet Northland College  Introductory Statistics</dc:title>
  <dc:creator>Derek Ogle</dc:creator>
  <cp:lastModifiedBy>Derek Ogle</cp:lastModifiedBy>
  <cp:revision>73</cp:revision>
  <cp:lastPrinted>2016-12-15T18:07:42Z</cp:lastPrinted>
  <dcterms:modified xsi:type="dcterms:W3CDTF">2016-12-20T20:32:43Z</dcterms:modified>
</cp:coreProperties>
</file>