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letter"/>
  <p:notesSz cx="7023100" cy="9309100"/>
  <p:defaultTextStyle>
    <a:lvl1pPr algn="ctr" defTabSz="377449">
      <a:defRPr sz="2455">
        <a:latin typeface="+mn-lt"/>
        <a:ea typeface="+mn-ea"/>
        <a:cs typeface="+mn-cs"/>
        <a:sym typeface="Helvetica Light"/>
      </a:defRPr>
    </a:lvl1pPr>
    <a:lvl2pPr indent="147698" algn="ctr" defTabSz="377449">
      <a:defRPr sz="2455">
        <a:latin typeface="+mn-lt"/>
        <a:ea typeface="+mn-ea"/>
        <a:cs typeface="+mn-cs"/>
        <a:sym typeface="Helvetica Light"/>
      </a:defRPr>
    </a:lvl2pPr>
    <a:lvl3pPr indent="295394" algn="ctr" defTabSz="377449">
      <a:defRPr sz="2455">
        <a:latin typeface="+mn-lt"/>
        <a:ea typeface="+mn-ea"/>
        <a:cs typeface="+mn-cs"/>
        <a:sym typeface="Helvetica Light"/>
      </a:defRPr>
    </a:lvl3pPr>
    <a:lvl4pPr indent="443092" algn="ctr" defTabSz="377449">
      <a:defRPr sz="2455">
        <a:latin typeface="+mn-lt"/>
        <a:ea typeface="+mn-ea"/>
        <a:cs typeface="+mn-cs"/>
        <a:sym typeface="Helvetica Light"/>
      </a:defRPr>
    </a:lvl4pPr>
    <a:lvl5pPr indent="590790" algn="ctr" defTabSz="377449">
      <a:defRPr sz="2455">
        <a:latin typeface="+mn-lt"/>
        <a:ea typeface="+mn-ea"/>
        <a:cs typeface="+mn-cs"/>
        <a:sym typeface="Helvetica Light"/>
      </a:defRPr>
    </a:lvl5pPr>
    <a:lvl6pPr indent="738488" algn="ctr" defTabSz="377449">
      <a:defRPr sz="2455">
        <a:latin typeface="+mn-lt"/>
        <a:ea typeface="+mn-ea"/>
        <a:cs typeface="+mn-cs"/>
        <a:sym typeface="Helvetica Light"/>
      </a:defRPr>
    </a:lvl6pPr>
    <a:lvl7pPr indent="886184" algn="ctr" defTabSz="377449">
      <a:defRPr sz="2455">
        <a:latin typeface="+mn-lt"/>
        <a:ea typeface="+mn-ea"/>
        <a:cs typeface="+mn-cs"/>
        <a:sym typeface="Helvetica Light"/>
      </a:defRPr>
    </a:lvl7pPr>
    <a:lvl8pPr indent="1033882" algn="ctr" defTabSz="377449">
      <a:defRPr sz="2455">
        <a:latin typeface="+mn-lt"/>
        <a:ea typeface="+mn-ea"/>
        <a:cs typeface="+mn-cs"/>
        <a:sym typeface="Helvetica Light"/>
      </a:defRPr>
    </a:lvl8pPr>
    <a:lvl9pPr indent="1181579" algn="ctr" defTabSz="377449">
      <a:defRPr sz="2455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63" autoAdjust="0"/>
    <p:restoredTop sz="94660"/>
  </p:normalViewPr>
  <p:slideViewPr>
    <p:cSldViewPr snapToGrid="0">
      <p:cViewPr>
        <p:scale>
          <a:sx n="140" d="100"/>
          <a:sy n="140" d="100"/>
        </p:scale>
        <p:origin x="73" y="7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</p:spPr>
        <p:txBody>
          <a:bodyPr lIns="93324" tIns="46662" rIns="93324" bIns="46662"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36414" y="4421823"/>
            <a:ext cx="5150273" cy="4189095"/>
          </a:xfrm>
          <a:prstGeom prst="rect">
            <a:avLst/>
          </a:prstGeom>
        </p:spPr>
        <p:txBody>
          <a:bodyPr lIns="93324" tIns="46662" rIns="93324" bIns="46662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37412706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1pPr>
    <a:lvl2pPr indent="147698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2pPr>
    <a:lvl3pPr indent="295394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3pPr>
    <a:lvl4pPr indent="443092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4pPr>
    <a:lvl5pPr indent="590790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5pPr>
    <a:lvl6pPr indent="738488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6pPr>
    <a:lvl7pPr indent="886184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7pPr>
    <a:lvl8pPr indent="1033882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8pPr>
    <a:lvl9pPr indent="1181579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754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68" y="1218902"/>
            <a:ext cx="7358064" cy="2253434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68" y="3533004"/>
            <a:ext cx="7358064" cy="77136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863"/>
            </a:lvl1pPr>
            <a:lvl2pPr marL="0" indent="125285" algn="ctr">
              <a:spcBef>
                <a:spcPts val="0"/>
              </a:spcBef>
              <a:buSzTx/>
              <a:buNone/>
              <a:defRPr sz="1863"/>
            </a:lvl2pPr>
            <a:lvl3pPr marL="0" indent="250571" algn="ctr">
              <a:spcBef>
                <a:spcPts val="0"/>
              </a:spcBef>
              <a:buSzTx/>
              <a:buNone/>
              <a:defRPr sz="1863"/>
            </a:lvl3pPr>
            <a:lvl4pPr marL="0" indent="375857" algn="ctr">
              <a:spcBef>
                <a:spcPts val="0"/>
              </a:spcBef>
              <a:buSzTx/>
              <a:buNone/>
              <a:defRPr sz="1863"/>
            </a:lvl4pPr>
            <a:lvl5pPr marL="0" indent="501142" algn="ctr">
              <a:spcBef>
                <a:spcPts val="0"/>
              </a:spcBef>
              <a:buSzTx/>
              <a:buNone/>
              <a:defRPr sz="1863"/>
            </a:lvl5pPr>
          </a:lstStyle>
          <a:p>
            <a:pPr lvl="0">
              <a:defRPr sz="1800"/>
            </a:pPr>
            <a:r>
              <a:rPr sz="1863"/>
              <a:t>Body Level One</a:t>
            </a:r>
          </a:p>
          <a:p>
            <a:pPr lvl="1">
              <a:defRPr sz="1800"/>
            </a:pPr>
            <a:r>
              <a:rPr sz="1863"/>
              <a:t>Body Level Two</a:t>
            </a:r>
          </a:p>
          <a:p>
            <a:pPr lvl="2">
              <a:defRPr sz="1800"/>
            </a:pPr>
            <a:r>
              <a:rPr sz="1863"/>
              <a:t>Body Level Three</a:t>
            </a:r>
          </a:p>
          <a:p>
            <a:pPr lvl="3">
              <a:defRPr sz="1800"/>
            </a:pPr>
            <a:r>
              <a:rPr sz="1863"/>
              <a:t>Body Level Four</a:t>
            </a:r>
          </a:p>
          <a:p>
            <a:pPr lvl="4">
              <a:defRPr sz="1800"/>
            </a:pPr>
            <a:r>
              <a:rPr sz="186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892968" y="4685722"/>
            <a:ext cx="7358064" cy="97071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892968" y="5691100"/>
            <a:ext cx="7358064" cy="77136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863"/>
            </a:lvl1pPr>
            <a:lvl2pPr marL="0" indent="125285" algn="ctr">
              <a:spcBef>
                <a:spcPts val="0"/>
              </a:spcBef>
              <a:buSzTx/>
              <a:buNone/>
              <a:defRPr sz="1863"/>
            </a:lvl2pPr>
            <a:lvl3pPr marL="0" indent="250571" algn="ctr">
              <a:spcBef>
                <a:spcPts val="0"/>
              </a:spcBef>
              <a:buSzTx/>
              <a:buNone/>
              <a:defRPr sz="1863"/>
            </a:lvl3pPr>
            <a:lvl4pPr marL="0" indent="375857" algn="ctr">
              <a:spcBef>
                <a:spcPts val="0"/>
              </a:spcBef>
              <a:buSzTx/>
              <a:buNone/>
              <a:defRPr sz="1863"/>
            </a:lvl4pPr>
            <a:lvl5pPr marL="0" indent="501142" algn="ctr">
              <a:spcBef>
                <a:spcPts val="0"/>
              </a:spcBef>
              <a:buSzTx/>
              <a:buNone/>
              <a:defRPr sz="1863"/>
            </a:lvl5pPr>
          </a:lstStyle>
          <a:p>
            <a:pPr lvl="0">
              <a:defRPr sz="1800"/>
            </a:pPr>
            <a:r>
              <a:rPr sz="1863"/>
              <a:t>Body Level One</a:t>
            </a:r>
          </a:p>
          <a:p>
            <a:pPr lvl="1">
              <a:defRPr sz="1800"/>
            </a:pPr>
            <a:r>
              <a:rPr sz="1863"/>
              <a:t>Body Level Two</a:t>
            </a:r>
          </a:p>
          <a:p>
            <a:pPr lvl="2">
              <a:defRPr sz="1800"/>
            </a:pPr>
            <a:r>
              <a:rPr sz="1863"/>
              <a:t>Body Level Three</a:t>
            </a:r>
          </a:p>
          <a:p>
            <a:pPr lvl="3">
              <a:defRPr sz="1800"/>
            </a:pPr>
            <a:r>
              <a:rPr sz="1863"/>
              <a:t>Body Level Four</a:t>
            </a:r>
          </a:p>
          <a:p>
            <a:pPr lvl="4">
              <a:defRPr sz="1800"/>
            </a:pPr>
            <a:r>
              <a:rPr sz="186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892968" y="2302284"/>
            <a:ext cx="7358064" cy="225343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669727" y="534206"/>
            <a:ext cx="3750469" cy="2721454"/>
          </a:xfrm>
          <a:prstGeom prst="rect">
            <a:avLst/>
          </a:prstGeom>
        </p:spPr>
        <p:txBody>
          <a:bodyPr anchor="b"/>
          <a:lstStyle>
            <a:lvl1pPr>
              <a:defRPr sz="3617"/>
            </a:lvl1pPr>
          </a:lstStyle>
          <a:p>
            <a:pPr lvl="0">
              <a:defRPr sz="1800"/>
            </a:pPr>
            <a:r>
              <a:rPr sz="3617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669727" y="3350997"/>
            <a:ext cx="3750469" cy="279945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863"/>
            </a:lvl1pPr>
            <a:lvl2pPr marL="0" indent="125285" algn="ctr">
              <a:spcBef>
                <a:spcPts val="0"/>
              </a:spcBef>
              <a:buSzTx/>
              <a:buNone/>
              <a:defRPr sz="1863"/>
            </a:lvl2pPr>
            <a:lvl3pPr marL="0" indent="250571" algn="ctr">
              <a:spcBef>
                <a:spcPts val="0"/>
              </a:spcBef>
              <a:buSzTx/>
              <a:buNone/>
              <a:defRPr sz="1863"/>
            </a:lvl3pPr>
            <a:lvl4pPr marL="0" indent="375857" algn="ctr">
              <a:spcBef>
                <a:spcPts val="0"/>
              </a:spcBef>
              <a:buSzTx/>
              <a:buNone/>
              <a:defRPr sz="1863"/>
            </a:lvl4pPr>
            <a:lvl5pPr marL="0" indent="501142" algn="ctr">
              <a:spcBef>
                <a:spcPts val="0"/>
              </a:spcBef>
              <a:buSzTx/>
              <a:buNone/>
              <a:defRPr sz="1863"/>
            </a:lvl5pPr>
          </a:lstStyle>
          <a:p>
            <a:pPr lvl="0">
              <a:defRPr sz="1800"/>
            </a:pPr>
            <a:r>
              <a:rPr sz="1863"/>
              <a:t>Body Level One</a:t>
            </a:r>
          </a:p>
          <a:p>
            <a:pPr lvl="1">
              <a:defRPr sz="1800"/>
            </a:pPr>
            <a:r>
              <a:rPr sz="1863"/>
              <a:t>Body Level Two</a:t>
            </a:r>
          </a:p>
          <a:p>
            <a:pPr lvl="2">
              <a:defRPr sz="1800"/>
            </a:pPr>
            <a:r>
              <a:rPr sz="1863"/>
              <a:t>Body Level Three</a:t>
            </a:r>
          </a:p>
          <a:p>
            <a:pPr lvl="3">
              <a:defRPr sz="1800"/>
            </a:pPr>
            <a:r>
              <a:rPr sz="1863"/>
              <a:t>Body Level Four</a:t>
            </a:r>
          </a:p>
          <a:p>
            <a:pPr lvl="4">
              <a:defRPr sz="1800"/>
            </a:pPr>
            <a:r>
              <a:rPr sz="186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83"/>
              <a:t>Body Level One</a:t>
            </a:r>
          </a:p>
          <a:p>
            <a:pPr lvl="1">
              <a:defRPr sz="1800"/>
            </a:pPr>
            <a:r>
              <a:rPr sz="2083"/>
              <a:t>Body Level Two</a:t>
            </a:r>
          </a:p>
          <a:p>
            <a:pPr lvl="2">
              <a:defRPr sz="1800"/>
            </a:pPr>
            <a:r>
              <a:rPr sz="2083"/>
              <a:t>Body Level Three</a:t>
            </a:r>
          </a:p>
          <a:p>
            <a:pPr lvl="3">
              <a:defRPr sz="1800"/>
            </a:pPr>
            <a:r>
              <a:rPr sz="2083"/>
              <a:t>Body Level Four</a:t>
            </a:r>
          </a:p>
          <a:p>
            <a:pPr lvl="4">
              <a:defRPr sz="1800"/>
            </a:pPr>
            <a:r>
              <a:rPr sz="208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669727" y="1877599"/>
            <a:ext cx="3750469" cy="4290190"/>
          </a:xfrm>
          <a:prstGeom prst="rect">
            <a:avLst/>
          </a:prstGeom>
        </p:spPr>
        <p:txBody>
          <a:bodyPr/>
          <a:lstStyle>
            <a:lvl1pPr marL="201351" indent="-201351">
              <a:spcBef>
                <a:spcPts val="1754"/>
              </a:spcBef>
              <a:defRPr sz="1645"/>
            </a:lvl1pPr>
            <a:lvl2pPr marL="389280" indent="-201351">
              <a:spcBef>
                <a:spcPts val="1754"/>
              </a:spcBef>
              <a:defRPr sz="1645"/>
            </a:lvl2pPr>
            <a:lvl3pPr marL="577208" indent="-201351">
              <a:spcBef>
                <a:spcPts val="1754"/>
              </a:spcBef>
              <a:defRPr sz="1645"/>
            </a:lvl3pPr>
            <a:lvl4pPr marL="765136" indent="-201351">
              <a:spcBef>
                <a:spcPts val="1754"/>
              </a:spcBef>
              <a:defRPr sz="1645"/>
            </a:lvl4pPr>
            <a:lvl5pPr marL="953065" indent="-201351">
              <a:spcBef>
                <a:spcPts val="1754"/>
              </a:spcBef>
              <a:defRPr sz="1645"/>
            </a:lvl5pPr>
          </a:lstStyle>
          <a:p>
            <a:pPr lvl="0">
              <a:defRPr sz="1800"/>
            </a:pPr>
            <a:r>
              <a:rPr sz="1645"/>
              <a:t>Body Level One</a:t>
            </a:r>
          </a:p>
          <a:p>
            <a:pPr lvl="1">
              <a:defRPr sz="1800"/>
            </a:pPr>
            <a:r>
              <a:rPr sz="1645"/>
              <a:t>Body Level Two</a:t>
            </a:r>
          </a:p>
          <a:p>
            <a:pPr lvl="2">
              <a:defRPr sz="1800"/>
            </a:pPr>
            <a:r>
              <a:rPr sz="1645"/>
              <a:t>Body Level Three</a:t>
            </a:r>
          </a:p>
          <a:p>
            <a:pPr lvl="3">
              <a:defRPr sz="1800"/>
            </a:pPr>
            <a:r>
              <a:rPr sz="1645"/>
              <a:t>Body Level Four</a:t>
            </a:r>
          </a:p>
          <a:p>
            <a:pPr lvl="4">
              <a:defRPr sz="1800"/>
            </a:pPr>
            <a:r>
              <a:rPr sz="1645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669727" y="967558"/>
            <a:ext cx="7804547" cy="492288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83"/>
              <a:t>Body Level One</a:t>
            </a:r>
          </a:p>
          <a:p>
            <a:pPr lvl="1">
              <a:defRPr sz="1800"/>
            </a:pPr>
            <a:r>
              <a:rPr sz="2083"/>
              <a:t>Body Level Two</a:t>
            </a:r>
          </a:p>
          <a:p>
            <a:pPr lvl="2">
              <a:defRPr sz="1800"/>
            </a:pPr>
            <a:r>
              <a:rPr sz="2083"/>
              <a:t>Body Level Three</a:t>
            </a:r>
          </a:p>
          <a:p>
            <a:pPr lvl="3">
              <a:defRPr sz="1800"/>
            </a:pPr>
            <a:r>
              <a:rPr sz="2083"/>
              <a:t>Body Level Four</a:t>
            </a:r>
          </a:p>
          <a:p>
            <a:pPr lvl="4">
              <a:defRPr sz="1800"/>
            </a:pPr>
            <a:r>
              <a:rPr sz="208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69727" y="404201"/>
            <a:ext cx="7804547" cy="1473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69727" y="1877599"/>
            <a:ext cx="7804547" cy="4290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083"/>
              <a:t>Body Level One</a:t>
            </a:r>
          </a:p>
          <a:p>
            <a:pPr lvl="1">
              <a:defRPr sz="1800"/>
            </a:pPr>
            <a:r>
              <a:rPr sz="2083"/>
              <a:t>Body Level Two</a:t>
            </a:r>
          </a:p>
          <a:p>
            <a:pPr lvl="2">
              <a:defRPr sz="1800"/>
            </a:pPr>
            <a:r>
              <a:rPr sz="2083"/>
              <a:t>Body Level Three</a:t>
            </a:r>
          </a:p>
          <a:p>
            <a:pPr lvl="3">
              <a:defRPr sz="1800"/>
            </a:pPr>
            <a:r>
              <a:rPr sz="2083"/>
              <a:t>Body Level Four</a:t>
            </a:r>
          </a:p>
          <a:p>
            <a:pPr lvl="4">
              <a:defRPr sz="1800"/>
            </a:pPr>
            <a:r>
              <a:rPr sz="2083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320174">
        <a:defRPr sz="4823">
          <a:latin typeface="+mn-lt"/>
          <a:ea typeface="+mn-ea"/>
          <a:cs typeface="+mn-cs"/>
          <a:sym typeface="Helvetica Light"/>
        </a:defRPr>
      </a:lvl1pPr>
      <a:lvl2pPr indent="125285" algn="ctr" defTabSz="320174">
        <a:defRPr sz="4823">
          <a:latin typeface="+mn-lt"/>
          <a:ea typeface="+mn-ea"/>
          <a:cs typeface="+mn-cs"/>
          <a:sym typeface="Helvetica Light"/>
        </a:defRPr>
      </a:lvl2pPr>
      <a:lvl3pPr indent="250571" algn="ctr" defTabSz="320174">
        <a:defRPr sz="4823">
          <a:latin typeface="+mn-lt"/>
          <a:ea typeface="+mn-ea"/>
          <a:cs typeface="+mn-cs"/>
          <a:sym typeface="Helvetica Light"/>
        </a:defRPr>
      </a:lvl3pPr>
      <a:lvl4pPr indent="375857" algn="ctr" defTabSz="320174">
        <a:defRPr sz="4823">
          <a:latin typeface="+mn-lt"/>
          <a:ea typeface="+mn-ea"/>
          <a:cs typeface="+mn-cs"/>
          <a:sym typeface="Helvetica Light"/>
        </a:defRPr>
      </a:lvl4pPr>
      <a:lvl5pPr indent="501142" algn="ctr" defTabSz="320174">
        <a:defRPr sz="4823">
          <a:latin typeface="+mn-lt"/>
          <a:ea typeface="+mn-ea"/>
          <a:cs typeface="+mn-cs"/>
          <a:sym typeface="Helvetica Light"/>
        </a:defRPr>
      </a:lvl5pPr>
      <a:lvl6pPr indent="626428" algn="ctr" defTabSz="320174">
        <a:defRPr sz="4823">
          <a:latin typeface="+mn-lt"/>
          <a:ea typeface="+mn-ea"/>
          <a:cs typeface="+mn-cs"/>
          <a:sym typeface="Helvetica Light"/>
        </a:defRPr>
      </a:lvl6pPr>
      <a:lvl7pPr indent="751714" algn="ctr" defTabSz="320174">
        <a:defRPr sz="4823">
          <a:latin typeface="+mn-lt"/>
          <a:ea typeface="+mn-ea"/>
          <a:cs typeface="+mn-cs"/>
          <a:sym typeface="Helvetica Light"/>
        </a:defRPr>
      </a:lvl7pPr>
      <a:lvl8pPr indent="876999" algn="ctr" defTabSz="320174">
        <a:defRPr sz="4823">
          <a:latin typeface="+mn-lt"/>
          <a:ea typeface="+mn-ea"/>
          <a:cs typeface="+mn-cs"/>
          <a:sym typeface="Helvetica Light"/>
        </a:defRPr>
      </a:lvl8pPr>
      <a:lvl9pPr indent="1002285" algn="ctr" defTabSz="320174">
        <a:defRPr sz="4823">
          <a:latin typeface="+mn-lt"/>
          <a:ea typeface="+mn-ea"/>
          <a:cs typeface="+mn-cs"/>
          <a:sym typeface="Helvetica Light"/>
        </a:defRPr>
      </a:lvl9pPr>
    </p:titleStyle>
    <p:bodyStyle>
      <a:lvl1pPr marL="257145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1pPr>
      <a:lvl2pPr marL="500755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2pPr>
      <a:lvl3pPr marL="744367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3pPr>
      <a:lvl4pPr marL="987977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4pPr>
      <a:lvl5pPr marL="1231588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5pPr>
      <a:lvl6pPr marL="1475199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6pPr>
      <a:lvl7pPr marL="1718809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7pPr>
      <a:lvl8pPr marL="1962420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8pPr>
      <a:lvl9pPr marL="2206031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9pPr>
    </p:bodyStyle>
    <p:otherStyle>
      <a:lvl1pPr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125285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250571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375857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501142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626428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751714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876999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002285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erekogle.com/NCMTH107/resources/data_107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derekogle.com/NCMTH107/resources/FAQ/#rrstudio-relate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5241434" y="113903"/>
            <a:ext cx="3650082" cy="444334"/>
          </a:xfrm>
          <a:prstGeom prst="rect">
            <a:avLst/>
          </a:prstGeom>
          <a:effectLst>
            <a:outerShdw blurRad="25400" dist="25400" dir="2700000" algn="tl" rotWithShape="0">
              <a:prstClr val="black">
                <a:alpha val="10000"/>
              </a:prstClr>
            </a:outerShdw>
          </a:effectLst>
        </p:spPr>
        <p:txBody>
          <a:bodyPr>
            <a:noAutofit/>
          </a:bodyPr>
          <a:lstStyle/>
          <a:p>
            <a:pPr algn="l" defTabSz="153683">
              <a:lnSpc>
                <a:spcPct val="80000"/>
              </a:lnSpc>
              <a:defRPr sz="1800"/>
            </a:pPr>
            <a:r>
              <a:rPr lang="en-US" sz="2400" b="1" cap="small" dirty="0">
                <a:solidFill>
                  <a:srgbClr val="53585F"/>
                </a:solidFill>
                <a:latin typeface="Source Sans Pro Semibold"/>
                <a:ea typeface="Source Sans Pro"/>
                <a:cs typeface="Source Sans Pro"/>
                <a:sym typeface="Source Sans Pro"/>
              </a:rPr>
              <a:t>R </a:t>
            </a:r>
            <a:r>
              <a:rPr lang="en-US" sz="2400" b="1" cap="small" dirty="0" err="1">
                <a:solidFill>
                  <a:srgbClr val="53585F"/>
                </a:solidFill>
                <a:latin typeface="Source Sans Pro Semibold"/>
                <a:ea typeface="Source Sans Pro"/>
                <a:cs typeface="Source Sans Pro"/>
                <a:sym typeface="Source Sans Pro"/>
              </a:rPr>
              <a:t>Cheatsheet</a:t>
            </a:r>
            <a:r>
              <a:rPr lang="en-US" sz="2400" b="1" cap="small" dirty="0">
                <a:solidFill>
                  <a:srgbClr val="53585F"/>
                </a:solidFill>
                <a:latin typeface="Source Sans Pro Semibold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400" b="1" cap="small" dirty="0">
                <a:solidFill>
                  <a:srgbClr val="53585F"/>
                </a:solidFill>
                <a:latin typeface="Source Sans Pro Semibold"/>
                <a:ea typeface="Source Sans Pro"/>
                <a:cs typeface="Times New Roman" panose="02020603050405020304" pitchFamily="18" charset="0"/>
                <a:sym typeface="Source Sans Pro"/>
              </a:rPr>
              <a:t>• </a:t>
            </a:r>
            <a:r>
              <a:rPr lang="en-US" sz="2400" b="1" cap="small" dirty="0">
                <a:solidFill>
                  <a:srgbClr val="53585F"/>
                </a:solidFill>
                <a:latin typeface="Source Sans Pro Semibold"/>
                <a:ea typeface="Source Sans Pro"/>
                <a:cs typeface="Source Sans Pro"/>
                <a:sym typeface="Source Sans Pro"/>
              </a:rPr>
              <a:t>MTH107</a:t>
            </a:r>
            <a:endParaRPr sz="2400" b="1" cap="small" dirty="0">
              <a:solidFill>
                <a:srgbClr val="53585F"/>
              </a:solidFill>
              <a:latin typeface="Source Sans Pro Semibold"/>
              <a:ea typeface="Source Sans Pro Light"/>
              <a:cs typeface="Source Sans Pro Light"/>
              <a:sym typeface="Source Sans Pro Light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40161" y="2096590"/>
            <a:ext cx="2159304" cy="1543928"/>
            <a:chOff x="40161" y="2028221"/>
            <a:chExt cx="2159304" cy="1630064"/>
          </a:xfrm>
        </p:grpSpPr>
        <p:sp>
          <p:nvSpPr>
            <p:cNvPr id="34" name="Shape 34"/>
            <p:cNvSpPr/>
            <p:nvPr/>
          </p:nvSpPr>
          <p:spPr>
            <a:xfrm>
              <a:off x="50625" y="2172275"/>
              <a:ext cx="2148840" cy="1486010"/>
            </a:xfrm>
            <a:prstGeom prst="roundRect">
              <a:avLst>
                <a:gd name="adj" fmla="val 1194"/>
              </a:avLst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lIns="45720" tIns="91440" rIns="45720" bIns="45720" anchor="t"/>
            <a:lstStyle/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Start script and save it in the same folder that contains the CSV file.</a:t>
              </a: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Select Session, Set Working Directory, To Source File Location menus.</a:t>
              </a: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Copy resulting 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setwd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()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code to script.</a:t>
              </a: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Use 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read.csv()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to load data into 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dfobj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1400" dirty="0" smtClean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Font typeface="+mj-lt"/>
                <a:buAutoNum type="arabicPeriod" startAt="5"/>
                <a:defRPr sz="1800"/>
              </a:pP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Observe structure of </a:t>
              </a:r>
              <a:r>
                <a:rPr lang="en-US" sz="800" dirty="0" err="1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data.frame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  <a:endPara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>
              <a:off x="40161" y="2028221"/>
              <a:ext cx="214884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Load CSV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85881" y="3066154"/>
              <a:ext cx="205740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rgbClr val="FF0000"/>
                  </a:solidFill>
                  <a:latin typeface="Source Sans Pro Semibold"/>
                  <a:ea typeface="Microsoft Yi Baiti" panose="03000500000000000000" pitchFamily="66" charset="0"/>
                  <a:cs typeface="Cordia New" panose="020B0304020202020204" pitchFamily="34" charset="-34"/>
                </a:rPr>
                <a:t>dfobj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  <a:ea typeface="Microsoft Yi Baiti" panose="03000500000000000000" pitchFamily="66" charset="0"/>
                  <a:cs typeface="Cordia New" panose="020B0304020202020204" pitchFamily="34" charset="-34"/>
                </a:rPr>
                <a:t> &lt;- read.csv(“filename.csv”)</a:t>
              </a:r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85881" y="3441053"/>
              <a:ext cx="205740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rgbClr val="FF0000"/>
                  </a:solidFill>
                  <a:latin typeface="Source Sans Pro Semibold"/>
                  <a:ea typeface="Microsoft Yi Baiti" panose="03000500000000000000" pitchFamily="66" charset="0"/>
                </a:rPr>
                <a:t>str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  <a:ea typeface="Microsoft Yi Baiti" panose="03000500000000000000" pitchFamily="66" charset="0"/>
                </a:rPr>
                <a:t>(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  <a:ea typeface="Microsoft Yi Baiti" panose="03000500000000000000" pitchFamily="66" charset="0"/>
                </a:rPr>
                <a:t>dfobj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  <a:ea typeface="Microsoft Yi Baiti" panose="03000500000000000000" pitchFamily="66" charset="0"/>
                </a:rPr>
                <a:t>)</a:t>
              </a:r>
            </a:p>
          </p:txBody>
        </p:sp>
      </p:grpSp>
      <p:sp>
        <p:nvSpPr>
          <p:cNvPr id="304" name="Shape 34"/>
          <p:cNvSpPr/>
          <p:nvPr/>
        </p:nvSpPr>
        <p:spPr>
          <a:xfrm>
            <a:off x="2267028" y="528323"/>
            <a:ext cx="2148840" cy="2921995"/>
          </a:xfrm>
          <a:prstGeom prst="roundRect">
            <a:avLst>
              <a:gd name="adj" fmla="val 1194"/>
            </a:avLst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45720" tIns="91440" rIns="45720" bIns="45720" anchor="t">
            <a:noAutofit/>
          </a:bodyPr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800" dirty="0">
                <a:latin typeface="Source Sans Pro Light"/>
              </a:rPr>
              <a:t>Individuals that meet a certain condition (or conditions) are filtered from the </a:t>
            </a:r>
            <a:r>
              <a:rPr lang="en-US" sz="800" dirty="0" err="1">
                <a:solidFill>
                  <a:srgbClr val="FF0000"/>
                </a:solidFill>
                <a:latin typeface="Source Sans Pro Light"/>
              </a:rPr>
              <a:t>dfobj</a:t>
            </a:r>
            <a:r>
              <a:rPr lang="en-US" sz="800" dirty="0">
                <a:latin typeface="Source Sans Pro Light"/>
              </a:rPr>
              <a:t> </a:t>
            </a:r>
            <a:r>
              <a:rPr lang="en-US" sz="800" dirty="0" err="1">
                <a:latin typeface="Source Sans Pro Light"/>
              </a:rPr>
              <a:t>data.frame</a:t>
            </a:r>
            <a:r>
              <a:rPr lang="en-US" sz="800" dirty="0">
                <a:latin typeface="Source Sans Pro Light"/>
              </a:rPr>
              <a:t> with </a:t>
            </a:r>
            <a:r>
              <a:rPr lang="en-US" sz="800" dirty="0" err="1">
                <a:solidFill>
                  <a:srgbClr val="FF0000"/>
                </a:solidFill>
                <a:latin typeface="Source Sans Pro Light"/>
              </a:rPr>
              <a:t>filterD</a:t>
            </a:r>
            <a:r>
              <a:rPr lang="en-US" sz="800" dirty="0">
                <a:solidFill>
                  <a:srgbClr val="FF0000"/>
                </a:solidFill>
                <a:latin typeface="Source Sans Pro Light"/>
              </a:rPr>
              <a:t>()</a:t>
            </a:r>
            <a:r>
              <a:rPr lang="en-US" sz="800" dirty="0">
                <a:latin typeface="Source Sans Pro Light"/>
              </a:rPr>
              <a:t>.</a:t>
            </a:r>
          </a:p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 lang="en-US" sz="1600" dirty="0">
              <a:latin typeface="Source Sans Pro Light"/>
            </a:endParaRPr>
          </a:p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800" dirty="0">
                <a:latin typeface="Source Sans Pro Light"/>
              </a:rPr>
              <a:t>where </a:t>
            </a:r>
            <a:r>
              <a:rPr lang="en-US" sz="800" dirty="0" err="1">
                <a:solidFill>
                  <a:srgbClr val="FF0000"/>
                </a:solidFill>
                <a:latin typeface="Source Sans Pro Light"/>
              </a:rPr>
              <a:t>cond</a:t>
            </a:r>
            <a:r>
              <a:rPr lang="en-US" sz="800" dirty="0">
                <a:latin typeface="Source Sans Pro Light"/>
              </a:rPr>
              <a:t> may be as </a:t>
            </a:r>
            <a:r>
              <a:rPr lang="en-US" sz="800" dirty="0" smtClean="0">
                <a:latin typeface="Source Sans Pro Light"/>
              </a:rPr>
              <a:t>follows (</a:t>
            </a:r>
            <a:r>
              <a:rPr lang="en-US" sz="800" i="1" dirty="0" smtClean="0">
                <a:latin typeface="Source Sans Pro Light"/>
              </a:rPr>
              <a:t>if </a:t>
            </a:r>
            <a:r>
              <a:rPr lang="en-US" sz="800" dirty="0" smtClean="0">
                <a:solidFill>
                  <a:srgbClr val="FF0000"/>
                </a:solidFill>
                <a:latin typeface="Source Sans Pro Light"/>
              </a:rPr>
              <a:t>value</a:t>
            </a:r>
            <a:r>
              <a:rPr lang="en-US" sz="800" i="1" dirty="0" smtClean="0">
                <a:latin typeface="Source Sans Pro Light"/>
              </a:rPr>
              <a:t> is text then it must be in quotes</a:t>
            </a:r>
            <a:r>
              <a:rPr lang="en-US" sz="800" dirty="0" smtClean="0">
                <a:latin typeface="Source Sans Pro Light"/>
              </a:rPr>
              <a:t>):</a:t>
            </a:r>
            <a:endParaRPr lang="en-US" sz="800" dirty="0">
              <a:latin typeface="Source Sans Pro Light"/>
            </a:endParaRPr>
          </a:p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 lang="en-US" sz="400" dirty="0">
              <a:latin typeface="Source Sans Pro Light"/>
            </a:endParaRPr>
          </a:p>
          <a:p>
            <a:pPr marL="125285" algn="l">
              <a:tabLst>
                <a:tab pos="974725" algn="l"/>
              </a:tabLst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800" dirty="0" err="1" smtClean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var</a:t>
            </a:r>
            <a:r>
              <a:rPr lang="en-US" sz="800" dirty="0" smtClean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 == value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	# equal to</a:t>
            </a:r>
          </a:p>
          <a:p>
            <a:pPr marL="125285" algn="l">
              <a:tabLst>
                <a:tab pos="974725" algn="l"/>
              </a:tabLst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800" dirty="0" err="1" smtClean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var</a:t>
            </a:r>
            <a:r>
              <a:rPr lang="en-US" sz="800" dirty="0" smtClean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 != value 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	# not equal to</a:t>
            </a:r>
          </a:p>
          <a:p>
            <a:pPr marL="125285" algn="l">
              <a:tabLst>
                <a:tab pos="974725" algn="l"/>
              </a:tabLst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800" dirty="0" err="1" smtClean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var</a:t>
            </a:r>
            <a:r>
              <a:rPr lang="en-US" sz="800" dirty="0" smtClean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 &gt; value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	# greater than</a:t>
            </a:r>
          </a:p>
          <a:p>
            <a:pPr marL="125285" algn="l">
              <a:tabLst>
                <a:tab pos="974725" algn="l"/>
              </a:tabLst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800" dirty="0" err="1" smtClean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var</a:t>
            </a:r>
            <a:r>
              <a:rPr lang="en-US" sz="800" dirty="0" smtClean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 &gt;= value 	# 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greater than or equal</a:t>
            </a:r>
          </a:p>
          <a:p>
            <a:pPr marL="125285" algn="l">
              <a:tabLst>
                <a:tab pos="974725" algn="l"/>
              </a:tabLst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800" dirty="0" err="1" smtClean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var</a:t>
            </a:r>
            <a:r>
              <a:rPr lang="en-US" sz="800" dirty="0" smtClean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 &lt; value 	# 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less than</a:t>
            </a:r>
          </a:p>
          <a:p>
            <a:pPr marL="125285" algn="l">
              <a:tabLst>
                <a:tab pos="974725" algn="l"/>
              </a:tabLst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800" dirty="0" err="1" smtClean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var</a:t>
            </a:r>
            <a:r>
              <a:rPr lang="en-US" sz="800" dirty="0" smtClean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 &lt;= value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	# less than or equal</a:t>
            </a:r>
          </a:p>
          <a:p>
            <a:pPr marL="125285" algn="l">
              <a:tabLst>
                <a:tab pos="974725" algn="l"/>
              </a:tabLst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800" dirty="0" err="1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var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 %in% c(“</a:t>
            </a:r>
            <a:r>
              <a:rPr lang="en-US" sz="800" dirty="0" err="1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val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”,”</a:t>
            </a:r>
            <a:r>
              <a:rPr lang="en-US" sz="800" dirty="0" err="1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val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”,”</a:t>
            </a:r>
            <a:r>
              <a:rPr lang="en-US" sz="800" dirty="0" err="1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val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”)   # in the list</a:t>
            </a:r>
          </a:p>
          <a:p>
            <a:pPr marL="125285" algn="l">
              <a:tabLst>
                <a:tab pos="974725" algn="l"/>
              </a:tabLst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800" dirty="0" err="1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cond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 | </a:t>
            </a:r>
            <a:r>
              <a:rPr lang="en-US" sz="800" dirty="0" err="1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cond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	# either condition met</a:t>
            </a:r>
          </a:p>
          <a:p>
            <a:pPr marL="125285" algn="l">
              <a:tabLst>
                <a:tab pos="974725" algn="l"/>
              </a:tabLst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800" dirty="0" err="1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cond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, </a:t>
            </a:r>
            <a:r>
              <a:rPr lang="en-US" sz="800" dirty="0" err="1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cond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	# both conditions met</a:t>
            </a:r>
          </a:p>
          <a:p>
            <a:pPr lvl="0" algn="l">
              <a:tabLst>
                <a:tab pos="974725" algn="l"/>
              </a:tabLst>
              <a:defRPr sz="1000">
                <a:latin typeface="Menlo"/>
                <a:ea typeface="Menlo"/>
                <a:cs typeface="Menlo"/>
                <a:sym typeface="Menlo"/>
              </a:defRPr>
            </a:pPr>
            <a:endParaRPr lang="en-US" sz="400" dirty="0">
              <a:latin typeface="Source Sans Pro Light"/>
            </a:endParaRPr>
          </a:p>
          <a:p>
            <a:pPr lvl="0" algn="l">
              <a:tabLst>
                <a:tab pos="974725" algn="l"/>
              </a:tabLst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800" dirty="0">
                <a:latin typeface="Source Sans Pro Light"/>
              </a:rPr>
              <a:t>Individual in row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rownum</a:t>
            </a:r>
            <a:r>
              <a:rPr lang="en-US" sz="800" dirty="0">
                <a:latin typeface="Source Sans Pro Light"/>
              </a:rPr>
              <a:t> is selected with:</a:t>
            </a:r>
          </a:p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 lang="en-US" sz="1600" dirty="0">
              <a:latin typeface="Source Sans Pro Light"/>
            </a:endParaRPr>
          </a:p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800" dirty="0">
                <a:latin typeface="Source Sans Pro Light"/>
              </a:rPr>
              <a:t>Individual in row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rownum</a:t>
            </a:r>
            <a:r>
              <a:rPr lang="en-US" sz="800" dirty="0">
                <a:latin typeface="Source Sans Pro Light"/>
              </a:rPr>
              <a:t> is excluded with:</a:t>
            </a:r>
          </a:p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 lang="en-US" sz="800" dirty="0">
              <a:latin typeface="Source Sans Pro Light"/>
            </a:endParaRPr>
          </a:p>
        </p:txBody>
      </p:sp>
      <p:sp>
        <p:nvSpPr>
          <p:cNvPr id="305" name="Shape 38"/>
          <p:cNvSpPr/>
          <p:nvPr/>
        </p:nvSpPr>
        <p:spPr>
          <a:xfrm>
            <a:off x="2260227" y="396289"/>
            <a:ext cx="2148840" cy="22860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Filter Individuals</a:t>
            </a:r>
            <a:endParaRPr sz="1400" b="1" dirty="0">
              <a:solidFill>
                <a:schemeClr val="bg2">
                  <a:lumMod val="10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6" name="Rectangle 305"/>
          <p:cNvSpPr/>
          <p:nvPr/>
        </p:nvSpPr>
        <p:spPr>
          <a:xfrm>
            <a:off x="2312748" y="1030428"/>
            <a:ext cx="2057400" cy="17851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defTabSz="320174" rtl="0" latinLnBrk="1" hangingPunct="0"/>
            <a:r>
              <a:rPr lang="en-US" sz="800" dirty="0" err="1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newdf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 &lt;-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filterD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(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dfobj,cond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)</a:t>
            </a:r>
          </a:p>
        </p:txBody>
      </p:sp>
      <p:sp>
        <p:nvSpPr>
          <p:cNvPr id="307" name="Rectangle 306"/>
          <p:cNvSpPr/>
          <p:nvPr/>
        </p:nvSpPr>
        <p:spPr>
          <a:xfrm>
            <a:off x="2312748" y="2850570"/>
            <a:ext cx="2057400" cy="17851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defTabSz="320174" rtl="0" latinLnBrk="1" hangingPunct="0"/>
            <a:r>
              <a:rPr lang="en-US" sz="800" dirty="0" err="1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dfobj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[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rownum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,]</a:t>
            </a:r>
          </a:p>
        </p:txBody>
      </p:sp>
      <p:sp>
        <p:nvSpPr>
          <p:cNvPr id="308" name="Rectangle 307"/>
          <p:cNvSpPr/>
          <p:nvPr/>
        </p:nvSpPr>
        <p:spPr>
          <a:xfrm>
            <a:off x="2312748" y="3210578"/>
            <a:ext cx="2057400" cy="17851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rtl="0" latinLnBrk="1" hangingPunct="0"/>
            <a:r>
              <a:rPr lang="en-US" sz="800" dirty="0" err="1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dfobj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[-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rownum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,]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291210" y="4182205"/>
            <a:ext cx="2152399" cy="2204183"/>
            <a:chOff x="2291210" y="4190751"/>
            <a:chExt cx="2152399" cy="2204183"/>
          </a:xfrm>
          <a:solidFill>
            <a:schemeClr val="bg1">
              <a:lumMod val="95000"/>
            </a:schemeClr>
          </a:solidFill>
        </p:grpSpPr>
        <p:sp>
          <p:nvSpPr>
            <p:cNvPr id="317" name="Shape 34"/>
            <p:cNvSpPr/>
            <p:nvPr/>
          </p:nvSpPr>
          <p:spPr>
            <a:xfrm>
              <a:off x="2294769" y="4349214"/>
              <a:ext cx="2148840" cy="2045720"/>
            </a:xfrm>
            <a:prstGeom prst="roundRect">
              <a:avLst>
                <a:gd name="adj" fmla="val 1194"/>
              </a:avLst>
            </a:prstGeom>
            <a:grpFill/>
            <a:ln w="12700">
              <a:miter lim="400000"/>
            </a:ln>
          </p:spPr>
          <p:txBody>
            <a:bodyPr lIns="45720" tIns="91440" rIns="30071" bIns="30071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QUANTITATIVE –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Correlation (r) and scatterplot for the 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qvarY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and 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qvarX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variables.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36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CATEGORICAL –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Frequency and percentage tables for the 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fvarRow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and 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fvarCol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variables.</a:t>
              </a:r>
            </a:p>
          </p:txBody>
        </p:sp>
        <p:sp>
          <p:nvSpPr>
            <p:cNvPr id="319" name="Shape 38"/>
            <p:cNvSpPr/>
            <p:nvPr/>
          </p:nvSpPr>
          <p:spPr>
            <a:xfrm>
              <a:off x="2291210" y="4190751"/>
              <a:ext cx="2148840" cy="228600"/>
            </a:xfrm>
            <a:prstGeom prst="roundRect">
              <a:avLst>
                <a:gd name="adj" fmla="val 20098"/>
              </a:avLst>
            </a:prstGeom>
            <a:solidFill>
              <a:schemeClr val="bg1">
                <a:lumMod val="6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Bivariate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2351667" y="4690104"/>
              <a:ext cx="2057400" cy="42473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plot(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qvarY~qvarX,data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dfobj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,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      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 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ylab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=“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yvar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 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label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”,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xlab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=“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xvar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 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label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”)</a:t>
              </a:r>
            </a:p>
            <a:p>
              <a:pPr algn="l" defTabSz="320174" rtl="0" latinLnBrk="1" hangingPunct="0"/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corr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(~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qvarY+qvarX,data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=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dfobj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)</a:t>
              </a:r>
              <a:endParaRPr lang="en-US" sz="800" dirty="0">
                <a:solidFill>
                  <a:srgbClr val="FF0000"/>
                </a:solidFill>
                <a:latin typeface="Source Sans Pro Semibold"/>
              </a:endParaRPr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2358468" y="5611639"/>
              <a:ext cx="2057400" cy="670953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( freq2 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&lt;- 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xtabs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(~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fvarRow+fvarCol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,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 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                          data=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dfobj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) )</a:t>
              </a:r>
              <a:endParaRPr lang="en-US" sz="800" dirty="0">
                <a:solidFill>
                  <a:srgbClr val="FF0000"/>
                </a:solidFill>
                <a:latin typeface="Source Sans Pro Semibold"/>
              </a:endParaRPr>
            </a:p>
            <a:p>
              <a:pPr algn="l" defTabSz="320174" rtl="0" latinLnBrk="1" hangingPunct="0"/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percTable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(freq2)                   # total/table %</a:t>
              </a:r>
            </a:p>
            <a:p>
              <a:pPr algn="l" defTabSz="320174" rtl="0" latinLnBrk="1" hangingPunct="0"/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percTable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(freq2,margin=1)   # row %</a:t>
              </a:r>
            </a:p>
            <a:p>
              <a:pPr algn="l" defTabSz="320174" rtl="0" latinLnBrk="1" hangingPunct="0"/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percTable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(freq2,margin=2)   # column %</a:t>
              </a:r>
            </a:p>
          </p:txBody>
        </p:sp>
      </p:grpSp>
      <p:sp>
        <p:nvSpPr>
          <p:cNvPr id="31" name="Shape 34"/>
          <p:cNvSpPr/>
          <p:nvPr/>
        </p:nvSpPr>
        <p:spPr>
          <a:xfrm>
            <a:off x="4720585" y="1263513"/>
            <a:ext cx="2148840" cy="1923297"/>
          </a:xfrm>
          <a:prstGeom prst="roundRect">
            <a:avLst>
              <a:gd name="adj" fmla="val 1194"/>
            </a:avLst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45720" tIns="91440" rIns="0" bIns="0" anchor="t"/>
          <a:lstStyle/>
          <a:p>
            <a:pPr algn="l">
              <a:buClr>
                <a:schemeClr val="tx1"/>
              </a:buClr>
            </a:pPr>
            <a:endParaRPr lang="en-US" sz="2400" dirty="0" smtClean="0">
              <a:latin typeface="Source Sans Pro Light"/>
            </a:endParaRPr>
          </a:p>
          <a:p>
            <a:pPr algn="l">
              <a:buClr>
                <a:schemeClr val="tx1"/>
              </a:buClr>
            </a:pPr>
            <a:r>
              <a:rPr lang="en-US" sz="800" dirty="0" smtClean="0">
                <a:latin typeface="Source Sans Pro Light"/>
              </a:rPr>
              <a:t>where </a:t>
            </a:r>
            <a:endParaRPr lang="en-US" sz="800" dirty="0">
              <a:latin typeface="Source Sans Pro Light"/>
            </a:endParaRP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val</a:t>
            </a:r>
            <a:r>
              <a:rPr lang="en-US" sz="800" b="1" dirty="0">
                <a:latin typeface="Source Sans Pro Light"/>
              </a:rPr>
              <a:t> </a:t>
            </a:r>
            <a:r>
              <a:rPr lang="en-US" sz="800" dirty="0">
                <a:latin typeface="Source Sans Pro Light"/>
              </a:rPr>
              <a:t>is a value of the quantitative variable or area (i.e., percentage as a proportion).</a:t>
            </a: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meanval</a:t>
            </a:r>
            <a:r>
              <a:rPr lang="en-US" sz="800" dirty="0">
                <a:latin typeface="Source Sans Pro Light"/>
              </a:rPr>
              <a:t> </a:t>
            </a:r>
            <a:r>
              <a:rPr lang="en-US" sz="800" dirty="0" smtClean="0">
                <a:latin typeface="Source Sans Pro Light"/>
              </a:rPr>
              <a:t>is </a:t>
            </a:r>
            <a:r>
              <a:rPr lang="en-US" sz="800" dirty="0">
                <a:latin typeface="Source Sans Pro Light"/>
              </a:rPr>
              <a:t>population </a:t>
            </a:r>
            <a:r>
              <a:rPr lang="en-US" sz="800" dirty="0" smtClean="0">
                <a:latin typeface="Source Sans Pro Light"/>
              </a:rPr>
              <a:t>mean (</a:t>
            </a:r>
            <a:r>
              <a:rPr lang="en-US" sz="800" dirty="0" smtClean="0">
                <a:latin typeface="Symbol" panose="05050102010706020507" pitchFamily="18" charset="2"/>
              </a:rPr>
              <a:t>m</a:t>
            </a:r>
            <a:r>
              <a:rPr lang="en-US" sz="800" dirty="0" smtClean="0">
                <a:latin typeface="Source Sans Pro Light"/>
              </a:rPr>
              <a:t>)</a:t>
            </a:r>
            <a:endParaRPr lang="en-US" sz="800" dirty="0">
              <a:latin typeface="Source Sans Pro Light"/>
            </a:endParaRP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sdval</a:t>
            </a:r>
            <a:r>
              <a:rPr lang="en-US" sz="800" b="1" dirty="0">
                <a:latin typeface="Source Sans Pro Light"/>
              </a:rPr>
              <a:t> </a:t>
            </a:r>
            <a:r>
              <a:rPr lang="en-US" sz="800" dirty="0" smtClean="0">
                <a:latin typeface="Source Sans Pro Light"/>
              </a:rPr>
              <a:t>is </a:t>
            </a:r>
            <a:r>
              <a:rPr lang="en-US" sz="800" dirty="0">
                <a:latin typeface="Source Sans Pro Light"/>
              </a:rPr>
              <a:t>standard deviation </a:t>
            </a:r>
            <a:r>
              <a:rPr lang="en-US" sz="800" dirty="0" smtClean="0">
                <a:latin typeface="Source Sans Pro Light"/>
              </a:rPr>
              <a:t>(</a:t>
            </a:r>
            <a:r>
              <a:rPr lang="en-US" sz="800" dirty="0" smtClean="0">
                <a:latin typeface="Symbol" panose="05050102010706020507" pitchFamily="18" charset="2"/>
              </a:rPr>
              <a:t>s</a:t>
            </a:r>
            <a:r>
              <a:rPr lang="en-US" sz="800" dirty="0" smtClean="0">
                <a:latin typeface="Source Sans Pro Light"/>
              </a:rPr>
              <a:t>) or error (SE)</a:t>
            </a:r>
            <a:endParaRPr lang="en-US" sz="800" dirty="0">
              <a:latin typeface="Source Sans Pro Light"/>
            </a:endParaRP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type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=”q” </a:t>
            </a:r>
            <a:r>
              <a:rPr lang="en-US" sz="800" dirty="0">
                <a:latin typeface="Source Sans Pro Light"/>
              </a:rPr>
              <a:t>is included for reverse </a:t>
            </a:r>
            <a:r>
              <a:rPr lang="en-US" sz="800" dirty="0" smtClean="0">
                <a:latin typeface="Source Sans Pro Light"/>
              </a:rPr>
              <a:t>calculations</a:t>
            </a: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lower.tail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=FALSE</a:t>
            </a:r>
            <a:r>
              <a:rPr lang="en-US" sz="800" b="1" dirty="0">
                <a:latin typeface="Source Sans Pro Light"/>
              </a:rPr>
              <a:t> </a:t>
            </a:r>
            <a:r>
              <a:rPr lang="en-US" sz="800" dirty="0">
                <a:latin typeface="Source Sans Pro Light"/>
              </a:rPr>
              <a:t>is included for “right-of” </a:t>
            </a:r>
            <a:r>
              <a:rPr lang="en-US" sz="800" dirty="0" smtClean="0">
                <a:latin typeface="Source Sans Pro Light"/>
              </a:rPr>
              <a:t>calculations</a:t>
            </a:r>
            <a:endParaRPr lang="en-US" sz="800" dirty="0">
              <a:latin typeface="Source Sans Pro Light"/>
            </a:endParaRP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8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740" algn="l">
              <a:buClr>
                <a:schemeClr val="tx1"/>
              </a:buClr>
            </a:pP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For SE use (where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  <a:ea typeface="Source Sans Pro Light"/>
                <a:cs typeface="Source Sans Pro Light"/>
                <a:sym typeface="Source Sans Pro Light"/>
              </a:rPr>
              <a:t>nval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=sample size):</a:t>
            </a:r>
          </a:p>
        </p:txBody>
      </p:sp>
      <p:sp>
        <p:nvSpPr>
          <p:cNvPr id="33" name="Shape 38"/>
          <p:cNvSpPr/>
          <p:nvPr/>
        </p:nvSpPr>
        <p:spPr>
          <a:xfrm>
            <a:off x="4720585" y="1091431"/>
            <a:ext cx="2148840" cy="22860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Normal Distributions</a:t>
            </a:r>
            <a:endParaRPr sz="1400" b="1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778919" y="1356478"/>
            <a:ext cx="2057400" cy="3016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defTabSz="320174" rtl="0" latinLnBrk="1" hangingPunct="0"/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distrib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(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val,mean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meanval,sd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sdval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,</a:t>
            </a:r>
          </a:p>
          <a:p>
            <a:pPr algn="l" defTabSz="320174" rtl="0" latinLnBrk="1" hangingPunct="0"/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           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type=“q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”,</a:t>
            </a:r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lower.tail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=FALSE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)</a:t>
            </a:r>
            <a:endParaRPr lang="en-US" sz="800" dirty="0">
              <a:solidFill>
                <a:srgbClr val="FF0000"/>
              </a:solidFill>
              <a:latin typeface="Source Sans Pro Semibold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778919" y="2959398"/>
            <a:ext cx="2057400" cy="17851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defTabSz="320174" rtl="0" latinLnBrk="1" hangingPunct="0"/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sd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sdval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/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sqrt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(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nval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)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40161" y="4050724"/>
            <a:ext cx="2148840" cy="2760277"/>
            <a:chOff x="40161" y="4059270"/>
            <a:chExt cx="2148840" cy="2760277"/>
          </a:xfrm>
        </p:grpSpPr>
        <p:sp>
          <p:nvSpPr>
            <p:cNvPr id="36" name="Shape 36"/>
            <p:cNvSpPr/>
            <p:nvPr/>
          </p:nvSpPr>
          <p:spPr>
            <a:xfrm>
              <a:off x="938422" y="4059270"/>
              <a:ext cx="60469" cy="144723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9910" tIns="29910" rIns="29910" bIns="29910" anchor="ctr">
              <a:spAutoFit/>
            </a:bodyPr>
            <a:lstStyle/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sz="548"/>
            </a:p>
          </p:txBody>
        </p:sp>
        <p:sp>
          <p:nvSpPr>
            <p:cNvPr id="312" name="Shape 34"/>
            <p:cNvSpPr/>
            <p:nvPr/>
          </p:nvSpPr>
          <p:spPr>
            <a:xfrm>
              <a:off x="40161" y="4356079"/>
              <a:ext cx="2148840" cy="2463468"/>
            </a:xfrm>
            <a:prstGeom prst="roundRect">
              <a:avLst>
                <a:gd name="adj" fmla="val 1194"/>
              </a:avLst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QUANTITATIVE –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Summary statistics (mean, median, SD, IQR, etc.) and a histogram for the 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qvar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variable.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26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QUANTITATIVE BY GROUP –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Summary statistics and histograms for the 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qvar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variable separated by groups in the 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fvar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variable. </a:t>
              </a:r>
              <a:endParaRPr lang="en-US" sz="800" dirty="0" smtClean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2800" dirty="0" smtClean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CATEGORICAL </a:t>
              </a: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–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Frequency and percentage tables and bar chart for the 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fvar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variable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</a:p>
          </p:txBody>
        </p:sp>
        <p:sp>
          <p:nvSpPr>
            <p:cNvPr id="314" name="Shape 38"/>
            <p:cNvSpPr/>
            <p:nvPr/>
          </p:nvSpPr>
          <p:spPr>
            <a:xfrm>
              <a:off x="40161" y="4191697"/>
              <a:ext cx="214884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Univariate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87799" y="4810811"/>
              <a:ext cx="2057400" cy="301621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hist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(~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qvar,data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=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dfobj,xlab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=“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var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 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label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”)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Summarize(~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qvar,data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=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dfobj,digits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=#)</a:t>
              </a:r>
              <a:endParaRPr lang="en-US" sz="800" dirty="0">
                <a:solidFill>
                  <a:srgbClr val="FF0000"/>
                </a:solidFill>
                <a:latin typeface="Source Sans Pro Semibold"/>
              </a:endParaRPr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85881" y="6202961"/>
              <a:ext cx="2057400" cy="54784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( freq1 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&lt;- 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xtabs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(~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fvar,data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=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dfobj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) )</a:t>
              </a:r>
              <a:endParaRPr lang="en-US" sz="800" dirty="0">
                <a:solidFill>
                  <a:srgbClr val="FF0000"/>
                </a:solidFill>
                <a:latin typeface="Source Sans Pro Semibold"/>
              </a:endParaRP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percTable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(freq1,digits=#)</a:t>
              </a:r>
              <a:endParaRPr lang="en-US" sz="800" dirty="0">
                <a:solidFill>
                  <a:srgbClr val="FF0000"/>
                </a:solidFill>
                <a:latin typeface="Source Sans Pro Semibold"/>
              </a:endParaRPr>
            </a:p>
            <a:p>
              <a:pPr algn="l" defTabSz="320174" rtl="0" latinLnBrk="1" hangingPunct="0"/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barplot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(freq1,xlab=“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var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 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label”,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	     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     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ylab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=“Frequency”)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5881" y="5568321"/>
              <a:ext cx="2057400" cy="301621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hist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(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qvar~fvar,data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dfobj,xlab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=“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var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 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label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”)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Summarize(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qvar~fvar,data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=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dfobj,digits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=#)</a:t>
              </a:r>
              <a:endParaRPr lang="en-US" sz="800" dirty="0">
                <a:solidFill>
                  <a:srgbClr val="FF0000"/>
                </a:solidFill>
                <a:latin typeface="Source Sans Pro Semibold"/>
              </a:endParaRPr>
            </a:p>
          </p:txBody>
        </p:sp>
      </p:grpSp>
      <p:sp>
        <p:nvSpPr>
          <p:cNvPr id="42" name="Shape 34"/>
          <p:cNvSpPr/>
          <p:nvPr/>
        </p:nvSpPr>
        <p:spPr>
          <a:xfrm>
            <a:off x="6951542" y="1234243"/>
            <a:ext cx="2148840" cy="1952567"/>
          </a:xfrm>
          <a:prstGeom prst="roundRect">
            <a:avLst>
              <a:gd name="adj" fmla="val 1194"/>
            </a:avLst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45720" tIns="91440" rIns="0" bIns="0" anchor="t"/>
          <a:lstStyle/>
          <a:p>
            <a:pPr algn="l">
              <a:lnSpc>
                <a:spcPct val="90000"/>
              </a:lnSpc>
              <a:spcBef>
                <a:spcPts val="165"/>
              </a:spcBef>
              <a:buSzPct val="100000"/>
              <a:defRPr sz="1800"/>
            </a:pP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The best-fit line between the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  <a:ea typeface="Source Sans Pro Light"/>
                <a:cs typeface="Source Sans Pro Light"/>
                <a:sym typeface="Source Sans Pro Light"/>
              </a:rPr>
              <a:t>respvar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response and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  <a:ea typeface="Source Sans Pro Light"/>
                <a:cs typeface="Source Sans Pro Light"/>
                <a:sym typeface="Source Sans Pro Light"/>
              </a:rPr>
              <a:t>expvar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explanatory variables.</a:t>
            </a:r>
          </a:p>
          <a:p>
            <a:pPr algn="l">
              <a:lnSpc>
                <a:spcPct val="90000"/>
              </a:lnSpc>
              <a:spcBef>
                <a:spcPts val="165"/>
              </a:spcBef>
              <a:buSzPct val="100000"/>
              <a:defRPr sz="1800"/>
            </a:pPr>
            <a:endParaRPr lang="en-US" sz="18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>
              <a:lnSpc>
                <a:spcPct val="90000"/>
              </a:lnSpc>
              <a:spcBef>
                <a:spcPts val="165"/>
              </a:spcBef>
              <a:buSzPct val="100000"/>
              <a:defRPr sz="1800"/>
            </a:pP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A visual of the best-fit line.</a:t>
            </a:r>
          </a:p>
          <a:p>
            <a:pPr algn="l">
              <a:lnSpc>
                <a:spcPct val="90000"/>
              </a:lnSpc>
              <a:spcBef>
                <a:spcPts val="165"/>
              </a:spcBef>
              <a:buSzPct val="100000"/>
              <a:defRPr sz="1800"/>
            </a:pPr>
            <a:endParaRPr lang="en-US" sz="18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>
              <a:lnSpc>
                <a:spcPct val="90000"/>
              </a:lnSpc>
              <a:spcBef>
                <a:spcPts val="165"/>
              </a:spcBef>
              <a:buSzPct val="100000"/>
              <a:defRPr sz="1800"/>
            </a:pP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The r</a:t>
            </a:r>
            <a:r>
              <a:rPr lang="en-US" sz="800" baseline="300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2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value.</a:t>
            </a:r>
          </a:p>
          <a:p>
            <a:pPr algn="l">
              <a:lnSpc>
                <a:spcPct val="90000"/>
              </a:lnSpc>
              <a:spcBef>
                <a:spcPts val="165"/>
              </a:spcBef>
              <a:buSzPct val="100000"/>
              <a:defRPr sz="1800"/>
            </a:pPr>
            <a:endParaRPr lang="en-US" sz="18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>
              <a:lnSpc>
                <a:spcPct val="90000"/>
              </a:lnSpc>
              <a:spcBef>
                <a:spcPts val="165"/>
              </a:spcBef>
              <a:buSzPct val="100000"/>
              <a:defRPr sz="1800"/>
            </a:pPr>
            <a:r>
              <a:rPr lang="en-US" sz="8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Predict 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a value of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  <a:ea typeface="Source Sans Pro Light"/>
                <a:cs typeface="Source Sans Pro Light"/>
                <a:sym typeface="Source Sans Pro Light"/>
              </a:rPr>
              <a:t>respvar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given the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  <a:ea typeface="Source Sans Pro Light"/>
                <a:cs typeface="Source Sans Pro Light"/>
                <a:sym typeface="Source Sans Pro Light"/>
              </a:rPr>
              <a:t>expval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value of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  <a:ea typeface="Source Sans Pro Light"/>
                <a:cs typeface="Source Sans Pro Light"/>
                <a:sym typeface="Source Sans Pro Light"/>
              </a:rPr>
              <a:t>expvar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.</a:t>
            </a:r>
          </a:p>
        </p:txBody>
      </p:sp>
      <p:sp>
        <p:nvSpPr>
          <p:cNvPr id="44" name="Shape 38"/>
          <p:cNvSpPr/>
          <p:nvPr/>
        </p:nvSpPr>
        <p:spPr>
          <a:xfrm>
            <a:off x="6951542" y="1083269"/>
            <a:ext cx="2148840" cy="22860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Linear Regression</a:t>
            </a:r>
            <a:endParaRPr sz="1400" b="1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011282" y="1607620"/>
            <a:ext cx="2057400" cy="17851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defTabSz="320174" rtl="0" latinLnBrk="1" hangingPunct="0"/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(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bfl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 &lt;- lm(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respvar~expvar,data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dfobj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) )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011282" y="2409415"/>
            <a:ext cx="2057400" cy="17851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defTabSz="320174" rtl="0" latinLnBrk="1" hangingPunct="0"/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rSquared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(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bfl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)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011282" y="1992626"/>
            <a:ext cx="2057400" cy="17851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defTabSz="320174" rtl="0" latinLnBrk="1" hangingPunct="0"/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fitPlot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(</a:t>
            </a:r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bfl,ylab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=“</a:t>
            </a:r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yvar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label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”,</a:t>
            </a:r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xlab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=“</a:t>
            </a:r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xvar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label”)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011282" y="2938899"/>
            <a:ext cx="2057400" cy="17851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defTabSz="320174" rtl="0" latinLnBrk="1" hangingPunct="0"/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predict(</a:t>
            </a:r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bfl,data.frame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(</a:t>
            </a:r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expvar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=</a:t>
            </a:r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expval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))</a:t>
            </a:r>
            <a:endParaRPr lang="en-US" sz="800" dirty="0">
              <a:solidFill>
                <a:srgbClr val="FF0000"/>
              </a:solidFill>
              <a:latin typeface="Source Sans Pro Semibold"/>
            </a:endParaRPr>
          </a:p>
        </p:txBody>
      </p:sp>
      <p:sp>
        <p:nvSpPr>
          <p:cNvPr id="53" name="Shape 34"/>
          <p:cNvSpPr/>
          <p:nvPr/>
        </p:nvSpPr>
        <p:spPr>
          <a:xfrm>
            <a:off x="4687479" y="3736922"/>
            <a:ext cx="2148840" cy="2860432"/>
          </a:xfrm>
          <a:prstGeom prst="roundRect">
            <a:avLst>
              <a:gd name="adj" fmla="val 1194"/>
            </a:avLst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45720" tIns="91440" rIns="0" bIns="0" anchor="t"/>
          <a:lstStyle/>
          <a:p>
            <a:pPr algn="l">
              <a:buClr>
                <a:schemeClr val="tx1"/>
              </a:buClr>
            </a:pPr>
            <a:r>
              <a:rPr lang="en-US" sz="800" b="1" dirty="0">
                <a:latin typeface="Source Sans Pro Light"/>
              </a:rPr>
              <a:t>ONE SAMPLE:</a:t>
            </a:r>
          </a:p>
          <a:p>
            <a:pPr algn="l">
              <a:buClr>
                <a:schemeClr val="tx1"/>
              </a:buClr>
            </a:pPr>
            <a:endParaRPr lang="en-US" sz="4200" dirty="0">
              <a:latin typeface="Source Sans Pro Light"/>
            </a:endParaRP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qvar</a:t>
            </a:r>
            <a:r>
              <a:rPr lang="en-US" sz="800" b="1" dirty="0" smtClean="0">
                <a:latin typeface="Source Sans Pro Light"/>
              </a:rPr>
              <a:t> </a:t>
            </a:r>
            <a:r>
              <a:rPr lang="en-US" sz="800" dirty="0">
                <a:latin typeface="Source Sans Pro Light"/>
              </a:rPr>
              <a:t>is a quantitative variable in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dfobj</a:t>
            </a:r>
            <a:endParaRPr lang="en-US" sz="800" dirty="0">
              <a:solidFill>
                <a:srgbClr val="FF0000"/>
              </a:solidFill>
              <a:latin typeface="Source Sans Pro Semibold"/>
            </a:endParaRP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mu0</a:t>
            </a:r>
            <a:r>
              <a:rPr lang="en-US" sz="800" dirty="0">
                <a:latin typeface="Source Sans Pro Light"/>
              </a:rPr>
              <a:t> is the population mean in H</a:t>
            </a:r>
            <a:r>
              <a:rPr lang="en-US" sz="800" baseline="-25000" dirty="0">
                <a:latin typeface="Source Sans Pro Light"/>
              </a:rPr>
              <a:t>0</a:t>
            </a: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HAtype</a:t>
            </a:r>
            <a:r>
              <a:rPr lang="en-US" sz="800" dirty="0">
                <a:latin typeface="Source Sans Pro Light"/>
              </a:rPr>
              <a:t> is 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“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two.sided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”</a:t>
            </a:r>
            <a:r>
              <a:rPr lang="en-US" sz="800" dirty="0">
                <a:latin typeface="Source Sans Pro Light"/>
              </a:rPr>
              <a:t>, 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“less”</a:t>
            </a:r>
            <a:r>
              <a:rPr lang="en-US" sz="800" dirty="0">
                <a:latin typeface="Source Sans Pro Light"/>
              </a:rPr>
              <a:t>, or 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“greater”</a:t>
            </a:r>
            <a:r>
              <a:rPr lang="en-US" sz="800" dirty="0">
                <a:latin typeface="Source Sans Pro Light"/>
              </a:rPr>
              <a:t> for not equals, less than, and greater than H</a:t>
            </a:r>
            <a:r>
              <a:rPr lang="en-US" sz="800" baseline="-25000" dirty="0">
                <a:latin typeface="Source Sans Pro Light"/>
              </a:rPr>
              <a:t>A</a:t>
            </a: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confval</a:t>
            </a:r>
            <a:r>
              <a:rPr lang="en-US" sz="800" dirty="0">
                <a:latin typeface="Source Sans Pro Light"/>
              </a:rPr>
              <a:t> is the confidence </a:t>
            </a:r>
            <a:r>
              <a:rPr lang="en-US" sz="800" dirty="0" smtClean="0">
                <a:latin typeface="Source Sans Pro Light"/>
              </a:rPr>
              <a:t>level (e.g., 0.95)</a:t>
            </a:r>
            <a:endParaRPr lang="en-US" sz="800" dirty="0">
              <a:latin typeface="Source Sans Pro Light"/>
            </a:endParaRP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sdval</a:t>
            </a:r>
            <a:r>
              <a:rPr lang="en-US" sz="800" b="1" dirty="0">
                <a:latin typeface="Source Sans Pro Light"/>
              </a:rPr>
              <a:t> </a:t>
            </a:r>
            <a:r>
              <a:rPr lang="en-US" sz="800" dirty="0">
                <a:latin typeface="Source Sans Pro Light"/>
              </a:rPr>
              <a:t>is the </a:t>
            </a:r>
            <a:r>
              <a:rPr lang="en-US" sz="800" dirty="0" err="1" smtClean="0">
                <a:latin typeface="Source Sans Pro Light"/>
              </a:rPr>
              <a:t>popn</a:t>
            </a:r>
            <a:r>
              <a:rPr lang="en-US" sz="800" dirty="0" smtClean="0">
                <a:latin typeface="Source Sans Pro Light"/>
              </a:rPr>
              <a:t>. standard </a:t>
            </a:r>
            <a:r>
              <a:rPr lang="en-US" sz="800" dirty="0">
                <a:latin typeface="Source Sans Pro Light"/>
              </a:rPr>
              <a:t>deviation (</a:t>
            </a:r>
            <a:r>
              <a:rPr lang="en-US" sz="800" dirty="0">
                <a:latin typeface="Symbol" panose="05050102010706020507" pitchFamily="18" charset="2"/>
              </a:rPr>
              <a:t>s</a:t>
            </a:r>
            <a:r>
              <a:rPr lang="en-US" sz="800" dirty="0">
                <a:latin typeface="Source Sans Pro Light"/>
              </a:rPr>
              <a:t>)</a:t>
            </a:r>
          </a:p>
          <a:p>
            <a:pPr marL="1740" algn="l">
              <a:buClr>
                <a:schemeClr val="tx1"/>
              </a:buClr>
            </a:pPr>
            <a:endParaRPr lang="en-US" sz="8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>
              <a:buClr>
                <a:schemeClr val="tx1"/>
              </a:buClr>
            </a:pPr>
            <a:r>
              <a:rPr lang="en-US" sz="800" b="1" dirty="0">
                <a:latin typeface="Source Sans Pro Light"/>
              </a:rPr>
              <a:t>TWO SAMPLE:</a:t>
            </a:r>
          </a:p>
          <a:p>
            <a:pPr algn="l">
              <a:buClr>
                <a:schemeClr val="tx1"/>
              </a:buClr>
            </a:pPr>
            <a:endParaRPr lang="en-US" sz="3200" dirty="0">
              <a:latin typeface="Source Sans Pro Light"/>
            </a:endParaRP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qvar</a:t>
            </a:r>
            <a:r>
              <a:rPr lang="en-US" sz="800" b="1" dirty="0" smtClean="0">
                <a:latin typeface="Source Sans Pro Light"/>
              </a:rPr>
              <a:t> </a:t>
            </a:r>
            <a:r>
              <a:rPr lang="en-US" sz="800" dirty="0">
                <a:latin typeface="Source Sans Pro Light"/>
              </a:rPr>
              <a:t>is a quantitative variable in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dfobj</a:t>
            </a:r>
            <a:endParaRPr lang="en-US" sz="800" dirty="0">
              <a:solidFill>
                <a:srgbClr val="FF0000"/>
              </a:solidFill>
              <a:latin typeface="Source Sans Pro Semibold"/>
            </a:endParaRP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fvar</a:t>
            </a:r>
            <a:r>
              <a:rPr lang="en-US" sz="800" b="1" dirty="0">
                <a:latin typeface="Source Sans Pro Light"/>
              </a:rPr>
              <a:t> </a:t>
            </a:r>
            <a:r>
              <a:rPr lang="en-US" sz="800" dirty="0">
                <a:latin typeface="Source Sans Pro Light"/>
              </a:rPr>
              <a:t>is a </a:t>
            </a:r>
            <a:r>
              <a:rPr lang="en-US" sz="800" dirty="0" smtClean="0">
                <a:latin typeface="Source Sans Pro Light"/>
              </a:rPr>
              <a:t>factor (categorical) </a:t>
            </a:r>
            <a:r>
              <a:rPr lang="en-US" sz="800" dirty="0">
                <a:latin typeface="Source Sans Pro Light"/>
              </a:rPr>
              <a:t>variable in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dfobj</a:t>
            </a:r>
            <a:endParaRPr lang="en-US" sz="800" dirty="0">
              <a:solidFill>
                <a:srgbClr val="FF0000"/>
              </a:solidFill>
              <a:latin typeface="Source Sans Pro Semibold"/>
            </a:endParaRP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var.equal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=TRUE</a:t>
            </a:r>
            <a:r>
              <a:rPr lang="en-US" sz="800" dirty="0">
                <a:solidFill>
                  <a:schemeClr val="tx1"/>
                </a:solidFill>
                <a:latin typeface="Source Sans Pro Light"/>
              </a:rPr>
              <a:t> if the population variances are thought to be equal</a:t>
            </a:r>
            <a:endParaRPr lang="en-US" sz="800" dirty="0">
              <a:solidFill>
                <a:schemeClr val="tx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55" name="Shape 38"/>
          <p:cNvSpPr/>
          <p:nvPr/>
        </p:nvSpPr>
        <p:spPr>
          <a:xfrm>
            <a:off x="4687479" y="3577933"/>
            <a:ext cx="2148840" cy="22860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Quantitative</a:t>
            </a:r>
            <a:endParaRPr sz="1400" b="1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737363" y="3987154"/>
            <a:ext cx="2057400" cy="54784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defTabSz="320174" rtl="0" latinLnBrk="1" hangingPunct="0"/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z.test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(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dfobj$qvar,mu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=mu0,alt=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HAtype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,</a:t>
            </a:r>
          </a:p>
          <a:p>
            <a:pPr algn="l" defTabSz="320174" rtl="0" latinLnBrk="1" hangingPunct="0"/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         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conf.level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confval,sd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sdval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)</a:t>
            </a:r>
          </a:p>
          <a:p>
            <a:pPr algn="l" rtl="0" latinLnBrk="1" hangingPunct="0"/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t.test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(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dfobj$qvar,mu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=mu0,alt=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HAtype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,</a:t>
            </a:r>
          </a:p>
          <a:p>
            <a:pPr algn="l" rtl="0" latinLnBrk="1" hangingPunct="0"/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         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conf.level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confval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)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733199" y="5602728"/>
            <a:ext cx="2057400" cy="42473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rtl="0" latinLnBrk="1" hangingPunct="0"/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levenesTest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(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qvar~fvar,data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dfobj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)</a:t>
            </a:r>
          </a:p>
          <a:p>
            <a:pPr algn="l" rtl="0" latinLnBrk="1" hangingPunct="0"/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t.test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(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qvar~fvar,data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dfobj,alt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HAtype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 ,</a:t>
            </a:r>
          </a:p>
          <a:p>
            <a:pPr algn="l" rtl="0" latinLnBrk="1" hangingPunct="0"/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         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conf.level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confval,var.equal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=TRUE)</a:t>
            </a:r>
          </a:p>
        </p:txBody>
      </p:sp>
      <p:sp>
        <p:nvSpPr>
          <p:cNvPr id="65" name="Shape 34"/>
          <p:cNvSpPr/>
          <p:nvPr/>
        </p:nvSpPr>
        <p:spPr>
          <a:xfrm>
            <a:off x="6919842" y="3760813"/>
            <a:ext cx="2148840" cy="3039877"/>
          </a:xfrm>
          <a:prstGeom prst="roundRect">
            <a:avLst>
              <a:gd name="adj" fmla="val 1194"/>
            </a:avLst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45720" tIns="91440" rIns="0" bIns="0" anchor="t"/>
          <a:lstStyle/>
          <a:p>
            <a:pPr algn="l">
              <a:buClr>
                <a:schemeClr val="tx1"/>
              </a:buClr>
            </a:pPr>
            <a:r>
              <a:rPr lang="en-US" sz="800" b="1" dirty="0">
                <a:latin typeface="Source Sans Pro Light"/>
              </a:rPr>
              <a:t>ONE SAMPLE:</a:t>
            </a:r>
          </a:p>
          <a:p>
            <a:pPr algn="l">
              <a:buClr>
                <a:schemeClr val="tx1"/>
              </a:buClr>
            </a:pPr>
            <a:r>
              <a:rPr lang="en-US" sz="800" dirty="0">
                <a:latin typeface="Source Sans Pro Light"/>
              </a:rPr>
              <a:t>Goodness-of-fit test for observed frequencies in 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freq1</a:t>
            </a:r>
            <a:r>
              <a:rPr lang="en-US" sz="800" dirty="0">
                <a:latin typeface="Source Sans Pro Light"/>
              </a:rPr>
              <a:t> and expected values (or proportions) in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exp.p</a:t>
            </a:r>
            <a:r>
              <a:rPr lang="en-US" sz="800" dirty="0">
                <a:latin typeface="Source Sans Pro Light"/>
              </a:rPr>
              <a:t>.</a:t>
            </a:r>
          </a:p>
          <a:p>
            <a:pPr algn="l">
              <a:buClr>
                <a:schemeClr val="tx1"/>
              </a:buClr>
            </a:pPr>
            <a:endParaRPr lang="en-US" sz="2400" dirty="0">
              <a:latin typeface="Source Sans Pro Light"/>
            </a:endParaRPr>
          </a:p>
          <a:p>
            <a:pPr algn="l">
              <a:buClr>
                <a:schemeClr val="tx1"/>
              </a:buClr>
            </a:pPr>
            <a:r>
              <a:rPr lang="en-US" sz="800" dirty="0">
                <a:latin typeface="Source Sans Pro Light"/>
              </a:rPr>
              <a:t>Extract the expected values.</a:t>
            </a:r>
          </a:p>
          <a:p>
            <a:pPr algn="l">
              <a:buClr>
                <a:schemeClr val="tx1"/>
              </a:buClr>
            </a:pPr>
            <a:endParaRPr lang="en-US" sz="1600" dirty="0">
              <a:latin typeface="Source Sans Pro Light"/>
            </a:endParaRPr>
          </a:p>
          <a:p>
            <a:pPr algn="l">
              <a:buClr>
                <a:schemeClr val="tx1"/>
              </a:buClr>
            </a:pPr>
            <a:r>
              <a:rPr lang="en-US" sz="800" dirty="0">
                <a:latin typeface="Source Sans Pro Light"/>
              </a:rPr>
              <a:t>Extract the residuals.</a:t>
            </a:r>
          </a:p>
          <a:p>
            <a:pPr algn="l">
              <a:buClr>
                <a:schemeClr val="tx1"/>
              </a:buClr>
            </a:pPr>
            <a:endParaRPr lang="en-US" sz="16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>
              <a:buClr>
                <a:schemeClr val="tx1"/>
              </a:buClr>
            </a:pPr>
            <a:r>
              <a:rPr lang="en-US" sz="800" dirty="0">
                <a:latin typeface="Source Sans Pro Light"/>
              </a:rPr>
              <a:t>Follow-up confidence intervals.</a:t>
            </a:r>
          </a:p>
          <a:p>
            <a:pPr algn="l">
              <a:buClr>
                <a:schemeClr val="tx1"/>
              </a:buClr>
            </a:pPr>
            <a:endParaRPr lang="en-US" sz="1600" b="1" dirty="0">
              <a:latin typeface="Source Sans Pro Light"/>
            </a:endParaRPr>
          </a:p>
          <a:p>
            <a:pPr algn="l">
              <a:buClr>
                <a:schemeClr val="tx1"/>
              </a:buClr>
            </a:pPr>
            <a:r>
              <a:rPr lang="en-US" sz="800" b="1" dirty="0">
                <a:latin typeface="Source Sans Pro Light"/>
              </a:rPr>
              <a:t>TWO SAMPLE:</a:t>
            </a:r>
          </a:p>
          <a:p>
            <a:pPr algn="l">
              <a:buClr>
                <a:schemeClr val="tx1"/>
              </a:buClr>
            </a:pPr>
            <a:r>
              <a:rPr lang="en-US" sz="800" dirty="0">
                <a:latin typeface="Source Sans Pro Light"/>
              </a:rPr>
              <a:t>Chi-square </a:t>
            </a:r>
            <a:r>
              <a:rPr lang="en-US" sz="800" dirty="0" smtClean="0">
                <a:latin typeface="Source Sans Pro Light"/>
              </a:rPr>
              <a:t>for 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freq2</a:t>
            </a:r>
            <a:r>
              <a:rPr lang="en-US" sz="800" dirty="0">
                <a:latin typeface="Source Sans Pro Light"/>
              </a:rPr>
              <a:t> two-way observed frequency table.</a:t>
            </a:r>
          </a:p>
          <a:p>
            <a:pPr algn="l">
              <a:buClr>
                <a:schemeClr val="tx1"/>
              </a:buClr>
            </a:pPr>
            <a:endParaRPr lang="en-US" sz="1600" dirty="0">
              <a:latin typeface="Source Sans Pro Light"/>
            </a:endParaRPr>
          </a:p>
          <a:p>
            <a:pPr algn="l">
              <a:buClr>
                <a:schemeClr val="tx1"/>
              </a:buClr>
            </a:pPr>
            <a:r>
              <a:rPr lang="en-US" sz="800" dirty="0">
                <a:latin typeface="Source Sans Pro Light"/>
              </a:rPr>
              <a:t>Extract the expected values and residuals as for one-sample situation (but using 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chi </a:t>
            </a:r>
            <a:r>
              <a:rPr lang="en-US" sz="800" dirty="0">
                <a:latin typeface="Source Sans Pro Light"/>
              </a:rPr>
              <a:t>instead of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gof</a:t>
            </a:r>
            <a:r>
              <a:rPr lang="en-US" sz="800" dirty="0">
                <a:latin typeface="Source Sans Pro Light"/>
              </a:rPr>
              <a:t>).</a:t>
            </a:r>
          </a:p>
        </p:txBody>
      </p:sp>
      <p:sp>
        <p:nvSpPr>
          <p:cNvPr id="66" name="Shape 38"/>
          <p:cNvSpPr/>
          <p:nvPr/>
        </p:nvSpPr>
        <p:spPr>
          <a:xfrm>
            <a:off x="6922534" y="3577933"/>
            <a:ext cx="2148840" cy="22860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Categorical</a:t>
            </a:r>
            <a:endParaRPr sz="1400" b="1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965562" y="4374908"/>
            <a:ext cx="2057400" cy="3016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defTabSz="320174" rtl="0" latinLnBrk="1" hangingPunct="0"/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(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gof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 &lt;-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chisq.test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(freq1,p=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exp.p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,</a:t>
            </a:r>
          </a:p>
          <a:p>
            <a:pPr algn="l" defTabSz="320174" rtl="0" latinLnBrk="1" hangingPunct="0"/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            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rescale.p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TRUE,correct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=FALSE) )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965562" y="6193952"/>
            <a:ext cx="2057400" cy="17851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rtl="0" latinLnBrk="1" hangingPunct="0"/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( chi &lt;-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chisq.test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(freq2,correct=FALSE) )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965562" y="4846534"/>
            <a:ext cx="2057400" cy="17851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rtl="0" latinLnBrk="1" hangingPunct="0"/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gof$expected</a:t>
            </a:r>
            <a:endParaRPr lang="en-US" sz="800" dirty="0">
              <a:solidFill>
                <a:srgbClr val="FF0000"/>
              </a:solidFill>
              <a:latin typeface="Source Sans Pro Semibold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965562" y="5214616"/>
            <a:ext cx="2057400" cy="17851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rtl="0" latinLnBrk="1" hangingPunct="0"/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gof$residuals</a:t>
            </a:r>
            <a:endParaRPr lang="en-US" sz="800" dirty="0">
              <a:solidFill>
                <a:srgbClr val="FF0000"/>
              </a:solidFill>
              <a:latin typeface="Source Sans Pro Semibold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965562" y="5582698"/>
            <a:ext cx="2057400" cy="17851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rtl="0" latinLnBrk="1" hangingPunct="0"/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gofCI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(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gof,digits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=3)</a:t>
            </a:r>
          </a:p>
        </p:txBody>
      </p:sp>
      <p:sp>
        <p:nvSpPr>
          <p:cNvPr id="77" name="Shape 38"/>
          <p:cNvSpPr/>
          <p:nvPr/>
        </p:nvSpPr>
        <p:spPr>
          <a:xfrm>
            <a:off x="4684426" y="3284583"/>
            <a:ext cx="4389120" cy="294850"/>
          </a:xfrm>
          <a:prstGeom prst="roundRect">
            <a:avLst>
              <a:gd name="adj" fmla="val 20098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535" b="1" dirty="0">
                <a:solidFill>
                  <a:schemeClr val="bg1">
                    <a:lumMod val="9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Hypothesis Testing</a:t>
            </a:r>
            <a:endParaRPr sz="1535" b="1" dirty="0">
              <a:solidFill>
                <a:schemeClr val="bg1">
                  <a:lumMod val="9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Shape 38"/>
          <p:cNvSpPr/>
          <p:nvPr/>
        </p:nvSpPr>
        <p:spPr>
          <a:xfrm>
            <a:off x="4711262" y="797657"/>
            <a:ext cx="4389120" cy="294850"/>
          </a:xfrm>
          <a:prstGeom prst="roundRect">
            <a:avLst>
              <a:gd name="adj" fmla="val 20098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535" b="1" dirty="0">
                <a:solidFill>
                  <a:schemeClr val="bg1">
                    <a:lumMod val="9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Models</a:t>
            </a:r>
            <a:endParaRPr sz="1535" b="1" dirty="0">
              <a:solidFill>
                <a:schemeClr val="bg1">
                  <a:lumMod val="9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0" name="Shape 38"/>
          <p:cNvSpPr/>
          <p:nvPr/>
        </p:nvSpPr>
        <p:spPr>
          <a:xfrm>
            <a:off x="48453" y="3887355"/>
            <a:ext cx="4389120" cy="294850"/>
          </a:xfrm>
          <a:prstGeom prst="roundRect">
            <a:avLst>
              <a:gd name="adj" fmla="val 20098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535" b="1" dirty="0" smtClean="0">
                <a:solidFill>
                  <a:schemeClr val="bg1">
                    <a:lumMod val="9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Exploratory Data Analysis</a:t>
            </a:r>
            <a:endParaRPr sz="1535" b="1" dirty="0">
              <a:solidFill>
                <a:schemeClr val="bg1">
                  <a:lumMod val="9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2" name="Shape 34"/>
          <p:cNvSpPr/>
          <p:nvPr/>
        </p:nvSpPr>
        <p:spPr>
          <a:xfrm>
            <a:off x="43926" y="528675"/>
            <a:ext cx="2148840" cy="1537596"/>
          </a:xfrm>
          <a:prstGeom prst="roundRect">
            <a:avLst>
              <a:gd name="adj" fmla="val 1194"/>
            </a:avLst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45720" tIns="91440" rIns="45720" bIns="45720" anchor="t"/>
          <a:lstStyle/>
          <a:p>
            <a:pPr algn="l">
              <a:lnSpc>
                <a:spcPct val="90000"/>
              </a:lnSpc>
              <a:spcBef>
                <a:spcPts val="165"/>
              </a:spcBef>
              <a:buSzPct val="100000"/>
              <a:defRPr sz="1800"/>
            </a:pPr>
            <a:r>
              <a:rPr lang="en-US" sz="800" b="1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ENTER RAW DATA: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</a:p>
          <a:p>
            <a:pPr marL="125285" indent="-125285" algn="l">
              <a:lnSpc>
                <a:spcPct val="90000"/>
              </a:lnSpc>
              <a:spcBef>
                <a:spcPts val="165"/>
              </a:spcBef>
              <a:buSzPct val="100000"/>
              <a:buFont typeface="+mj-lt"/>
              <a:buAutoNum type="arabicPeriod"/>
              <a:defRPr sz="1800"/>
            </a:pP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Enter data in Excel (variables in columns, individuals in rows, first row has variable names, no spaces or special characters).</a:t>
            </a:r>
          </a:p>
          <a:p>
            <a:pPr marL="125285" indent="-125285" algn="l">
              <a:lnSpc>
                <a:spcPct val="90000"/>
              </a:lnSpc>
              <a:spcBef>
                <a:spcPts val="165"/>
              </a:spcBef>
              <a:buSzPct val="100000"/>
              <a:buFont typeface="+mj-lt"/>
              <a:buAutoNum type="arabicPeriod"/>
              <a:defRPr sz="1800"/>
            </a:pP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Save as “Comma Separated Values (*.CSV)” file in your local directory/folder.</a:t>
            </a:r>
          </a:p>
          <a:p>
            <a:pPr algn="l">
              <a:lnSpc>
                <a:spcPct val="90000"/>
              </a:lnSpc>
              <a:spcBef>
                <a:spcPts val="165"/>
              </a:spcBef>
              <a:buSzPct val="100000"/>
              <a:defRPr sz="1800"/>
            </a:pPr>
            <a:endParaRPr lang="en-US" sz="3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>
              <a:lnSpc>
                <a:spcPct val="90000"/>
              </a:lnSpc>
              <a:spcBef>
                <a:spcPts val="165"/>
              </a:spcBef>
              <a:buSzPct val="100000"/>
              <a:defRPr sz="1800"/>
            </a:pPr>
            <a:r>
              <a:rPr lang="en-US" sz="800" b="1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DATA PROVIDED BY PROFESSOR: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</a:p>
          <a:p>
            <a:pPr marL="125285" indent="-125285" algn="l">
              <a:lnSpc>
                <a:spcPct val="90000"/>
              </a:lnSpc>
              <a:spcBef>
                <a:spcPts val="165"/>
              </a:spcBef>
              <a:buSzPct val="100000"/>
              <a:buFont typeface="+mj-lt"/>
              <a:buAutoNum type="arabicPeriod"/>
              <a:defRPr sz="1800"/>
            </a:pPr>
            <a:r>
              <a:rPr lang="en-US" sz="800" dirty="0" err="1">
                <a:latin typeface="Source Sans Pro Light"/>
                <a:ea typeface="Source Sans Pro Light"/>
                <a:cs typeface="Source Sans Pro Light"/>
                <a:sym typeface="Source Sans Pro Light"/>
              </a:rPr>
              <a:t>Goto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  <a:hlinkClick r:id="rId3"/>
              </a:rPr>
              <a:t>Data Specific to MTH107 on Resources page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.</a:t>
            </a:r>
          </a:p>
          <a:p>
            <a:pPr marL="125285" indent="-125285" algn="l">
              <a:lnSpc>
                <a:spcPct val="90000"/>
              </a:lnSpc>
              <a:spcBef>
                <a:spcPts val="165"/>
              </a:spcBef>
              <a:buSzPct val="100000"/>
              <a:buFont typeface="+mj-lt"/>
              <a:buAutoNum type="arabicPeriod"/>
              <a:defRPr sz="1800"/>
            </a:pP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Right-click on “data” link and save to your local directory/folder.</a:t>
            </a:r>
          </a:p>
        </p:txBody>
      </p:sp>
      <p:sp>
        <p:nvSpPr>
          <p:cNvPr id="84" name="Shape 38"/>
          <p:cNvSpPr/>
          <p:nvPr/>
        </p:nvSpPr>
        <p:spPr>
          <a:xfrm>
            <a:off x="41652" y="390211"/>
            <a:ext cx="2148840" cy="22860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Get Data</a:t>
            </a:r>
            <a:endParaRPr sz="1400" b="1" dirty="0">
              <a:solidFill>
                <a:schemeClr val="bg2">
                  <a:lumMod val="10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8" name="Shape 38"/>
          <p:cNvSpPr/>
          <p:nvPr/>
        </p:nvSpPr>
        <p:spPr>
          <a:xfrm>
            <a:off x="41652" y="99001"/>
            <a:ext cx="4389120" cy="294850"/>
          </a:xfrm>
          <a:prstGeom prst="roundRect">
            <a:avLst>
              <a:gd name="adj" fmla="val 20098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535" b="1" dirty="0">
                <a:solidFill>
                  <a:schemeClr val="bg1">
                    <a:lumMod val="9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</a:t>
            </a:r>
            <a:endParaRPr sz="1535" b="1" dirty="0">
              <a:solidFill>
                <a:schemeClr val="bg1">
                  <a:lumMod val="9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67616" y="441817"/>
            <a:ext cx="958086" cy="24507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9910" tIns="29910" rIns="29910" bIns="29910" numCol="1" spcCol="38100" rtlCol="0" anchor="ctr">
            <a:spAutoFit/>
          </a:bodyPr>
          <a:lstStyle/>
          <a:p>
            <a:pPr defTabSz="320174" rtl="0" latinLnBrk="1" hangingPunct="0"/>
            <a:r>
              <a:rPr lang="en-US" sz="1200" dirty="0">
                <a:solidFill>
                  <a:srgbClr val="000000"/>
                </a:solidFill>
                <a:latin typeface="Source Sans Pro Light"/>
                <a:hlinkClick r:id="rId4"/>
              </a:rPr>
              <a:t>Class R FAQ</a:t>
            </a:r>
            <a:endParaRPr lang="en-US" sz="1200" dirty="0">
              <a:solidFill>
                <a:srgbClr val="000000"/>
              </a:solidFill>
              <a:latin typeface="Source Sans Pro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94379" y="471082"/>
            <a:ext cx="1249832" cy="15273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9910" tIns="29910" rIns="29910" bIns="29910" numCol="1" spcCol="38100" rtlCol="0" anchor="ctr">
            <a:spAutoFit/>
          </a:bodyPr>
          <a:lstStyle/>
          <a:p>
            <a:pPr defTabSz="320174" rtl="0" latinLnBrk="1" hangingPunct="0"/>
            <a:r>
              <a:rPr lang="en-US" sz="600" b="1" dirty="0">
                <a:solidFill>
                  <a:schemeClr val="bg1">
                    <a:lumMod val="75000"/>
                  </a:schemeClr>
                </a:solidFill>
                <a:latin typeface="Source Sans Pro Light"/>
              </a:rPr>
              <a:t>by Derek H. Ogle, revised </a:t>
            </a:r>
            <a:r>
              <a:rPr lang="en-US" sz="600" b="1" dirty="0" smtClean="0">
                <a:solidFill>
                  <a:schemeClr val="bg1">
                    <a:lumMod val="75000"/>
                  </a:schemeClr>
                </a:solidFill>
                <a:latin typeface="Source Sans Pro Light"/>
              </a:rPr>
              <a:t>Oct</a:t>
            </a:r>
            <a:r>
              <a:rPr lang="en-US" sz="600" b="1" dirty="0" smtClean="0">
                <a:solidFill>
                  <a:schemeClr val="bg1">
                    <a:lumMod val="75000"/>
                  </a:schemeClr>
                </a:solidFill>
                <a:latin typeface="Source Sans Pro Light"/>
              </a:rPr>
              <a:t>-17</a:t>
            </a:r>
            <a:endParaRPr lang="en-US" sz="600" b="1" dirty="0">
              <a:solidFill>
                <a:schemeClr val="bg1">
                  <a:lumMod val="75000"/>
                </a:schemeClr>
              </a:solidFill>
              <a:latin typeface="Source Sans Pro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34"/>
          <p:cNvSpPr/>
          <p:nvPr/>
        </p:nvSpPr>
        <p:spPr>
          <a:xfrm>
            <a:off x="3107055" y="4255070"/>
            <a:ext cx="2926080" cy="2138579"/>
          </a:xfrm>
          <a:prstGeom prst="roundRect">
            <a:avLst>
              <a:gd name="adj" fmla="val 1194"/>
            </a:avLst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45720" tIns="91440" rIns="45720" bIns="45720" anchor="t">
            <a:noAutofit/>
          </a:bodyPr>
          <a:lstStyle/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bfl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lm(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HMPG~Weight,data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)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     Weight 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51.601365    -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0.007327</a:t>
            </a:r>
          </a:p>
          <a:p>
            <a:pPr algn="l" latinLnBrk="1"/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fitPlot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bfl,xlab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="Weight (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lbs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)",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="Highway MPG")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rSquared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bfl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[1] 0.6571665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predict(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bfl,data.frame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(Weight=3000))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29.62019</a:t>
            </a:r>
          </a:p>
          <a:p>
            <a:pPr algn="l" latinLnBrk="1"/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Shape 34"/>
          <p:cNvSpPr/>
          <p:nvPr/>
        </p:nvSpPr>
        <p:spPr>
          <a:xfrm>
            <a:off x="91440" y="1987392"/>
            <a:ext cx="2926080" cy="4824887"/>
          </a:xfrm>
          <a:prstGeom prst="roundRect">
            <a:avLst>
              <a:gd name="adj" fmla="val 1194"/>
            </a:avLst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45720" tIns="91440" rIns="45720" bIns="45720" anchor="t">
            <a:noAutofit/>
          </a:bodyPr>
          <a:lstStyle/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Summarize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(~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HMPG,data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dfobj,digits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n   mean    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min     Q1 median     Q3    max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93.0   29.1    5.3   20.0   26.0   28.0   31.0   50.0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(~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HMPG,data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dfobj,xlab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="Highway MPG")</a:t>
            </a:r>
          </a:p>
          <a:p>
            <a:pPr algn="l"/>
            <a:endParaRPr lang="en-US" sz="600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 latinLnBrk="1"/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Summarize(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HMPG~Domestic,data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dfobj,digits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pPr algn="l" latinLnBrk="1"/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Domestic  n mean 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min Q1 median Q3 max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1       No 45 30.1 6.2  21 25     30 33  50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2      Yes 48 28.1 4.2  20 26     28 30  41</a:t>
            </a:r>
          </a:p>
          <a:p>
            <a:pPr algn="l" latinLnBrk="1"/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HMPG~Domestic,data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dfobj,xlab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="Highway MPG")</a:t>
            </a:r>
          </a:p>
          <a:p>
            <a:pPr algn="l" latinLnBrk="1"/>
            <a:endParaRPr lang="en-US" sz="7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freq1 &lt;- 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(~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Type,data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)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Compact   Large Midsize   Small  Sporty     Van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16      11      22      21      14       9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percTable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(freq1,digits=1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Compact   Large Midsize   Small  Sporty     Van     Sum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17.2    11.8    23.7    22.6    15.1     9.7   100.1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barplot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(freq1,xlab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="Type of Car",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="Frequency")</a:t>
            </a:r>
          </a:p>
          <a:p>
            <a:pPr algn="l"/>
            <a:endParaRPr lang="en-US" sz="600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r>
              <a:rPr lang="en-US" sz="600" dirty="0">
                <a:latin typeface="Cordia New" panose="020B0304020202020204" pitchFamily="34" charset="-34"/>
                <a:cs typeface="Cordia New" panose="020B0304020202020204" pitchFamily="34" charset="-34"/>
              </a:rPr>
              <a:t/>
            </a:r>
            <a:br>
              <a:rPr lang="en-US" sz="600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endParaRPr lang="en-US" sz="600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5" name="Shape 34"/>
          <p:cNvSpPr/>
          <p:nvPr/>
        </p:nvSpPr>
        <p:spPr>
          <a:xfrm>
            <a:off x="91440" y="202672"/>
            <a:ext cx="2926080" cy="1516949"/>
          </a:xfrm>
          <a:prstGeom prst="roundRect">
            <a:avLst>
              <a:gd name="adj" fmla="val 1194"/>
            </a:avLst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45720" tIns="91440" rIns="45720" bIns="45720" anchor="t">
            <a:noAutofit/>
          </a:bodyPr>
          <a:lstStyle/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NCStats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setwd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("C:/aaaWork/Web/GitHub/NCMTH107")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read.csv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("93cars.csv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':    93 obs. of  26 variables: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$ Type    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Factor w/ 6 levels "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Compact","Large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",..: 4 ...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$ HMPG    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31 25 26 26 30 31 28 25 27 25 ...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$ Manual  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Factor w/ 2 levels "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No","Yes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2 2 2 2 2 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$ Weight  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2705 3560 3375 3405 3640 2880 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3470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$ 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Domestic: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Factor w/ 2 levels "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No","Yes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1 1 1 1 1 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algn="l"/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newdf1 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filterD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dfobj,Type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=="Sporty")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newdf2 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filterD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dfobj,HMPG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&gt;30)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newdf3 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filterD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dfobj,Domestic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!="Yes")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newdf4 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filterD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dfobj,Type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%in% c("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Sporty","Small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7" name="Pictu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5211" y="2509584"/>
            <a:ext cx="1143000" cy="91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8" name="Shape 34"/>
          <p:cNvSpPr/>
          <p:nvPr/>
        </p:nvSpPr>
        <p:spPr>
          <a:xfrm>
            <a:off x="3108960" y="202673"/>
            <a:ext cx="2926080" cy="3686942"/>
          </a:xfrm>
          <a:prstGeom prst="roundRect">
            <a:avLst>
              <a:gd name="adj" fmla="val 1194"/>
            </a:avLst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45720" tIns="91440" rIns="45720" bIns="45720" anchor="t">
            <a:noAutofit/>
          </a:bodyPr>
          <a:lstStyle/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HMPG~Weight,data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dfobj,xlab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="Weight (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lbs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)",</a:t>
            </a:r>
          </a:p>
          <a:p>
            <a:pPr algn="l" latinLnBrk="1"/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="Highway MPG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corr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HMPG~Weight,data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latinLnBrk="1"/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[1] -0.8106581</a:t>
            </a:r>
          </a:p>
          <a:p>
            <a:pPr algn="l" latinLnBrk="1"/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freq2 &lt;- 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(~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Domestic+Manual,data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)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Manual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Domestic No Yes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No   6  39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Yes 26  22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percTable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(freq2,digits=1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Manual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Domestic    No   Yes   Sum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No    6.5  41.9  48.4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Yes  28.0  23.7  51.7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Sum  34.5  65.6 100.1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percTable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(freq2,margin=1,digits=1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Manual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Domestic    No   Yes   Sum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No   13.3  86.7 100.0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Yes  54.2  45.8 100.0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percTable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(freq2,margin=2,digits=1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Manual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Domestic    No   Yes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No   18.8  63.9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Yes  81.2  36.1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Sum 100.0 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100.0</a:t>
            </a:r>
          </a:p>
        </p:txBody>
      </p:sp>
      <p:sp>
        <p:nvSpPr>
          <p:cNvPr id="9" name="Shape 34"/>
          <p:cNvSpPr/>
          <p:nvPr/>
        </p:nvSpPr>
        <p:spPr>
          <a:xfrm>
            <a:off x="6126480" y="216320"/>
            <a:ext cx="2926080" cy="6559796"/>
          </a:xfrm>
          <a:prstGeom prst="roundRect">
            <a:avLst>
              <a:gd name="adj" fmla="val 1194"/>
            </a:avLst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45720" tIns="91440" rIns="45720" bIns="45720" anchor="t">
            <a:noAutofit/>
          </a:bodyPr>
          <a:lstStyle/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z.test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dfobj$HMPG,mu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=26,alt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="greater",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conf.level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=0.95,sd=6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z= 4.9601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n= 93,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Std. 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Dev=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6.000, Std. 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Dev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of the sample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mean = 0.622, p-value = 3.523e-07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alternative hypothesis: true mean is greater than 26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95 percent confidence interval: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28.06264     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sample estimates: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mean of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dfobj$HMPG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29.08602</a:t>
            </a:r>
          </a:p>
          <a:p>
            <a:pPr algn="l" latinLnBrk="1"/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t.test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dfobj$HMPG,mu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=26,alt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="two.sided",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conf.level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=0.99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t = 5.5818,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92, p-value = 2.387e-07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alternative hypothesis: true mean is not equal to 26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99 percent confidence interval: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27.63178 30.54026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sample estimates: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mean of x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29.08602</a:t>
            </a: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levenesTest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HMPG~Domestic,data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F value 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(&gt;F) 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group  1  5.3595 0.02286 *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91                 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t.test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HMPG~Manual,data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dfobj,alt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="less",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conf.level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=0.99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algn="l" latinLnBrk="1"/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var.equal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=TRUE)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t = -4.2183,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91, p-value = 2.904e-05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alt.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hypothesis: true difference in means is less than 0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99 percent confidence interval: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-1.980103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sample estimates: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mean in group No mean in group Yes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26.12500          30.63934</a:t>
            </a: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c(1,1,1,1,1,1)/6</a:t>
            </a:r>
            <a:b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gof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chisq.test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(freq1,p=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exp,rescale.p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TRUE,correct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=FALSE))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X-squared = 8.871,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5, p-value = 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0.1143</a:t>
            </a:r>
          </a:p>
          <a:p>
            <a:pPr marL="171450" indent="-171450" algn="l" latinLnBrk="1">
              <a:buFont typeface="Wingdings" panose="05000000000000000000" pitchFamily="2" charset="2"/>
              <a:buChar char="Ø"/>
            </a:pPr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gof$expected</a:t>
            </a:r>
            <a:endParaRPr lang="en-US" sz="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Compact   Large Midsize   Small  Sporty     Van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15.5    15.5    15.5    15.5    15.5    15.5</a:t>
            </a: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gof$residuals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Compact   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Large  Midsize    Small   Sporty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Van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0.12700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1.14300  1.65100  1.39700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0.38100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1.65100</a:t>
            </a:r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gofCI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gof,digits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=3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p.obs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p.LCI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p.UCI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p.exp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Compact 0.172 0.109 0.261 0.167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Large   0.118 0.067 0.199 0.167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Midsize 0.237 0.162 0.332 0.167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Small   0.226 0.153 0.321 0.167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Sporty  0.151 0.092 0.237 0.167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Van     0.097 0.052 0.174 0.167</a:t>
            </a: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 &lt;- 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chisq.test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(freq2,correct=FALSE) )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Pearson's Chi-squared test with freq2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X-squared = 17.1588,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1, p-value = 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3.438e-05</a:t>
            </a: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chi$expected</a:t>
            </a:r>
            <a:endParaRPr lang="en-US" sz="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Manual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Domestic       No      Yes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No  15.48387 29.51613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Yes 16.51613 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31.48387</a:t>
            </a: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chi$residuals</a:t>
            </a:r>
            <a:endParaRPr lang="en-US" sz="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Manual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Domestic        No       Yes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No  -2.410160  1.745645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Yes  2.333627 -1.690214</a:t>
            </a:r>
          </a:p>
        </p:txBody>
      </p:sp>
      <p:pic>
        <p:nvPicPr>
          <p:cNvPr id="10" name="Pictur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5211" y="5860410"/>
            <a:ext cx="1143000" cy="91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2" name="Pictur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314357" y="4993843"/>
            <a:ext cx="1143000" cy="91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3" name="Pictur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3314357" y="534388"/>
            <a:ext cx="1143000" cy="91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4" name="Shape 38"/>
          <p:cNvSpPr/>
          <p:nvPr/>
        </p:nvSpPr>
        <p:spPr>
          <a:xfrm>
            <a:off x="97154" y="54502"/>
            <a:ext cx="2926080" cy="227438"/>
          </a:xfrm>
          <a:prstGeom prst="roundRect">
            <a:avLst>
              <a:gd name="adj" fmla="val 20098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</a:t>
            </a:r>
            <a:endParaRPr sz="1400" b="1" dirty="0">
              <a:solidFill>
                <a:schemeClr val="bg1">
                  <a:lumMod val="9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" name="Shape 38"/>
          <p:cNvSpPr/>
          <p:nvPr/>
        </p:nvSpPr>
        <p:spPr>
          <a:xfrm>
            <a:off x="3110865" y="54502"/>
            <a:ext cx="2926080" cy="227438"/>
          </a:xfrm>
          <a:prstGeom prst="roundRect">
            <a:avLst>
              <a:gd name="adj" fmla="val 20098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400" b="1" dirty="0" smtClean="0">
                <a:solidFill>
                  <a:schemeClr val="bg1">
                    <a:lumMod val="9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Bivariate EDA</a:t>
            </a:r>
            <a:endParaRPr sz="1400" b="1" dirty="0">
              <a:solidFill>
                <a:schemeClr val="bg1">
                  <a:lumMod val="9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" name="Shape 38"/>
          <p:cNvSpPr/>
          <p:nvPr/>
        </p:nvSpPr>
        <p:spPr>
          <a:xfrm>
            <a:off x="3110865" y="4090986"/>
            <a:ext cx="2926080" cy="227438"/>
          </a:xfrm>
          <a:prstGeom prst="roundRect">
            <a:avLst>
              <a:gd name="adj" fmla="val 20098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400" b="1" dirty="0" smtClean="0">
                <a:solidFill>
                  <a:schemeClr val="bg1">
                    <a:lumMod val="9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Linear Regression</a:t>
            </a:r>
            <a:endParaRPr sz="1400" b="1" dirty="0">
              <a:solidFill>
                <a:schemeClr val="bg1">
                  <a:lumMod val="9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" name="Shape 38"/>
          <p:cNvSpPr/>
          <p:nvPr/>
        </p:nvSpPr>
        <p:spPr>
          <a:xfrm>
            <a:off x="6126480" y="54667"/>
            <a:ext cx="2926080" cy="227438"/>
          </a:xfrm>
          <a:prstGeom prst="roundRect">
            <a:avLst>
              <a:gd name="adj" fmla="val 20098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400" b="1" dirty="0" smtClean="0">
                <a:solidFill>
                  <a:schemeClr val="bg1">
                    <a:lumMod val="9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Hypothesis Tests</a:t>
            </a:r>
            <a:endParaRPr sz="1400" b="1" dirty="0">
              <a:solidFill>
                <a:schemeClr val="bg1">
                  <a:lumMod val="9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286" y="3973820"/>
            <a:ext cx="1828800" cy="914400"/>
          </a:xfrm>
          <a:prstGeom prst="rect">
            <a:avLst/>
          </a:prstGeom>
        </p:spPr>
      </p:pic>
      <p:sp>
        <p:nvSpPr>
          <p:cNvPr id="15" name="Shape 38"/>
          <p:cNvSpPr/>
          <p:nvPr/>
        </p:nvSpPr>
        <p:spPr>
          <a:xfrm>
            <a:off x="95249" y="1822324"/>
            <a:ext cx="2926080" cy="227438"/>
          </a:xfrm>
          <a:prstGeom prst="roundRect">
            <a:avLst>
              <a:gd name="adj" fmla="val 20098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400" b="1" dirty="0" smtClean="0">
                <a:solidFill>
                  <a:schemeClr val="bg1">
                    <a:lumMod val="9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Univariate EDA</a:t>
            </a:r>
            <a:endParaRPr sz="1400" b="1" dirty="0">
              <a:solidFill>
                <a:schemeClr val="bg1">
                  <a:lumMod val="9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3440972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1140</TotalTime>
  <Words>776</Words>
  <Application>Microsoft Office PowerPoint</Application>
  <PresentationFormat>Letter Paper (8.5x11 in)</PresentationFormat>
  <Paragraphs>251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7" baseType="lpstr">
      <vt:lpstr>Arabic Typesetting</vt:lpstr>
      <vt:lpstr>Arial</vt:lpstr>
      <vt:lpstr>Avenir Book</vt:lpstr>
      <vt:lpstr>Cordia New</vt:lpstr>
      <vt:lpstr>Courier New</vt:lpstr>
      <vt:lpstr>Helvetica Light</vt:lpstr>
      <vt:lpstr>Menlo</vt:lpstr>
      <vt:lpstr>Microsoft Yi Baiti</vt:lpstr>
      <vt:lpstr>Source Sans Pro</vt:lpstr>
      <vt:lpstr>Source Sans Pro Light</vt:lpstr>
      <vt:lpstr>Source Sans Pro Semibold</vt:lpstr>
      <vt:lpstr>Symbol</vt:lpstr>
      <vt:lpstr>Times New Roman</vt:lpstr>
      <vt:lpstr>Wingdings</vt:lpstr>
      <vt:lpstr>White</vt:lpstr>
      <vt:lpstr>R Cheatsheet • MTH107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Cheatsheet Northland College  Introductory Statistics</dc:title>
  <dc:creator>Derek Ogle</dc:creator>
  <cp:lastModifiedBy>Derek Ogle</cp:lastModifiedBy>
  <cp:revision>65</cp:revision>
  <cp:lastPrinted>2016-12-15T18:07:42Z</cp:lastPrinted>
  <dcterms:modified xsi:type="dcterms:W3CDTF">2017-10-04T23:20:21Z</dcterms:modified>
</cp:coreProperties>
</file>