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sldIdLst>
    <p:sldId id="327" r:id="rId2"/>
    <p:sldId id="328" r:id="rId3"/>
    <p:sldId id="323" r:id="rId4"/>
    <p:sldId id="342" r:id="rId5"/>
    <p:sldId id="269" r:id="rId6"/>
    <p:sldId id="272" r:id="rId7"/>
    <p:sldId id="343" r:id="rId8"/>
    <p:sldId id="330" r:id="rId9"/>
    <p:sldId id="34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66FF"/>
    <a:srgbClr val="00CC99"/>
    <a:srgbClr val="CC0000"/>
    <a:srgbClr val="C0C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1369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E8D8D4-850E-40BA-8591-3E5120B70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09F5EF8-71C1-4729-BFAE-D820FFF639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086E585-2F4E-4A38-9791-AB5C4E3394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00F3BD1-9D22-4726-8094-DC3A567478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9E4D3C7-93B7-44FA-8BAC-AD491ECCC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7C873CC-DC3F-4AC5-AA23-17818A89F4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9215314-81DA-44EE-9BAA-8C708F83E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FDBC168-0612-4D37-ADAC-2DA987CD3D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8A90689-1386-46EA-A45D-795B2ED27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B0E1770-80AC-4116-B738-F072FAB77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894AB29-7364-411B-BC9C-81B649BEDC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456A42D-0813-488E-A599-7AEA671CF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4FB120B-8232-4A6E-A601-EE169185D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54A3349-7F42-43D8-BAFF-5F9290AD7925}" type="slidenum">
              <a:rPr lang="en-US"/>
              <a:pPr/>
              <a:t>1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Distribution Model</a:t>
            </a:r>
          </a:p>
        </p:txBody>
      </p:sp>
      <p:sp>
        <p:nvSpPr>
          <p:cNvPr id="87241" name="Rectangle 201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1295400"/>
          </a:xfrm>
        </p:spPr>
        <p:txBody>
          <a:bodyPr/>
          <a:lstStyle/>
          <a:p>
            <a:r>
              <a:rPr lang="en-US" dirty="0"/>
              <a:t>A smooth </a:t>
            </a:r>
            <a:r>
              <a:rPr lang="en-US" dirty="0" smtClean="0"/>
              <a:t>representation </a:t>
            </a:r>
            <a:r>
              <a:rPr lang="en-US" dirty="0"/>
              <a:t>of </a:t>
            </a:r>
            <a:r>
              <a:rPr lang="en-US" dirty="0" smtClean="0"/>
              <a:t>the distribution of </a:t>
            </a:r>
            <a:r>
              <a:rPr lang="en-US" b="1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</a:t>
            </a:r>
            <a:r>
              <a:rPr lang="en-US" dirty="0"/>
              <a:t>individuals in the </a:t>
            </a:r>
            <a:r>
              <a:rPr lang="en-US" b="1" dirty="0">
                <a:solidFill>
                  <a:schemeClr val="accent1"/>
                </a:solidFill>
              </a:rPr>
              <a:t>POPULATION</a:t>
            </a:r>
            <a:r>
              <a:rPr lang="en-US" dirty="0"/>
              <a:t>.</a:t>
            </a:r>
          </a:p>
        </p:txBody>
      </p:sp>
      <p:grpSp>
        <p:nvGrpSpPr>
          <p:cNvPr id="87243" name="Group 203"/>
          <p:cNvGrpSpPr>
            <a:grpSpLocks/>
          </p:cNvGrpSpPr>
          <p:nvPr/>
        </p:nvGrpSpPr>
        <p:grpSpPr bwMode="auto">
          <a:xfrm>
            <a:off x="1773238" y="2624138"/>
            <a:ext cx="6188075" cy="4233862"/>
            <a:chOff x="1190" y="1269"/>
            <a:chExt cx="3898" cy="2667"/>
          </a:xfrm>
        </p:grpSpPr>
        <p:sp>
          <p:nvSpPr>
            <p:cNvPr id="87244" name="Line 204"/>
            <p:cNvSpPr>
              <a:spLocks noChangeShapeType="1"/>
            </p:cNvSpPr>
            <p:nvPr/>
          </p:nvSpPr>
          <p:spPr bwMode="auto">
            <a:xfrm>
              <a:off x="1477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5" name="Line 205"/>
            <p:cNvSpPr>
              <a:spLocks noChangeShapeType="1"/>
            </p:cNvSpPr>
            <p:nvPr/>
          </p:nvSpPr>
          <p:spPr bwMode="auto">
            <a:xfrm>
              <a:off x="1985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6" name="Line 206"/>
            <p:cNvSpPr>
              <a:spLocks noChangeShapeType="1"/>
            </p:cNvSpPr>
            <p:nvPr/>
          </p:nvSpPr>
          <p:spPr bwMode="auto">
            <a:xfrm>
              <a:off x="2494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7" name="Line 207"/>
            <p:cNvSpPr>
              <a:spLocks noChangeShapeType="1"/>
            </p:cNvSpPr>
            <p:nvPr/>
          </p:nvSpPr>
          <p:spPr bwMode="auto">
            <a:xfrm>
              <a:off x="3002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8" name="Line 208"/>
            <p:cNvSpPr>
              <a:spLocks noChangeShapeType="1"/>
            </p:cNvSpPr>
            <p:nvPr/>
          </p:nvSpPr>
          <p:spPr bwMode="auto">
            <a:xfrm>
              <a:off x="3503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9" name="Line 209"/>
            <p:cNvSpPr>
              <a:spLocks noChangeShapeType="1"/>
            </p:cNvSpPr>
            <p:nvPr/>
          </p:nvSpPr>
          <p:spPr bwMode="auto">
            <a:xfrm>
              <a:off x="4012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0" name="Line 210"/>
            <p:cNvSpPr>
              <a:spLocks noChangeShapeType="1"/>
            </p:cNvSpPr>
            <p:nvPr/>
          </p:nvSpPr>
          <p:spPr bwMode="auto">
            <a:xfrm>
              <a:off x="4520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1" name="Line 211"/>
            <p:cNvSpPr>
              <a:spLocks noChangeShapeType="1"/>
            </p:cNvSpPr>
            <p:nvPr/>
          </p:nvSpPr>
          <p:spPr bwMode="auto">
            <a:xfrm>
              <a:off x="5029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2" name="Line 212"/>
            <p:cNvSpPr>
              <a:spLocks noChangeShapeType="1"/>
            </p:cNvSpPr>
            <p:nvPr/>
          </p:nvSpPr>
          <p:spPr bwMode="auto">
            <a:xfrm flipH="1">
              <a:off x="1190" y="322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3" name="Line 213"/>
            <p:cNvSpPr>
              <a:spLocks noChangeShapeType="1"/>
            </p:cNvSpPr>
            <p:nvPr/>
          </p:nvSpPr>
          <p:spPr bwMode="auto">
            <a:xfrm flipH="1">
              <a:off x="1190" y="2854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4" name="Line 214"/>
            <p:cNvSpPr>
              <a:spLocks noChangeShapeType="1"/>
            </p:cNvSpPr>
            <p:nvPr/>
          </p:nvSpPr>
          <p:spPr bwMode="auto">
            <a:xfrm flipH="1">
              <a:off x="1190" y="2493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5" name="Line 215"/>
            <p:cNvSpPr>
              <a:spLocks noChangeShapeType="1"/>
            </p:cNvSpPr>
            <p:nvPr/>
          </p:nvSpPr>
          <p:spPr bwMode="auto">
            <a:xfrm flipH="1">
              <a:off x="1190" y="213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6" name="Line 216"/>
            <p:cNvSpPr>
              <a:spLocks noChangeShapeType="1"/>
            </p:cNvSpPr>
            <p:nvPr/>
          </p:nvSpPr>
          <p:spPr bwMode="auto">
            <a:xfrm flipH="1">
              <a:off x="1190" y="1763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7" name="Line 217"/>
            <p:cNvSpPr>
              <a:spLocks noChangeShapeType="1"/>
            </p:cNvSpPr>
            <p:nvPr/>
          </p:nvSpPr>
          <p:spPr bwMode="auto">
            <a:xfrm flipH="1">
              <a:off x="1190" y="140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8" name="Line 218"/>
            <p:cNvSpPr>
              <a:spLocks noChangeShapeType="1"/>
            </p:cNvSpPr>
            <p:nvPr/>
          </p:nvSpPr>
          <p:spPr bwMode="auto">
            <a:xfrm>
              <a:off x="1315" y="3311"/>
              <a:ext cx="37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259" name="Group 219"/>
            <p:cNvGrpSpPr>
              <a:grpSpLocks/>
            </p:cNvGrpSpPr>
            <p:nvPr/>
          </p:nvGrpSpPr>
          <p:grpSpPr bwMode="auto">
            <a:xfrm>
              <a:off x="1433" y="3407"/>
              <a:ext cx="3655" cy="529"/>
              <a:chOff x="1433" y="3407"/>
              <a:chExt cx="3655" cy="529"/>
            </a:xfrm>
          </p:grpSpPr>
          <p:sp>
            <p:nvSpPr>
              <p:cNvPr id="87260" name="Rectangle 220"/>
              <p:cNvSpPr>
                <a:spLocks noChangeArrowheads="1"/>
              </p:cNvSpPr>
              <p:nvPr/>
            </p:nvSpPr>
            <p:spPr bwMode="auto">
              <a:xfrm>
                <a:off x="1433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-3</a:t>
                </a:r>
                <a:endParaRPr lang="en-US" sz="4000"/>
              </a:p>
            </p:txBody>
          </p:sp>
          <p:sp>
            <p:nvSpPr>
              <p:cNvPr id="87261" name="Rectangle 221"/>
              <p:cNvSpPr>
                <a:spLocks noChangeArrowheads="1"/>
              </p:cNvSpPr>
              <p:nvPr/>
            </p:nvSpPr>
            <p:spPr bwMode="auto">
              <a:xfrm>
                <a:off x="1941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-2</a:t>
                </a:r>
                <a:endParaRPr lang="en-US" sz="4000"/>
              </a:p>
            </p:txBody>
          </p:sp>
          <p:sp>
            <p:nvSpPr>
              <p:cNvPr id="87262" name="Rectangle 222"/>
              <p:cNvSpPr>
                <a:spLocks noChangeArrowheads="1"/>
              </p:cNvSpPr>
              <p:nvPr/>
            </p:nvSpPr>
            <p:spPr bwMode="auto">
              <a:xfrm>
                <a:off x="2450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-1</a:t>
                </a:r>
                <a:endParaRPr lang="en-US" sz="4000"/>
              </a:p>
            </p:txBody>
          </p:sp>
          <p:sp>
            <p:nvSpPr>
              <p:cNvPr id="87263" name="Rectangle 223"/>
              <p:cNvSpPr>
                <a:spLocks noChangeArrowheads="1"/>
              </p:cNvSpPr>
              <p:nvPr/>
            </p:nvSpPr>
            <p:spPr bwMode="auto">
              <a:xfrm>
                <a:off x="2973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4000"/>
              </a:p>
            </p:txBody>
          </p:sp>
          <p:sp>
            <p:nvSpPr>
              <p:cNvPr id="87264" name="Rectangle 224"/>
              <p:cNvSpPr>
                <a:spLocks noChangeArrowheads="1"/>
              </p:cNvSpPr>
              <p:nvPr/>
            </p:nvSpPr>
            <p:spPr bwMode="auto">
              <a:xfrm>
                <a:off x="3474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4000"/>
              </a:p>
            </p:txBody>
          </p:sp>
          <p:sp>
            <p:nvSpPr>
              <p:cNvPr id="87265" name="Rectangle 225"/>
              <p:cNvSpPr>
                <a:spLocks noChangeArrowheads="1"/>
              </p:cNvSpPr>
              <p:nvPr/>
            </p:nvSpPr>
            <p:spPr bwMode="auto">
              <a:xfrm>
                <a:off x="3982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4000"/>
              </a:p>
            </p:txBody>
          </p:sp>
          <p:sp>
            <p:nvSpPr>
              <p:cNvPr id="87266" name="Rectangle 226"/>
              <p:cNvSpPr>
                <a:spLocks noChangeArrowheads="1"/>
              </p:cNvSpPr>
              <p:nvPr/>
            </p:nvSpPr>
            <p:spPr bwMode="auto">
              <a:xfrm>
                <a:off x="4491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4000"/>
              </a:p>
            </p:txBody>
          </p:sp>
          <p:sp>
            <p:nvSpPr>
              <p:cNvPr id="87267" name="Rectangle 227"/>
              <p:cNvSpPr>
                <a:spLocks noChangeArrowheads="1"/>
              </p:cNvSpPr>
              <p:nvPr/>
            </p:nvSpPr>
            <p:spPr bwMode="auto">
              <a:xfrm>
                <a:off x="4999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sz="4000"/>
              </a:p>
            </p:txBody>
          </p:sp>
          <p:sp>
            <p:nvSpPr>
              <p:cNvPr id="87268" name="Rectangle 228"/>
              <p:cNvSpPr>
                <a:spLocks noChangeArrowheads="1"/>
              </p:cNvSpPr>
              <p:nvPr/>
            </p:nvSpPr>
            <p:spPr bwMode="auto">
              <a:xfrm>
                <a:off x="2070" y="3667"/>
                <a:ext cx="183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Arial" charset="0"/>
                  </a:rPr>
                  <a:t>Quantitative Value</a:t>
                </a:r>
                <a:endParaRPr lang="en-US" sz="4000"/>
              </a:p>
            </p:txBody>
          </p:sp>
        </p:grpSp>
        <p:sp>
          <p:nvSpPr>
            <p:cNvPr id="87269" name="Line 229"/>
            <p:cNvSpPr>
              <a:spLocks noChangeShapeType="1"/>
            </p:cNvSpPr>
            <p:nvPr/>
          </p:nvSpPr>
          <p:spPr bwMode="auto">
            <a:xfrm flipV="1">
              <a:off x="1263" y="1269"/>
              <a:ext cx="1" cy="20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270" name="Group 230"/>
          <p:cNvGrpSpPr>
            <a:grpSpLocks/>
          </p:cNvGrpSpPr>
          <p:nvPr/>
        </p:nvGrpSpPr>
        <p:grpSpPr bwMode="auto">
          <a:xfrm>
            <a:off x="838200" y="2697163"/>
            <a:ext cx="900113" cy="3194050"/>
            <a:chOff x="601" y="1315"/>
            <a:chExt cx="567" cy="2012"/>
          </a:xfrm>
        </p:grpSpPr>
        <p:sp>
          <p:nvSpPr>
            <p:cNvPr id="87271" name="Rectangle 231"/>
            <p:cNvSpPr>
              <a:spLocks noChangeArrowheads="1"/>
            </p:cNvSpPr>
            <p:nvPr/>
          </p:nvSpPr>
          <p:spPr bwMode="auto">
            <a:xfrm>
              <a:off x="1042" y="3135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4000"/>
            </a:p>
          </p:txBody>
        </p:sp>
        <p:sp>
          <p:nvSpPr>
            <p:cNvPr id="87272" name="Rectangle 232"/>
            <p:cNvSpPr>
              <a:spLocks noChangeArrowheads="1"/>
            </p:cNvSpPr>
            <p:nvPr/>
          </p:nvSpPr>
          <p:spPr bwMode="auto">
            <a:xfrm>
              <a:off x="990" y="276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 sz="4000"/>
            </a:p>
          </p:txBody>
        </p:sp>
        <p:sp>
          <p:nvSpPr>
            <p:cNvPr id="87273" name="Rectangle 233"/>
            <p:cNvSpPr>
              <a:spLocks noChangeArrowheads="1"/>
            </p:cNvSpPr>
            <p:nvPr/>
          </p:nvSpPr>
          <p:spPr bwMode="auto">
            <a:xfrm>
              <a:off x="990" y="240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 sz="4000"/>
            </a:p>
          </p:txBody>
        </p:sp>
        <p:sp>
          <p:nvSpPr>
            <p:cNvPr id="87274" name="Rectangle 234"/>
            <p:cNvSpPr>
              <a:spLocks noChangeArrowheads="1"/>
            </p:cNvSpPr>
            <p:nvPr/>
          </p:nvSpPr>
          <p:spPr bwMode="auto">
            <a:xfrm>
              <a:off x="990" y="20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30</a:t>
              </a:r>
              <a:endParaRPr lang="en-US" sz="4000"/>
            </a:p>
          </p:txBody>
        </p:sp>
        <p:sp>
          <p:nvSpPr>
            <p:cNvPr id="87275" name="Rectangle 235"/>
            <p:cNvSpPr>
              <a:spLocks noChangeArrowheads="1"/>
            </p:cNvSpPr>
            <p:nvPr/>
          </p:nvSpPr>
          <p:spPr bwMode="auto">
            <a:xfrm>
              <a:off x="990" y="167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40</a:t>
              </a:r>
              <a:endParaRPr lang="en-US" sz="4000"/>
            </a:p>
          </p:txBody>
        </p:sp>
        <p:sp>
          <p:nvSpPr>
            <p:cNvPr id="87276" name="Rectangle 236"/>
            <p:cNvSpPr>
              <a:spLocks noChangeArrowheads="1"/>
            </p:cNvSpPr>
            <p:nvPr/>
          </p:nvSpPr>
          <p:spPr bwMode="auto">
            <a:xfrm>
              <a:off x="990" y="131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50</a:t>
              </a:r>
              <a:endParaRPr lang="en-US" sz="4000"/>
            </a:p>
          </p:txBody>
        </p:sp>
        <p:sp>
          <p:nvSpPr>
            <p:cNvPr id="87277" name="Rectangle 237"/>
            <p:cNvSpPr>
              <a:spLocks noChangeArrowheads="1"/>
            </p:cNvSpPr>
            <p:nvPr/>
          </p:nvSpPr>
          <p:spPr bwMode="auto">
            <a:xfrm rot="16200000">
              <a:off x="205" y="2143"/>
              <a:ext cx="106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Arial" charset="0"/>
                </a:rPr>
                <a:t>Frequency</a:t>
              </a:r>
              <a:endParaRPr lang="en-US" sz="4000"/>
            </a:p>
          </p:txBody>
        </p:sp>
      </p:grpSp>
      <p:grpSp>
        <p:nvGrpSpPr>
          <p:cNvPr id="87278" name="Group 238"/>
          <p:cNvGrpSpPr>
            <a:grpSpLocks/>
          </p:cNvGrpSpPr>
          <p:nvPr/>
        </p:nvGrpSpPr>
        <p:grpSpPr bwMode="auto">
          <a:xfrm>
            <a:off x="2211515" y="2730500"/>
            <a:ext cx="5240338" cy="3054350"/>
            <a:chOff x="1411" y="1336"/>
            <a:chExt cx="3301" cy="1924"/>
          </a:xfrm>
        </p:grpSpPr>
        <p:sp>
          <p:nvSpPr>
            <p:cNvPr id="87279" name="Rectangle 239"/>
            <p:cNvSpPr>
              <a:spLocks noChangeArrowheads="1"/>
            </p:cNvSpPr>
            <p:nvPr/>
          </p:nvSpPr>
          <p:spPr bwMode="auto">
            <a:xfrm>
              <a:off x="1411" y="3141"/>
              <a:ext cx="132" cy="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0" name="Rectangle 240"/>
            <p:cNvSpPr>
              <a:spLocks noChangeArrowheads="1"/>
            </p:cNvSpPr>
            <p:nvPr/>
          </p:nvSpPr>
          <p:spPr bwMode="auto">
            <a:xfrm>
              <a:off x="1543" y="3112"/>
              <a:ext cx="126" cy="10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1" name="Rectangle 241"/>
            <p:cNvSpPr>
              <a:spLocks noChangeArrowheads="1"/>
            </p:cNvSpPr>
            <p:nvPr/>
          </p:nvSpPr>
          <p:spPr bwMode="auto">
            <a:xfrm>
              <a:off x="1669" y="3038"/>
              <a:ext cx="125" cy="17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2" name="Rectangle 242"/>
            <p:cNvSpPr>
              <a:spLocks noChangeArrowheads="1"/>
            </p:cNvSpPr>
            <p:nvPr/>
          </p:nvSpPr>
          <p:spPr bwMode="auto">
            <a:xfrm>
              <a:off x="1794" y="3178"/>
              <a:ext cx="125" cy="3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3" name="Rectangle 243"/>
            <p:cNvSpPr>
              <a:spLocks noChangeArrowheads="1"/>
            </p:cNvSpPr>
            <p:nvPr/>
          </p:nvSpPr>
          <p:spPr bwMode="auto">
            <a:xfrm>
              <a:off x="1919" y="3038"/>
              <a:ext cx="125" cy="17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4" name="Rectangle 244"/>
            <p:cNvSpPr>
              <a:spLocks noChangeArrowheads="1"/>
            </p:cNvSpPr>
            <p:nvPr/>
          </p:nvSpPr>
          <p:spPr bwMode="auto">
            <a:xfrm>
              <a:off x="2044" y="2891"/>
              <a:ext cx="133" cy="3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5" name="Rectangle 245"/>
            <p:cNvSpPr>
              <a:spLocks noChangeArrowheads="1"/>
            </p:cNvSpPr>
            <p:nvPr/>
          </p:nvSpPr>
          <p:spPr bwMode="auto">
            <a:xfrm>
              <a:off x="2177" y="2603"/>
              <a:ext cx="125" cy="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6" name="Rectangle 246"/>
            <p:cNvSpPr>
              <a:spLocks noChangeArrowheads="1"/>
            </p:cNvSpPr>
            <p:nvPr/>
          </p:nvSpPr>
          <p:spPr bwMode="auto">
            <a:xfrm>
              <a:off x="2302" y="2382"/>
              <a:ext cx="126" cy="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7" name="Rectangle 247"/>
            <p:cNvSpPr>
              <a:spLocks noChangeArrowheads="1"/>
            </p:cNvSpPr>
            <p:nvPr/>
          </p:nvSpPr>
          <p:spPr bwMode="auto">
            <a:xfrm>
              <a:off x="2428" y="2058"/>
              <a:ext cx="125" cy="11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8" name="Rectangle 248"/>
            <p:cNvSpPr>
              <a:spLocks noChangeArrowheads="1"/>
            </p:cNvSpPr>
            <p:nvPr/>
          </p:nvSpPr>
          <p:spPr bwMode="auto">
            <a:xfrm>
              <a:off x="2553" y="1660"/>
              <a:ext cx="132" cy="155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9" name="Rectangle 249"/>
            <p:cNvSpPr>
              <a:spLocks noChangeArrowheads="1"/>
            </p:cNvSpPr>
            <p:nvPr/>
          </p:nvSpPr>
          <p:spPr bwMode="auto">
            <a:xfrm>
              <a:off x="2685" y="1660"/>
              <a:ext cx="126" cy="155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0" name="Rectangle 250"/>
            <p:cNvSpPr>
              <a:spLocks noChangeArrowheads="1"/>
            </p:cNvSpPr>
            <p:nvPr/>
          </p:nvSpPr>
          <p:spPr bwMode="auto">
            <a:xfrm>
              <a:off x="2811" y="1623"/>
              <a:ext cx="125" cy="159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1" name="Rectangle 251"/>
            <p:cNvSpPr>
              <a:spLocks noChangeArrowheads="1"/>
            </p:cNvSpPr>
            <p:nvPr/>
          </p:nvSpPr>
          <p:spPr bwMode="auto">
            <a:xfrm>
              <a:off x="2936" y="1409"/>
              <a:ext cx="125" cy="180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2" name="Rectangle 252"/>
            <p:cNvSpPr>
              <a:spLocks noChangeArrowheads="1"/>
            </p:cNvSpPr>
            <p:nvPr/>
          </p:nvSpPr>
          <p:spPr bwMode="auto">
            <a:xfrm>
              <a:off x="3061" y="1336"/>
              <a:ext cx="126" cy="187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3" name="Rectangle 253"/>
            <p:cNvSpPr>
              <a:spLocks noChangeArrowheads="1"/>
            </p:cNvSpPr>
            <p:nvPr/>
          </p:nvSpPr>
          <p:spPr bwMode="auto">
            <a:xfrm>
              <a:off x="3187" y="1476"/>
              <a:ext cx="132" cy="173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4" name="Rectangle 254"/>
            <p:cNvSpPr>
              <a:spLocks noChangeArrowheads="1"/>
            </p:cNvSpPr>
            <p:nvPr/>
          </p:nvSpPr>
          <p:spPr bwMode="auto">
            <a:xfrm>
              <a:off x="3319" y="2242"/>
              <a:ext cx="125" cy="97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5" name="Rectangle 255"/>
            <p:cNvSpPr>
              <a:spLocks noChangeArrowheads="1"/>
            </p:cNvSpPr>
            <p:nvPr/>
          </p:nvSpPr>
          <p:spPr bwMode="auto">
            <a:xfrm>
              <a:off x="3444" y="2058"/>
              <a:ext cx="126" cy="11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6" name="Rectangle 256"/>
            <p:cNvSpPr>
              <a:spLocks noChangeArrowheads="1"/>
            </p:cNvSpPr>
            <p:nvPr/>
          </p:nvSpPr>
          <p:spPr bwMode="auto">
            <a:xfrm>
              <a:off x="3570" y="2382"/>
              <a:ext cx="125" cy="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7" name="Rectangle 257"/>
            <p:cNvSpPr>
              <a:spLocks noChangeArrowheads="1"/>
            </p:cNvSpPr>
            <p:nvPr/>
          </p:nvSpPr>
          <p:spPr bwMode="auto">
            <a:xfrm>
              <a:off x="3695" y="2603"/>
              <a:ext cx="125" cy="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8" name="Rectangle 258"/>
            <p:cNvSpPr>
              <a:spLocks noChangeArrowheads="1"/>
            </p:cNvSpPr>
            <p:nvPr/>
          </p:nvSpPr>
          <p:spPr bwMode="auto">
            <a:xfrm>
              <a:off x="3820" y="2891"/>
              <a:ext cx="133" cy="3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9" name="Rectangle 259"/>
            <p:cNvSpPr>
              <a:spLocks noChangeArrowheads="1"/>
            </p:cNvSpPr>
            <p:nvPr/>
          </p:nvSpPr>
          <p:spPr bwMode="auto">
            <a:xfrm>
              <a:off x="3953" y="3001"/>
              <a:ext cx="125" cy="2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0" name="Rectangle 260"/>
            <p:cNvSpPr>
              <a:spLocks noChangeArrowheads="1"/>
            </p:cNvSpPr>
            <p:nvPr/>
          </p:nvSpPr>
          <p:spPr bwMode="auto">
            <a:xfrm>
              <a:off x="4078" y="3001"/>
              <a:ext cx="125" cy="2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1" name="Rectangle 261"/>
            <p:cNvSpPr>
              <a:spLocks noChangeArrowheads="1"/>
            </p:cNvSpPr>
            <p:nvPr/>
          </p:nvSpPr>
          <p:spPr bwMode="auto">
            <a:xfrm>
              <a:off x="4203" y="3141"/>
              <a:ext cx="126" cy="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2" name="Rectangle 262"/>
            <p:cNvSpPr>
              <a:spLocks noChangeArrowheads="1"/>
            </p:cNvSpPr>
            <p:nvPr/>
          </p:nvSpPr>
          <p:spPr bwMode="auto">
            <a:xfrm>
              <a:off x="4329" y="3215"/>
              <a:ext cx="132" cy="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3" name="Rectangle 263"/>
            <p:cNvSpPr>
              <a:spLocks noChangeArrowheads="1"/>
            </p:cNvSpPr>
            <p:nvPr/>
          </p:nvSpPr>
          <p:spPr bwMode="auto">
            <a:xfrm>
              <a:off x="4461" y="3215"/>
              <a:ext cx="126" cy="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4" name="Rectangle 264"/>
            <p:cNvSpPr>
              <a:spLocks noChangeArrowheads="1"/>
            </p:cNvSpPr>
            <p:nvPr/>
          </p:nvSpPr>
          <p:spPr bwMode="auto">
            <a:xfrm>
              <a:off x="4587" y="3178"/>
              <a:ext cx="125" cy="3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5" name="Freeform 265"/>
            <p:cNvSpPr>
              <a:spLocks/>
            </p:cNvSpPr>
            <p:nvPr/>
          </p:nvSpPr>
          <p:spPr bwMode="auto">
            <a:xfrm>
              <a:off x="1835" y="3186"/>
              <a:ext cx="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6" name="Freeform 266"/>
            <p:cNvSpPr>
              <a:spLocks/>
            </p:cNvSpPr>
            <p:nvPr/>
          </p:nvSpPr>
          <p:spPr bwMode="auto">
            <a:xfrm>
              <a:off x="3921" y="3259"/>
              <a:ext cx="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307" name="Group 267"/>
          <p:cNvGrpSpPr>
            <a:grpSpLocks/>
          </p:cNvGrpSpPr>
          <p:nvPr/>
        </p:nvGrpSpPr>
        <p:grpSpPr bwMode="auto">
          <a:xfrm>
            <a:off x="2211515" y="2859088"/>
            <a:ext cx="5270500" cy="2882900"/>
            <a:chOff x="1261" y="1638"/>
            <a:chExt cx="3320" cy="1816"/>
          </a:xfrm>
        </p:grpSpPr>
        <p:sp>
          <p:nvSpPr>
            <p:cNvPr id="87308" name="Freeform 268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9" name="Freeform 269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0" name="Freeform 270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1" name="Freeform 271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2" name="Freeform 272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3" name="Freeform 273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4" name="Freeform 274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5" name="Freeform 275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6" name="Freeform 276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7" name="Freeform 277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8" name="Freeform 278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9" name="Freeform 279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0" name="Freeform 280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1" name="Freeform 281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2" name="Freeform 282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3" name="Freeform 283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4" name="Freeform 284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5" name="Freeform 285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6" name="Freeform 286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7" name="Freeform 287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8" name="Freeform 288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9" name="Freeform 289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0" name="Freeform 290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1" name="Freeform 291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2" name="Freeform 292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3" name="Freeform 293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4" name="Freeform 294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5" name="Freeform 295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6" name="Freeform 296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7" name="Freeform 297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8" name="Freeform 298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9" name="Freeform 299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0" name="Freeform 300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1" name="Freeform 301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2" name="Freeform 302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3" name="Freeform 303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4" name="Freeform 304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5" name="Freeform 305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6" name="Freeform 306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7" name="Freeform 307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8" name="Freeform 308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9" name="Freeform 309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0" name="Freeform 310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1" name="Freeform 311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2" name="Freeform 312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3" name="Freeform 313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4" name="Freeform 314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5" name="Freeform 315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6" name="Freeform 316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7" name="Freeform 317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8" name="Freeform 318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9" name="Freeform 319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0" name="Freeform 320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1" name="Freeform 321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2" name="Freeform 322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3" name="Freeform 323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4" name="Freeform 324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5" name="Freeform 325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6" name="Freeform 326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7" name="Freeform 327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8" name="Freeform 328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9" name="Freeform 329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0" name="Freeform 330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1" name="Freeform 331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2" name="Freeform 332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3" name="Freeform 333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4" name="Freeform 334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5" name="Freeform 335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6" name="Freeform 336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7" name="Freeform 337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8" name="Freeform 338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9" name="Freeform 339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0" name="Freeform 340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1" name="Freeform 341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2" name="Freeform 342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3" name="Freeform 343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4" name="Freeform 344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5" name="Freeform 345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6" name="Freeform 346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7" name="Freeform 347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8" name="Freeform 348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9" name="Freeform 349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0" name="Freeform 350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1" name="Freeform 351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2" name="Freeform 352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3" name="Freeform 353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4" name="Freeform 354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5" name="Rectangle 355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6" name="Freeform 356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7" name="Freeform 357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8" name="Freeform 358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9" name="Freeform 359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0" name="Freeform 360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1" name="Freeform 361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2" name="Freeform 362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3" name="Freeform 363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4" name="Freeform 364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5" name="Freeform 365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6" name="Freeform 366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7" name="Freeform 367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8" name="Freeform 368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9" name="Freeform 369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0" name="Freeform 370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1" name="Freeform 371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2" name="Freeform 372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3" name="Freeform 373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4" name="Freeform 374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5" name="Freeform 375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6" name="Freeform 376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7" name="Freeform 377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8" name="Freeform 378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9" name="Freeform 379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0" name="Freeform 380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1" name="Freeform 381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2" name="Freeform 382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3" name="Freeform 383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4" name="Freeform 384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5" name="Freeform 385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6" name="Freeform 386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7" name="Freeform 387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8" name="Freeform 388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9" name="Freeform 389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0" name="Freeform 390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1" name="Freeform 391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2" name="Freeform 392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3" name="Freeform 393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4" name="Freeform 394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5" name="Freeform 395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6" name="Freeform 396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7" name="Freeform 397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8" name="Freeform 398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9" name="Freeform 399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0" name="Freeform 400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1" name="Freeform 401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2" name="Freeform 402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3" name="Freeform 403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4" name="Freeform 404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5" name="Freeform 405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6" name="Freeform 406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7" name="Freeform 407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8" name="Freeform 408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9" name="Freeform 409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0" name="Freeform 410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1" name="Freeform 411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2" name="Freeform 412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3" name="Freeform 413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4" name="Freeform 414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5" name="Freeform 415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6" name="Freeform 416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7" name="Freeform 417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8" name="Freeform 418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9" name="Freeform 419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0" name="Freeform 420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1" name="Freeform 421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2" name="Freeform 422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3" name="Freeform 423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4" name="Freeform 424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5" name="Freeform 425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6" name="Freeform 426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7" name="Freeform 427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8" name="Freeform 428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9" name="Freeform 429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0" name="Freeform 430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1" name="Freeform 431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2" name="Freeform 432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3" name="Freeform 433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4" name="Freeform 434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5" name="Freeform 435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6" name="Freeform 436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7" name="Freeform 437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8" name="Rectangle 438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9" name="Freeform 439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0" name="Freeform 440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1" name="Freeform 441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2" name="Rectangle 442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3" name="Freeform 443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4" name="Rectangle 444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5" name="Freeform 445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6" name="Freeform 446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7" name="Rectangle 447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2000"/>
                                        <p:tgtEl>
                                          <p:spTgt spid="87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87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87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5F5D78F-D17B-4C2A-9386-A0AC96454554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Distribution Model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Useful for estimating the proportion of individuals within a particular range of values </a:t>
            </a:r>
            <a:r>
              <a:rPr lang="en-US" dirty="0" smtClean="0"/>
              <a:t>(</a:t>
            </a:r>
            <a:r>
              <a:rPr lang="en-US" dirty="0"/>
              <a:t>e.g., X </a:t>
            </a:r>
            <a:r>
              <a:rPr lang="en-US" u="sng" dirty="0"/>
              <a:t>&lt;</a:t>
            </a:r>
            <a:r>
              <a:rPr lang="en-US" dirty="0"/>
              <a:t> -1).</a:t>
            </a:r>
          </a:p>
        </p:txBody>
      </p:sp>
      <p:grpSp>
        <p:nvGrpSpPr>
          <p:cNvPr id="90116" name="Group 4"/>
          <p:cNvGrpSpPr>
            <a:grpSpLocks/>
          </p:cNvGrpSpPr>
          <p:nvPr/>
        </p:nvGrpSpPr>
        <p:grpSpPr bwMode="auto">
          <a:xfrm>
            <a:off x="1773238" y="2624138"/>
            <a:ext cx="6188075" cy="4233862"/>
            <a:chOff x="1190" y="1269"/>
            <a:chExt cx="3898" cy="2667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1477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1985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19" name="Line 7"/>
            <p:cNvSpPr>
              <a:spLocks noChangeShapeType="1"/>
            </p:cNvSpPr>
            <p:nvPr/>
          </p:nvSpPr>
          <p:spPr bwMode="auto">
            <a:xfrm>
              <a:off x="2494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3002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1" name="Line 9"/>
            <p:cNvSpPr>
              <a:spLocks noChangeShapeType="1"/>
            </p:cNvSpPr>
            <p:nvPr/>
          </p:nvSpPr>
          <p:spPr bwMode="auto">
            <a:xfrm>
              <a:off x="3503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2" name="Line 10"/>
            <p:cNvSpPr>
              <a:spLocks noChangeShapeType="1"/>
            </p:cNvSpPr>
            <p:nvPr/>
          </p:nvSpPr>
          <p:spPr bwMode="auto">
            <a:xfrm>
              <a:off x="4012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3" name="Line 11"/>
            <p:cNvSpPr>
              <a:spLocks noChangeShapeType="1"/>
            </p:cNvSpPr>
            <p:nvPr/>
          </p:nvSpPr>
          <p:spPr bwMode="auto">
            <a:xfrm>
              <a:off x="4520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4" name="Line 12"/>
            <p:cNvSpPr>
              <a:spLocks noChangeShapeType="1"/>
            </p:cNvSpPr>
            <p:nvPr/>
          </p:nvSpPr>
          <p:spPr bwMode="auto">
            <a:xfrm>
              <a:off x="5029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5" name="Line 13"/>
            <p:cNvSpPr>
              <a:spLocks noChangeShapeType="1"/>
            </p:cNvSpPr>
            <p:nvPr/>
          </p:nvSpPr>
          <p:spPr bwMode="auto">
            <a:xfrm flipH="1">
              <a:off x="1190" y="322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6" name="Line 14"/>
            <p:cNvSpPr>
              <a:spLocks noChangeShapeType="1"/>
            </p:cNvSpPr>
            <p:nvPr/>
          </p:nvSpPr>
          <p:spPr bwMode="auto">
            <a:xfrm flipH="1">
              <a:off x="1190" y="2854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 flipH="1">
              <a:off x="1190" y="2493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 flipH="1">
              <a:off x="1190" y="213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 flipH="1">
              <a:off x="1190" y="1763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0" name="Line 18"/>
            <p:cNvSpPr>
              <a:spLocks noChangeShapeType="1"/>
            </p:cNvSpPr>
            <p:nvPr/>
          </p:nvSpPr>
          <p:spPr bwMode="auto">
            <a:xfrm flipH="1">
              <a:off x="1190" y="140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1" name="Line 19"/>
            <p:cNvSpPr>
              <a:spLocks noChangeShapeType="1"/>
            </p:cNvSpPr>
            <p:nvPr/>
          </p:nvSpPr>
          <p:spPr bwMode="auto">
            <a:xfrm>
              <a:off x="1315" y="3311"/>
              <a:ext cx="37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132" name="Group 20"/>
            <p:cNvGrpSpPr>
              <a:grpSpLocks/>
            </p:cNvGrpSpPr>
            <p:nvPr/>
          </p:nvGrpSpPr>
          <p:grpSpPr bwMode="auto">
            <a:xfrm>
              <a:off x="1433" y="3407"/>
              <a:ext cx="3655" cy="529"/>
              <a:chOff x="1433" y="3407"/>
              <a:chExt cx="3655" cy="529"/>
            </a:xfrm>
          </p:grpSpPr>
          <p:sp>
            <p:nvSpPr>
              <p:cNvPr id="90133" name="Rectangle 21"/>
              <p:cNvSpPr>
                <a:spLocks noChangeArrowheads="1"/>
              </p:cNvSpPr>
              <p:nvPr/>
            </p:nvSpPr>
            <p:spPr bwMode="auto">
              <a:xfrm>
                <a:off x="1433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-3</a:t>
                </a:r>
                <a:endParaRPr lang="en-US" sz="4000"/>
              </a:p>
            </p:txBody>
          </p:sp>
          <p:sp>
            <p:nvSpPr>
              <p:cNvPr id="90134" name="Rectangle 22"/>
              <p:cNvSpPr>
                <a:spLocks noChangeArrowheads="1"/>
              </p:cNvSpPr>
              <p:nvPr/>
            </p:nvSpPr>
            <p:spPr bwMode="auto">
              <a:xfrm>
                <a:off x="1941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-2</a:t>
                </a:r>
                <a:endParaRPr lang="en-US" sz="4000"/>
              </a:p>
            </p:txBody>
          </p:sp>
          <p:sp>
            <p:nvSpPr>
              <p:cNvPr id="90135" name="Rectangle 23"/>
              <p:cNvSpPr>
                <a:spLocks noChangeArrowheads="1"/>
              </p:cNvSpPr>
              <p:nvPr/>
            </p:nvSpPr>
            <p:spPr bwMode="auto">
              <a:xfrm>
                <a:off x="2450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-1</a:t>
                </a:r>
                <a:endParaRPr lang="en-US" sz="4000"/>
              </a:p>
            </p:txBody>
          </p:sp>
          <p:sp>
            <p:nvSpPr>
              <p:cNvPr id="90136" name="Rectangle 24"/>
              <p:cNvSpPr>
                <a:spLocks noChangeArrowheads="1"/>
              </p:cNvSpPr>
              <p:nvPr/>
            </p:nvSpPr>
            <p:spPr bwMode="auto">
              <a:xfrm>
                <a:off x="2973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4000"/>
              </a:p>
            </p:txBody>
          </p:sp>
          <p:sp>
            <p:nvSpPr>
              <p:cNvPr id="90137" name="Rectangle 25"/>
              <p:cNvSpPr>
                <a:spLocks noChangeArrowheads="1"/>
              </p:cNvSpPr>
              <p:nvPr/>
            </p:nvSpPr>
            <p:spPr bwMode="auto">
              <a:xfrm>
                <a:off x="3474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4000"/>
              </a:p>
            </p:txBody>
          </p:sp>
          <p:sp>
            <p:nvSpPr>
              <p:cNvPr id="90138" name="Rectangle 26"/>
              <p:cNvSpPr>
                <a:spLocks noChangeArrowheads="1"/>
              </p:cNvSpPr>
              <p:nvPr/>
            </p:nvSpPr>
            <p:spPr bwMode="auto">
              <a:xfrm>
                <a:off x="3982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4000"/>
              </a:p>
            </p:txBody>
          </p:sp>
          <p:sp>
            <p:nvSpPr>
              <p:cNvPr id="90139" name="Rectangle 27"/>
              <p:cNvSpPr>
                <a:spLocks noChangeArrowheads="1"/>
              </p:cNvSpPr>
              <p:nvPr/>
            </p:nvSpPr>
            <p:spPr bwMode="auto">
              <a:xfrm>
                <a:off x="4491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4000"/>
              </a:p>
            </p:txBody>
          </p:sp>
          <p:sp>
            <p:nvSpPr>
              <p:cNvPr id="90140" name="Rectangle 28"/>
              <p:cNvSpPr>
                <a:spLocks noChangeArrowheads="1"/>
              </p:cNvSpPr>
              <p:nvPr/>
            </p:nvSpPr>
            <p:spPr bwMode="auto">
              <a:xfrm>
                <a:off x="4999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sz="4000"/>
              </a:p>
            </p:txBody>
          </p:sp>
          <p:sp>
            <p:nvSpPr>
              <p:cNvPr id="90141" name="Rectangle 29"/>
              <p:cNvSpPr>
                <a:spLocks noChangeArrowheads="1"/>
              </p:cNvSpPr>
              <p:nvPr/>
            </p:nvSpPr>
            <p:spPr bwMode="auto">
              <a:xfrm>
                <a:off x="2070" y="3667"/>
                <a:ext cx="183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Arial" charset="0"/>
                  </a:rPr>
                  <a:t>Quantitative Value</a:t>
                </a:r>
                <a:endParaRPr lang="en-US" sz="4000"/>
              </a:p>
            </p:txBody>
          </p:sp>
        </p:grpSp>
        <p:sp>
          <p:nvSpPr>
            <p:cNvPr id="90142" name="Line 30"/>
            <p:cNvSpPr>
              <a:spLocks noChangeShapeType="1"/>
            </p:cNvSpPr>
            <p:nvPr/>
          </p:nvSpPr>
          <p:spPr bwMode="auto">
            <a:xfrm flipV="1">
              <a:off x="1263" y="1269"/>
              <a:ext cx="1" cy="20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838200" y="2697163"/>
            <a:ext cx="900113" cy="3194050"/>
            <a:chOff x="601" y="1315"/>
            <a:chExt cx="567" cy="2012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1042" y="3135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4000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>
              <a:off x="990" y="276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 sz="4000"/>
            </a:p>
          </p:txBody>
        </p:sp>
        <p:sp>
          <p:nvSpPr>
            <p:cNvPr id="90146" name="Rectangle 34"/>
            <p:cNvSpPr>
              <a:spLocks noChangeArrowheads="1"/>
            </p:cNvSpPr>
            <p:nvPr/>
          </p:nvSpPr>
          <p:spPr bwMode="auto">
            <a:xfrm>
              <a:off x="990" y="240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 sz="4000"/>
            </a:p>
          </p:txBody>
        </p:sp>
        <p:sp>
          <p:nvSpPr>
            <p:cNvPr id="90147" name="Rectangle 35"/>
            <p:cNvSpPr>
              <a:spLocks noChangeArrowheads="1"/>
            </p:cNvSpPr>
            <p:nvPr/>
          </p:nvSpPr>
          <p:spPr bwMode="auto">
            <a:xfrm>
              <a:off x="990" y="20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30</a:t>
              </a:r>
              <a:endParaRPr lang="en-US" sz="4000"/>
            </a:p>
          </p:txBody>
        </p:sp>
        <p:sp>
          <p:nvSpPr>
            <p:cNvPr id="90148" name="Rectangle 36"/>
            <p:cNvSpPr>
              <a:spLocks noChangeArrowheads="1"/>
            </p:cNvSpPr>
            <p:nvPr/>
          </p:nvSpPr>
          <p:spPr bwMode="auto">
            <a:xfrm>
              <a:off x="990" y="167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40</a:t>
              </a:r>
              <a:endParaRPr lang="en-US" sz="4000"/>
            </a:p>
          </p:txBody>
        </p:sp>
        <p:sp>
          <p:nvSpPr>
            <p:cNvPr id="90149" name="Rectangle 37"/>
            <p:cNvSpPr>
              <a:spLocks noChangeArrowheads="1"/>
            </p:cNvSpPr>
            <p:nvPr/>
          </p:nvSpPr>
          <p:spPr bwMode="auto">
            <a:xfrm>
              <a:off x="990" y="131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50</a:t>
              </a:r>
              <a:endParaRPr lang="en-US" sz="4000"/>
            </a:p>
          </p:txBody>
        </p:sp>
        <p:sp>
          <p:nvSpPr>
            <p:cNvPr id="90150" name="Rectangle 38"/>
            <p:cNvSpPr>
              <a:spLocks noChangeArrowheads="1"/>
            </p:cNvSpPr>
            <p:nvPr/>
          </p:nvSpPr>
          <p:spPr bwMode="auto">
            <a:xfrm rot="16200000">
              <a:off x="205" y="2143"/>
              <a:ext cx="106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Arial" charset="0"/>
                </a:rPr>
                <a:t>Frequency</a:t>
              </a:r>
              <a:endParaRPr lang="en-US" sz="4000"/>
            </a:p>
          </p:txBody>
        </p:sp>
      </p:grpSp>
      <p:grpSp>
        <p:nvGrpSpPr>
          <p:cNvPr id="90151" name="Group 39"/>
          <p:cNvGrpSpPr>
            <a:grpSpLocks/>
          </p:cNvGrpSpPr>
          <p:nvPr/>
        </p:nvGrpSpPr>
        <p:grpSpPr bwMode="auto">
          <a:xfrm>
            <a:off x="2236229" y="2730500"/>
            <a:ext cx="5240338" cy="3054350"/>
            <a:chOff x="1411" y="1336"/>
            <a:chExt cx="3301" cy="1924"/>
          </a:xfrm>
        </p:grpSpPr>
        <p:sp>
          <p:nvSpPr>
            <p:cNvPr id="90152" name="Rectangle 40"/>
            <p:cNvSpPr>
              <a:spLocks noChangeArrowheads="1"/>
            </p:cNvSpPr>
            <p:nvPr/>
          </p:nvSpPr>
          <p:spPr bwMode="auto">
            <a:xfrm>
              <a:off x="1411" y="3141"/>
              <a:ext cx="132" cy="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3" name="Rectangle 41"/>
            <p:cNvSpPr>
              <a:spLocks noChangeArrowheads="1"/>
            </p:cNvSpPr>
            <p:nvPr/>
          </p:nvSpPr>
          <p:spPr bwMode="auto">
            <a:xfrm>
              <a:off x="1543" y="3112"/>
              <a:ext cx="126" cy="10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4" name="Rectangle 42"/>
            <p:cNvSpPr>
              <a:spLocks noChangeArrowheads="1"/>
            </p:cNvSpPr>
            <p:nvPr/>
          </p:nvSpPr>
          <p:spPr bwMode="auto">
            <a:xfrm>
              <a:off x="1669" y="3038"/>
              <a:ext cx="125" cy="17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5" name="Rectangle 43"/>
            <p:cNvSpPr>
              <a:spLocks noChangeArrowheads="1"/>
            </p:cNvSpPr>
            <p:nvPr/>
          </p:nvSpPr>
          <p:spPr bwMode="auto">
            <a:xfrm>
              <a:off x="1794" y="3178"/>
              <a:ext cx="125" cy="3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6" name="Rectangle 44"/>
            <p:cNvSpPr>
              <a:spLocks noChangeArrowheads="1"/>
            </p:cNvSpPr>
            <p:nvPr/>
          </p:nvSpPr>
          <p:spPr bwMode="auto">
            <a:xfrm>
              <a:off x="1919" y="3038"/>
              <a:ext cx="125" cy="17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7" name="Rectangle 45"/>
            <p:cNvSpPr>
              <a:spLocks noChangeArrowheads="1"/>
            </p:cNvSpPr>
            <p:nvPr/>
          </p:nvSpPr>
          <p:spPr bwMode="auto">
            <a:xfrm>
              <a:off x="2044" y="2891"/>
              <a:ext cx="133" cy="3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8" name="Rectangle 46"/>
            <p:cNvSpPr>
              <a:spLocks noChangeArrowheads="1"/>
            </p:cNvSpPr>
            <p:nvPr/>
          </p:nvSpPr>
          <p:spPr bwMode="auto">
            <a:xfrm>
              <a:off x="2177" y="2603"/>
              <a:ext cx="125" cy="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9" name="Rectangle 47"/>
            <p:cNvSpPr>
              <a:spLocks noChangeArrowheads="1"/>
            </p:cNvSpPr>
            <p:nvPr/>
          </p:nvSpPr>
          <p:spPr bwMode="auto">
            <a:xfrm>
              <a:off x="2302" y="2382"/>
              <a:ext cx="126" cy="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0" name="Rectangle 48"/>
            <p:cNvSpPr>
              <a:spLocks noChangeArrowheads="1"/>
            </p:cNvSpPr>
            <p:nvPr/>
          </p:nvSpPr>
          <p:spPr bwMode="auto">
            <a:xfrm>
              <a:off x="2428" y="2058"/>
              <a:ext cx="125" cy="11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1" name="Rectangle 49"/>
            <p:cNvSpPr>
              <a:spLocks noChangeArrowheads="1"/>
            </p:cNvSpPr>
            <p:nvPr/>
          </p:nvSpPr>
          <p:spPr bwMode="auto">
            <a:xfrm>
              <a:off x="2553" y="1660"/>
              <a:ext cx="132" cy="155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2" name="Rectangle 50"/>
            <p:cNvSpPr>
              <a:spLocks noChangeArrowheads="1"/>
            </p:cNvSpPr>
            <p:nvPr/>
          </p:nvSpPr>
          <p:spPr bwMode="auto">
            <a:xfrm>
              <a:off x="2685" y="1660"/>
              <a:ext cx="126" cy="155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3" name="Rectangle 51"/>
            <p:cNvSpPr>
              <a:spLocks noChangeArrowheads="1"/>
            </p:cNvSpPr>
            <p:nvPr/>
          </p:nvSpPr>
          <p:spPr bwMode="auto">
            <a:xfrm>
              <a:off x="2811" y="1623"/>
              <a:ext cx="125" cy="159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4" name="Rectangle 52"/>
            <p:cNvSpPr>
              <a:spLocks noChangeArrowheads="1"/>
            </p:cNvSpPr>
            <p:nvPr/>
          </p:nvSpPr>
          <p:spPr bwMode="auto">
            <a:xfrm>
              <a:off x="2936" y="1409"/>
              <a:ext cx="125" cy="180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5" name="Rectangle 53"/>
            <p:cNvSpPr>
              <a:spLocks noChangeArrowheads="1"/>
            </p:cNvSpPr>
            <p:nvPr/>
          </p:nvSpPr>
          <p:spPr bwMode="auto">
            <a:xfrm>
              <a:off x="3061" y="1336"/>
              <a:ext cx="126" cy="187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6" name="Rectangle 54"/>
            <p:cNvSpPr>
              <a:spLocks noChangeArrowheads="1"/>
            </p:cNvSpPr>
            <p:nvPr/>
          </p:nvSpPr>
          <p:spPr bwMode="auto">
            <a:xfrm>
              <a:off x="3187" y="1476"/>
              <a:ext cx="132" cy="173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7" name="Rectangle 55"/>
            <p:cNvSpPr>
              <a:spLocks noChangeArrowheads="1"/>
            </p:cNvSpPr>
            <p:nvPr/>
          </p:nvSpPr>
          <p:spPr bwMode="auto">
            <a:xfrm>
              <a:off x="3319" y="2242"/>
              <a:ext cx="125" cy="97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8" name="Rectangle 56"/>
            <p:cNvSpPr>
              <a:spLocks noChangeArrowheads="1"/>
            </p:cNvSpPr>
            <p:nvPr/>
          </p:nvSpPr>
          <p:spPr bwMode="auto">
            <a:xfrm>
              <a:off x="3444" y="2058"/>
              <a:ext cx="126" cy="11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9" name="Rectangle 57"/>
            <p:cNvSpPr>
              <a:spLocks noChangeArrowheads="1"/>
            </p:cNvSpPr>
            <p:nvPr/>
          </p:nvSpPr>
          <p:spPr bwMode="auto">
            <a:xfrm>
              <a:off x="3570" y="2382"/>
              <a:ext cx="125" cy="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0" name="Rectangle 58"/>
            <p:cNvSpPr>
              <a:spLocks noChangeArrowheads="1"/>
            </p:cNvSpPr>
            <p:nvPr/>
          </p:nvSpPr>
          <p:spPr bwMode="auto">
            <a:xfrm>
              <a:off x="3695" y="2603"/>
              <a:ext cx="125" cy="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1" name="Rectangle 59"/>
            <p:cNvSpPr>
              <a:spLocks noChangeArrowheads="1"/>
            </p:cNvSpPr>
            <p:nvPr/>
          </p:nvSpPr>
          <p:spPr bwMode="auto">
            <a:xfrm>
              <a:off x="3820" y="2891"/>
              <a:ext cx="133" cy="3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2" name="Rectangle 60"/>
            <p:cNvSpPr>
              <a:spLocks noChangeArrowheads="1"/>
            </p:cNvSpPr>
            <p:nvPr/>
          </p:nvSpPr>
          <p:spPr bwMode="auto">
            <a:xfrm>
              <a:off x="3953" y="3001"/>
              <a:ext cx="125" cy="2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3" name="Rectangle 61"/>
            <p:cNvSpPr>
              <a:spLocks noChangeArrowheads="1"/>
            </p:cNvSpPr>
            <p:nvPr/>
          </p:nvSpPr>
          <p:spPr bwMode="auto">
            <a:xfrm>
              <a:off x="4078" y="3001"/>
              <a:ext cx="125" cy="2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4" name="Rectangle 62"/>
            <p:cNvSpPr>
              <a:spLocks noChangeArrowheads="1"/>
            </p:cNvSpPr>
            <p:nvPr/>
          </p:nvSpPr>
          <p:spPr bwMode="auto">
            <a:xfrm>
              <a:off x="4203" y="3141"/>
              <a:ext cx="126" cy="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5" name="Rectangle 63"/>
            <p:cNvSpPr>
              <a:spLocks noChangeArrowheads="1"/>
            </p:cNvSpPr>
            <p:nvPr/>
          </p:nvSpPr>
          <p:spPr bwMode="auto">
            <a:xfrm>
              <a:off x="4329" y="3215"/>
              <a:ext cx="132" cy="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6" name="Rectangle 64"/>
            <p:cNvSpPr>
              <a:spLocks noChangeArrowheads="1"/>
            </p:cNvSpPr>
            <p:nvPr/>
          </p:nvSpPr>
          <p:spPr bwMode="auto">
            <a:xfrm>
              <a:off x="4461" y="3215"/>
              <a:ext cx="126" cy="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7" name="Rectangle 65"/>
            <p:cNvSpPr>
              <a:spLocks noChangeArrowheads="1"/>
            </p:cNvSpPr>
            <p:nvPr/>
          </p:nvSpPr>
          <p:spPr bwMode="auto">
            <a:xfrm>
              <a:off x="4587" y="3178"/>
              <a:ext cx="125" cy="3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8" name="Freeform 66"/>
            <p:cNvSpPr>
              <a:spLocks/>
            </p:cNvSpPr>
            <p:nvPr/>
          </p:nvSpPr>
          <p:spPr bwMode="auto">
            <a:xfrm>
              <a:off x="1835" y="3186"/>
              <a:ext cx="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9" name="Freeform 67"/>
            <p:cNvSpPr>
              <a:spLocks/>
            </p:cNvSpPr>
            <p:nvPr/>
          </p:nvSpPr>
          <p:spPr bwMode="auto">
            <a:xfrm>
              <a:off x="3921" y="3259"/>
              <a:ext cx="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36229" y="4392613"/>
            <a:ext cx="1614488" cy="1322387"/>
            <a:chOff x="2236229" y="4392613"/>
            <a:chExt cx="1614488" cy="1322387"/>
          </a:xfrm>
        </p:grpSpPr>
        <p:sp>
          <p:nvSpPr>
            <p:cNvPr id="90363" name="Rectangle 251"/>
            <p:cNvSpPr>
              <a:spLocks noChangeArrowheads="1"/>
            </p:cNvSpPr>
            <p:nvPr/>
          </p:nvSpPr>
          <p:spPr bwMode="auto">
            <a:xfrm>
              <a:off x="2236229" y="5597525"/>
              <a:ext cx="209550" cy="117475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4" name="Rectangle 252"/>
            <p:cNvSpPr>
              <a:spLocks noChangeArrowheads="1"/>
            </p:cNvSpPr>
            <p:nvPr/>
          </p:nvSpPr>
          <p:spPr bwMode="auto">
            <a:xfrm>
              <a:off x="2445779" y="5551488"/>
              <a:ext cx="200025" cy="163512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5" name="Rectangle 253"/>
            <p:cNvSpPr>
              <a:spLocks noChangeArrowheads="1"/>
            </p:cNvSpPr>
            <p:nvPr/>
          </p:nvSpPr>
          <p:spPr bwMode="auto">
            <a:xfrm>
              <a:off x="2645804" y="5434013"/>
              <a:ext cx="198438" cy="280987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6" name="Rectangle 254"/>
            <p:cNvSpPr>
              <a:spLocks noChangeArrowheads="1"/>
            </p:cNvSpPr>
            <p:nvPr/>
          </p:nvSpPr>
          <p:spPr bwMode="auto">
            <a:xfrm>
              <a:off x="2844242" y="5656263"/>
              <a:ext cx="198438" cy="58737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7" name="Rectangle 255"/>
            <p:cNvSpPr>
              <a:spLocks noChangeArrowheads="1"/>
            </p:cNvSpPr>
            <p:nvPr/>
          </p:nvSpPr>
          <p:spPr bwMode="auto">
            <a:xfrm>
              <a:off x="3042679" y="5434013"/>
              <a:ext cx="198438" cy="280987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8" name="Rectangle 256"/>
            <p:cNvSpPr>
              <a:spLocks noChangeArrowheads="1"/>
            </p:cNvSpPr>
            <p:nvPr/>
          </p:nvSpPr>
          <p:spPr bwMode="auto">
            <a:xfrm>
              <a:off x="3241117" y="5200650"/>
              <a:ext cx="211138" cy="514350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9" name="Rectangle 257"/>
            <p:cNvSpPr>
              <a:spLocks noChangeArrowheads="1"/>
            </p:cNvSpPr>
            <p:nvPr/>
          </p:nvSpPr>
          <p:spPr bwMode="auto">
            <a:xfrm>
              <a:off x="3452254" y="4743450"/>
              <a:ext cx="198438" cy="971550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70" name="Rectangle 258"/>
            <p:cNvSpPr>
              <a:spLocks noChangeArrowheads="1"/>
            </p:cNvSpPr>
            <p:nvPr/>
          </p:nvSpPr>
          <p:spPr bwMode="auto">
            <a:xfrm>
              <a:off x="3650692" y="4392613"/>
              <a:ext cx="200025" cy="1322387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361" name="Freeform 249"/>
          <p:cNvSpPr>
            <a:spLocks/>
          </p:cNvSpPr>
          <p:nvPr/>
        </p:nvSpPr>
        <p:spPr bwMode="auto">
          <a:xfrm>
            <a:off x="2209799" y="4231425"/>
            <a:ext cx="1647623" cy="1485039"/>
          </a:xfrm>
          <a:custGeom>
            <a:avLst/>
            <a:gdLst>
              <a:gd name="connsiteX0" fmla="*/ 9982 w 10000"/>
              <a:gd name="connsiteY0" fmla="*/ 8602 h 8649"/>
              <a:gd name="connsiteX1" fmla="*/ 9445 w 10000"/>
              <a:gd name="connsiteY1" fmla="*/ 0 h 8649"/>
              <a:gd name="connsiteX2" fmla="*/ 9319 w 10000"/>
              <a:gd name="connsiteY2" fmla="*/ 0 h 8649"/>
              <a:gd name="connsiteX3" fmla="*/ 8786 w 10000"/>
              <a:gd name="connsiteY3" fmla="*/ 1238 h 8649"/>
              <a:gd name="connsiteX4" fmla="*/ 8086 w 10000"/>
              <a:gd name="connsiteY4" fmla="*/ 2495 h 8649"/>
              <a:gd name="connsiteX5" fmla="*/ 7534 w 10000"/>
              <a:gd name="connsiteY5" fmla="*/ 3555 h 8649"/>
              <a:gd name="connsiteX6" fmla="*/ 6734 w 10000"/>
              <a:gd name="connsiteY6" fmla="*/ 4747 h 8649"/>
              <a:gd name="connsiteX7" fmla="*/ 5851 w 10000"/>
              <a:gd name="connsiteY7" fmla="*/ 5919 h 8649"/>
              <a:gd name="connsiteX8" fmla="*/ 4811 w 10000"/>
              <a:gd name="connsiteY8" fmla="*/ 6848 h 8649"/>
              <a:gd name="connsiteX9" fmla="*/ 4195 w 10000"/>
              <a:gd name="connsiteY9" fmla="*/ 7317 h 8649"/>
              <a:gd name="connsiteX10" fmla="*/ 3487 w 10000"/>
              <a:gd name="connsiteY10" fmla="*/ 7767 h 8649"/>
              <a:gd name="connsiteX11" fmla="*/ 2318 w 10000"/>
              <a:gd name="connsiteY11" fmla="*/ 8199 h 8649"/>
              <a:gd name="connsiteX12" fmla="*/ 929 w 10000"/>
              <a:gd name="connsiteY12" fmla="*/ 8508 h 8649"/>
              <a:gd name="connsiteX13" fmla="*/ 0 w 10000"/>
              <a:gd name="connsiteY13" fmla="*/ 8649 h 8649"/>
              <a:gd name="connsiteX14" fmla="*/ 10000 w 10000"/>
              <a:gd name="connsiteY14" fmla="*/ 8649 h 8649"/>
              <a:gd name="connsiteX15" fmla="*/ 9982 w 10000"/>
              <a:gd name="connsiteY15" fmla="*/ 8602 h 8649"/>
              <a:gd name="connsiteX0" fmla="*/ 9552 w 10000"/>
              <a:gd name="connsiteY0" fmla="*/ 9904 h 10000"/>
              <a:gd name="connsiteX1" fmla="*/ 9445 w 10000"/>
              <a:gd name="connsiteY1" fmla="*/ 0 h 10000"/>
              <a:gd name="connsiteX2" fmla="*/ 9319 w 10000"/>
              <a:gd name="connsiteY2" fmla="*/ 0 h 10000"/>
              <a:gd name="connsiteX3" fmla="*/ 8786 w 10000"/>
              <a:gd name="connsiteY3" fmla="*/ 1431 h 10000"/>
              <a:gd name="connsiteX4" fmla="*/ 8086 w 10000"/>
              <a:gd name="connsiteY4" fmla="*/ 2885 h 10000"/>
              <a:gd name="connsiteX5" fmla="*/ 7534 w 10000"/>
              <a:gd name="connsiteY5" fmla="*/ 4110 h 10000"/>
              <a:gd name="connsiteX6" fmla="*/ 6734 w 10000"/>
              <a:gd name="connsiteY6" fmla="*/ 5488 h 10000"/>
              <a:gd name="connsiteX7" fmla="*/ 5851 w 10000"/>
              <a:gd name="connsiteY7" fmla="*/ 6844 h 10000"/>
              <a:gd name="connsiteX8" fmla="*/ 4811 w 10000"/>
              <a:gd name="connsiteY8" fmla="*/ 7918 h 10000"/>
              <a:gd name="connsiteX9" fmla="*/ 4195 w 10000"/>
              <a:gd name="connsiteY9" fmla="*/ 8460 h 10000"/>
              <a:gd name="connsiteX10" fmla="*/ 3487 w 10000"/>
              <a:gd name="connsiteY10" fmla="*/ 8980 h 10000"/>
              <a:gd name="connsiteX11" fmla="*/ 2318 w 10000"/>
              <a:gd name="connsiteY11" fmla="*/ 9480 h 10000"/>
              <a:gd name="connsiteX12" fmla="*/ 929 w 10000"/>
              <a:gd name="connsiteY12" fmla="*/ 9837 h 10000"/>
              <a:gd name="connsiteX13" fmla="*/ 0 w 10000"/>
              <a:gd name="connsiteY13" fmla="*/ 10000 h 10000"/>
              <a:gd name="connsiteX14" fmla="*/ 10000 w 10000"/>
              <a:gd name="connsiteY14" fmla="*/ 10000 h 10000"/>
              <a:gd name="connsiteX15" fmla="*/ 9552 w 10000"/>
              <a:gd name="connsiteY15" fmla="*/ 9904 h 10000"/>
              <a:gd name="connsiteX0" fmla="*/ 9552 w 9552"/>
              <a:gd name="connsiteY0" fmla="*/ 9904 h 10000"/>
              <a:gd name="connsiteX1" fmla="*/ 9445 w 9552"/>
              <a:gd name="connsiteY1" fmla="*/ 0 h 10000"/>
              <a:gd name="connsiteX2" fmla="*/ 9319 w 9552"/>
              <a:gd name="connsiteY2" fmla="*/ 0 h 10000"/>
              <a:gd name="connsiteX3" fmla="*/ 8786 w 9552"/>
              <a:gd name="connsiteY3" fmla="*/ 1431 h 10000"/>
              <a:gd name="connsiteX4" fmla="*/ 8086 w 9552"/>
              <a:gd name="connsiteY4" fmla="*/ 2885 h 10000"/>
              <a:gd name="connsiteX5" fmla="*/ 7534 w 9552"/>
              <a:gd name="connsiteY5" fmla="*/ 4110 h 10000"/>
              <a:gd name="connsiteX6" fmla="*/ 6734 w 9552"/>
              <a:gd name="connsiteY6" fmla="*/ 5488 h 10000"/>
              <a:gd name="connsiteX7" fmla="*/ 5851 w 9552"/>
              <a:gd name="connsiteY7" fmla="*/ 6844 h 10000"/>
              <a:gd name="connsiteX8" fmla="*/ 4811 w 9552"/>
              <a:gd name="connsiteY8" fmla="*/ 7918 h 10000"/>
              <a:gd name="connsiteX9" fmla="*/ 4195 w 9552"/>
              <a:gd name="connsiteY9" fmla="*/ 8460 h 10000"/>
              <a:gd name="connsiteX10" fmla="*/ 3487 w 9552"/>
              <a:gd name="connsiteY10" fmla="*/ 8980 h 10000"/>
              <a:gd name="connsiteX11" fmla="*/ 2318 w 9552"/>
              <a:gd name="connsiteY11" fmla="*/ 9480 h 10000"/>
              <a:gd name="connsiteX12" fmla="*/ 929 w 9552"/>
              <a:gd name="connsiteY12" fmla="*/ 9837 h 10000"/>
              <a:gd name="connsiteX13" fmla="*/ 0 w 9552"/>
              <a:gd name="connsiteY13" fmla="*/ 10000 h 10000"/>
              <a:gd name="connsiteX14" fmla="*/ 9552 w 9552"/>
              <a:gd name="connsiteY14" fmla="*/ 9904 h 10000"/>
              <a:gd name="connsiteX0" fmla="*/ 9960 w 9960"/>
              <a:gd name="connsiteY0" fmla="*/ 10010 h 10010"/>
              <a:gd name="connsiteX1" fmla="*/ 9888 w 9960"/>
              <a:gd name="connsiteY1" fmla="*/ 0 h 10010"/>
              <a:gd name="connsiteX2" fmla="*/ 9756 w 9960"/>
              <a:gd name="connsiteY2" fmla="*/ 0 h 10010"/>
              <a:gd name="connsiteX3" fmla="*/ 9198 w 9960"/>
              <a:gd name="connsiteY3" fmla="*/ 1431 h 10010"/>
              <a:gd name="connsiteX4" fmla="*/ 8465 w 9960"/>
              <a:gd name="connsiteY4" fmla="*/ 2885 h 10010"/>
              <a:gd name="connsiteX5" fmla="*/ 7887 w 9960"/>
              <a:gd name="connsiteY5" fmla="*/ 4110 h 10010"/>
              <a:gd name="connsiteX6" fmla="*/ 7050 w 9960"/>
              <a:gd name="connsiteY6" fmla="*/ 5488 h 10010"/>
              <a:gd name="connsiteX7" fmla="*/ 6125 w 9960"/>
              <a:gd name="connsiteY7" fmla="*/ 6844 h 10010"/>
              <a:gd name="connsiteX8" fmla="*/ 5037 w 9960"/>
              <a:gd name="connsiteY8" fmla="*/ 7918 h 10010"/>
              <a:gd name="connsiteX9" fmla="*/ 4392 w 9960"/>
              <a:gd name="connsiteY9" fmla="*/ 8460 h 10010"/>
              <a:gd name="connsiteX10" fmla="*/ 3651 w 9960"/>
              <a:gd name="connsiteY10" fmla="*/ 8980 h 10010"/>
              <a:gd name="connsiteX11" fmla="*/ 2427 w 9960"/>
              <a:gd name="connsiteY11" fmla="*/ 9480 h 10010"/>
              <a:gd name="connsiteX12" fmla="*/ 973 w 9960"/>
              <a:gd name="connsiteY12" fmla="*/ 9837 h 10010"/>
              <a:gd name="connsiteX13" fmla="*/ 0 w 9960"/>
              <a:gd name="connsiteY13" fmla="*/ 10000 h 10010"/>
              <a:gd name="connsiteX14" fmla="*/ 9960 w 9960"/>
              <a:gd name="connsiteY14" fmla="*/ 10010 h 10010"/>
              <a:gd name="connsiteX0" fmla="*/ 10000 w 10000"/>
              <a:gd name="connsiteY0" fmla="*/ 10000 h 10000"/>
              <a:gd name="connsiteX1" fmla="*/ 9982 w 10000"/>
              <a:gd name="connsiteY1" fmla="*/ 15 h 10000"/>
              <a:gd name="connsiteX2" fmla="*/ 9795 w 10000"/>
              <a:gd name="connsiteY2" fmla="*/ 0 h 10000"/>
              <a:gd name="connsiteX3" fmla="*/ 9235 w 10000"/>
              <a:gd name="connsiteY3" fmla="*/ 1430 h 10000"/>
              <a:gd name="connsiteX4" fmla="*/ 8499 w 10000"/>
              <a:gd name="connsiteY4" fmla="*/ 2882 h 10000"/>
              <a:gd name="connsiteX5" fmla="*/ 7919 w 10000"/>
              <a:gd name="connsiteY5" fmla="*/ 4106 h 10000"/>
              <a:gd name="connsiteX6" fmla="*/ 7078 w 10000"/>
              <a:gd name="connsiteY6" fmla="*/ 5483 h 10000"/>
              <a:gd name="connsiteX7" fmla="*/ 6150 w 10000"/>
              <a:gd name="connsiteY7" fmla="*/ 6837 h 10000"/>
              <a:gd name="connsiteX8" fmla="*/ 5057 w 10000"/>
              <a:gd name="connsiteY8" fmla="*/ 7910 h 10000"/>
              <a:gd name="connsiteX9" fmla="*/ 4410 w 10000"/>
              <a:gd name="connsiteY9" fmla="*/ 8452 h 10000"/>
              <a:gd name="connsiteX10" fmla="*/ 3666 w 10000"/>
              <a:gd name="connsiteY10" fmla="*/ 8971 h 10000"/>
              <a:gd name="connsiteX11" fmla="*/ 2437 w 10000"/>
              <a:gd name="connsiteY11" fmla="*/ 9471 h 10000"/>
              <a:gd name="connsiteX12" fmla="*/ 977 w 10000"/>
              <a:gd name="connsiteY12" fmla="*/ 9827 h 10000"/>
              <a:gd name="connsiteX13" fmla="*/ 0 w 10000"/>
              <a:gd name="connsiteY13" fmla="*/ 9990 h 10000"/>
              <a:gd name="connsiteX14" fmla="*/ 10000 w 10000"/>
              <a:gd name="connsiteY14" fmla="*/ 10000 h 10000"/>
              <a:gd name="connsiteX0" fmla="*/ 10000 w 10043"/>
              <a:gd name="connsiteY0" fmla="*/ 10136 h 10136"/>
              <a:gd name="connsiteX1" fmla="*/ 10036 w 10043"/>
              <a:gd name="connsiteY1" fmla="*/ 0 h 10136"/>
              <a:gd name="connsiteX2" fmla="*/ 9795 w 10043"/>
              <a:gd name="connsiteY2" fmla="*/ 136 h 10136"/>
              <a:gd name="connsiteX3" fmla="*/ 9235 w 10043"/>
              <a:gd name="connsiteY3" fmla="*/ 1566 h 10136"/>
              <a:gd name="connsiteX4" fmla="*/ 8499 w 10043"/>
              <a:gd name="connsiteY4" fmla="*/ 3018 h 10136"/>
              <a:gd name="connsiteX5" fmla="*/ 7919 w 10043"/>
              <a:gd name="connsiteY5" fmla="*/ 4242 h 10136"/>
              <a:gd name="connsiteX6" fmla="*/ 7078 w 10043"/>
              <a:gd name="connsiteY6" fmla="*/ 5619 h 10136"/>
              <a:gd name="connsiteX7" fmla="*/ 6150 w 10043"/>
              <a:gd name="connsiteY7" fmla="*/ 6973 h 10136"/>
              <a:gd name="connsiteX8" fmla="*/ 5057 w 10043"/>
              <a:gd name="connsiteY8" fmla="*/ 8046 h 10136"/>
              <a:gd name="connsiteX9" fmla="*/ 4410 w 10043"/>
              <a:gd name="connsiteY9" fmla="*/ 8588 h 10136"/>
              <a:gd name="connsiteX10" fmla="*/ 3666 w 10043"/>
              <a:gd name="connsiteY10" fmla="*/ 9107 h 10136"/>
              <a:gd name="connsiteX11" fmla="*/ 2437 w 10043"/>
              <a:gd name="connsiteY11" fmla="*/ 9607 h 10136"/>
              <a:gd name="connsiteX12" fmla="*/ 977 w 10043"/>
              <a:gd name="connsiteY12" fmla="*/ 9963 h 10136"/>
              <a:gd name="connsiteX13" fmla="*/ 0 w 10043"/>
              <a:gd name="connsiteY13" fmla="*/ 10126 h 10136"/>
              <a:gd name="connsiteX14" fmla="*/ 10000 w 10043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50 w 10036"/>
              <a:gd name="connsiteY7" fmla="*/ 6973 h 10136"/>
              <a:gd name="connsiteX8" fmla="*/ 5057 w 10036"/>
              <a:gd name="connsiteY8" fmla="*/ 8046 h 10136"/>
              <a:gd name="connsiteX9" fmla="*/ 4410 w 10036"/>
              <a:gd name="connsiteY9" fmla="*/ 8588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691 w 10036"/>
              <a:gd name="connsiteY7" fmla="*/ 7640 h 10136"/>
              <a:gd name="connsiteX8" fmla="*/ 5057 w 10036"/>
              <a:gd name="connsiteY8" fmla="*/ 8046 h 10136"/>
              <a:gd name="connsiteX9" fmla="*/ 4410 w 10036"/>
              <a:gd name="connsiteY9" fmla="*/ 8588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77 w 10036"/>
              <a:gd name="connsiteY7" fmla="*/ 7186 h 10136"/>
              <a:gd name="connsiteX8" fmla="*/ 5057 w 10036"/>
              <a:gd name="connsiteY8" fmla="*/ 8046 h 10136"/>
              <a:gd name="connsiteX9" fmla="*/ 4410 w 10036"/>
              <a:gd name="connsiteY9" fmla="*/ 8588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410 w 10036"/>
              <a:gd name="connsiteY9" fmla="*/ 8588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8041 w 10036"/>
              <a:gd name="connsiteY5" fmla="*/ 427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702 w 10036"/>
              <a:gd name="connsiteY4" fmla="*/ 2927 h 10136"/>
              <a:gd name="connsiteX5" fmla="*/ 8041 w 10036"/>
              <a:gd name="connsiteY5" fmla="*/ 427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438 w 10036"/>
              <a:gd name="connsiteY3" fmla="*/ 1399 h 10136"/>
              <a:gd name="connsiteX4" fmla="*/ 8702 w 10036"/>
              <a:gd name="connsiteY4" fmla="*/ 2927 h 10136"/>
              <a:gd name="connsiteX5" fmla="*/ 8041 w 10036"/>
              <a:gd name="connsiteY5" fmla="*/ 427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930 w 10036"/>
              <a:gd name="connsiteY2" fmla="*/ 136 h 10136"/>
              <a:gd name="connsiteX3" fmla="*/ 9438 w 10036"/>
              <a:gd name="connsiteY3" fmla="*/ 1399 h 10136"/>
              <a:gd name="connsiteX4" fmla="*/ 8702 w 10036"/>
              <a:gd name="connsiteY4" fmla="*/ 2927 h 10136"/>
              <a:gd name="connsiteX5" fmla="*/ 8041 w 10036"/>
              <a:gd name="connsiteY5" fmla="*/ 427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36" h="10136">
                <a:moveTo>
                  <a:pt x="10000" y="10136"/>
                </a:moveTo>
                <a:cubicBezTo>
                  <a:pt x="9962" y="6838"/>
                  <a:pt x="10006" y="3313"/>
                  <a:pt x="10036" y="0"/>
                </a:cubicBezTo>
                <a:lnTo>
                  <a:pt x="9930" y="136"/>
                </a:lnTo>
                <a:lnTo>
                  <a:pt x="9438" y="1399"/>
                </a:lnTo>
                <a:lnTo>
                  <a:pt x="8702" y="2927"/>
                </a:lnTo>
                <a:lnTo>
                  <a:pt x="8041" y="4272"/>
                </a:lnTo>
                <a:lnTo>
                  <a:pt x="7227" y="5664"/>
                </a:lnTo>
                <a:cubicBezTo>
                  <a:pt x="6927" y="6119"/>
                  <a:pt x="6516" y="6785"/>
                  <a:pt x="6177" y="7186"/>
                </a:cubicBezTo>
                <a:lnTo>
                  <a:pt x="5165" y="8152"/>
                </a:lnTo>
                <a:lnTo>
                  <a:pt x="4532" y="8694"/>
                </a:lnTo>
                <a:lnTo>
                  <a:pt x="3531" y="9258"/>
                </a:lnTo>
                <a:lnTo>
                  <a:pt x="2437" y="9607"/>
                </a:lnTo>
                <a:lnTo>
                  <a:pt x="977" y="9963"/>
                </a:lnTo>
                <a:lnTo>
                  <a:pt x="0" y="10126"/>
                </a:lnTo>
                <a:lnTo>
                  <a:pt x="10000" y="1013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180" name="Group 68"/>
          <p:cNvGrpSpPr>
            <a:grpSpLocks/>
          </p:cNvGrpSpPr>
          <p:nvPr/>
        </p:nvGrpSpPr>
        <p:grpSpPr bwMode="auto">
          <a:xfrm>
            <a:off x="2236229" y="2859088"/>
            <a:ext cx="5270500" cy="2882900"/>
            <a:chOff x="1261" y="1638"/>
            <a:chExt cx="3320" cy="1816"/>
          </a:xfrm>
        </p:grpSpPr>
        <p:sp>
          <p:nvSpPr>
            <p:cNvPr id="90181" name="Freeform 69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2" name="Freeform 70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3" name="Freeform 71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4" name="Freeform 72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5" name="Freeform 73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6" name="Freeform 74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7" name="Freeform 75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8" name="Freeform 76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Freeform 77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0" name="Freeform 78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1" name="Freeform 79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2" name="Freeform 80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3" name="Freeform 81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4" name="Freeform 82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5" name="Freeform 83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6" name="Freeform 84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7" name="Freeform 85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8" name="Freeform 86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9" name="Freeform 87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0" name="Freeform 88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1" name="Freeform 89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2" name="Freeform 90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3" name="Freeform 91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4" name="Freeform 92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5" name="Freeform 93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6" name="Freeform 94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7" name="Freeform 95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8" name="Freeform 96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9" name="Freeform 97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0" name="Freeform 98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1" name="Freeform 99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2" name="Freeform 100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3" name="Freeform 101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4" name="Freeform 102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5" name="Freeform 103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6" name="Freeform 104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7" name="Freeform 105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8" name="Freeform 106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9" name="Freeform 107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0" name="Freeform 108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1" name="Freeform 109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2" name="Freeform 110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3" name="Freeform 111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4" name="Freeform 112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5" name="Freeform 113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6" name="Freeform 114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7" name="Freeform 115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8" name="Freeform 116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9" name="Freeform 117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0" name="Freeform 118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1" name="Freeform 119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2" name="Freeform 120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3" name="Freeform 121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4" name="Freeform 122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5" name="Freeform 123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6" name="Freeform 124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7" name="Freeform 125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8" name="Freeform 126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9" name="Freeform 127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0" name="Freeform 128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1" name="Freeform 129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2" name="Freeform 130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3" name="Freeform 131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4" name="Freeform 132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5" name="Freeform 133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6" name="Freeform 134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7" name="Freeform 135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8" name="Freeform 136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9" name="Freeform 137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0" name="Freeform 138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1" name="Freeform 139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2" name="Freeform 140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3" name="Freeform 141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4" name="Freeform 142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5" name="Freeform 143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6" name="Freeform 144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7" name="Freeform 145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8" name="Freeform 146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9" name="Freeform 147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0" name="Freeform 148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1" name="Freeform 149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2" name="Freeform 150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3" name="Freeform 151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4" name="Freeform 152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5" name="Freeform 153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6" name="Freeform 154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7" name="Freeform 155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8" name="Rectangle 156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9" name="Freeform 157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0" name="Freeform 158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1" name="Freeform 159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2" name="Freeform 160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3" name="Freeform 161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4" name="Freeform 162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5" name="Freeform 163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6" name="Freeform 164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7" name="Freeform 165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8" name="Freeform 166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9" name="Freeform 167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0" name="Freeform 168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1" name="Freeform 169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2" name="Freeform 170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3" name="Freeform 171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4" name="Freeform 172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5" name="Freeform 173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6" name="Freeform 174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7" name="Freeform 175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8" name="Freeform 176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9" name="Freeform 177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0" name="Freeform 178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1" name="Freeform 179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2" name="Freeform 180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3" name="Freeform 181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4" name="Freeform 182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5" name="Freeform 183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6" name="Freeform 184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7" name="Freeform 185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8" name="Freeform 186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9" name="Freeform 187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0" name="Freeform 188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1" name="Freeform 189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2" name="Freeform 190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3" name="Freeform 191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4" name="Freeform 192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5" name="Freeform 193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6" name="Freeform 194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7" name="Freeform 195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8" name="Freeform 196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9" name="Freeform 197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0" name="Freeform 198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1" name="Freeform 199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2" name="Freeform 200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3" name="Freeform 201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4" name="Freeform 202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5" name="Freeform 203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6" name="Freeform 204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7" name="Freeform 205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8" name="Freeform 206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9" name="Freeform 207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0" name="Freeform 208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1" name="Freeform 209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2" name="Freeform 210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3" name="Freeform 211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4" name="Freeform 212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5" name="Freeform 213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6" name="Freeform 214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7" name="Freeform 215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8" name="Freeform 216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9" name="Freeform 217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0" name="Freeform 218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1" name="Freeform 219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2" name="Freeform 220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3" name="Freeform 221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4" name="Freeform 222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5" name="Freeform 223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6" name="Freeform 224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7" name="Freeform 225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8" name="Freeform 226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9" name="Freeform 227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0" name="Freeform 228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1" name="Freeform 229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2" name="Freeform 230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3" name="Freeform 231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4" name="Freeform 232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5" name="Freeform 233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6" name="Freeform 234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7" name="Freeform 235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8" name="Freeform 236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9" name="Freeform 237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0" name="Freeform 238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1" name="Rectangle 239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2" name="Freeform 240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3" name="Freeform 241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4" name="Freeform 242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5" name="Rectangle 243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6" name="Freeform 244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7" name="Rectangle 245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8" name="Freeform 246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9" name="Freeform 247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0" name="Rectangle 248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42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2000"/>
                                        <p:tgtEl>
                                          <p:spTgt spid="9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/>
                                        <p:tgtEl>
                                          <p:spTgt spid="90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What is the generic center and dispersion of any normal distribution</a:t>
            </a:r>
            <a:r>
              <a:rPr lang="en-US" i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What is the exact center of a N(10,4</a:t>
            </a:r>
            <a:r>
              <a:rPr lang="en-US" i="1" dirty="0" smtClean="0"/>
              <a:t>)?</a:t>
            </a:r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What </a:t>
            </a:r>
            <a:r>
              <a:rPr lang="en-US" i="1" dirty="0"/>
              <a:t>is the exact </a:t>
            </a:r>
            <a:r>
              <a:rPr lang="en-US" i="1" dirty="0" smtClean="0"/>
              <a:t>dispersion </a:t>
            </a:r>
            <a:r>
              <a:rPr lang="en-US" i="1" dirty="0"/>
              <a:t>of a </a:t>
            </a:r>
            <a:r>
              <a:rPr lang="en-US" i="1" dirty="0" smtClean="0"/>
              <a:t>N(10,4)?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Normal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F9E4D3C7-93B7-44FA-8BAC-AD491ECCC1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9DF58D1-D3ED-4327-B743-0C14C1418A8D}" type="slidenum">
              <a:rPr lang="en-US"/>
              <a:pPr/>
              <a:t>4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Normal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91600" cy="3352800"/>
          </a:xfrm>
        </p:spPr>
        <p:txBody>
          <a:bodyPr/>
          <a:lstStyle/>
          <a:p>
            <a:r>
              <a:rPr lang="en-US" dirty="0"/>
              <a:t>Most important distribution </a:t>
            </a:r>
            <a:r>
              <a:rPr lang="en-US" dirty="0" smtClean="0"/>
              <a:t>model</a:t>
            </a:r>
          </a:p>
          <a:p>
            <a:endParaRPr lang="en-US" sz="1600" dirty="0"/>
          </a:p>
          <a:p>
            <a:r>
              <a:rPr lang="en-US" dirty="0"/>
              <a:t>Infinite </a:t>
            </a:r>
            <a:r>
              <a:rPr lang="en-US" dirty="0" smtClean="0"/>
              <a:t>number, </a:t>
            </a:r>
            <a:r>
              <a:rPr lang="en-US" dirty="0"/>
              <a:t>but each </a:t>
            </a:r>
            <a:r>
              <a:rPr lang="en-US" dirty="0" smtClean="0"/>
              <a:t>is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bell-shaped</a:t>
            </a:r>
          </a:p>
          <a:p>
            <a:pPr lvl="1"/>
            <a:r>
              <a:rPr lang="en-US" dirty="0"/>
              <a:t>centered on </a:t>
            </a:r>
            <a:r>
              <a:rPr lang="en-US" b="1" dirty="0">
                <a:solidFill>
                  <a:schemeClr val="accent1"/>
                </a:solidFill>
                <a:latin typeface="Symbol" pitchFamily="18" charset="2"/>
              </a:rPr>
              <a:t>m</a:t>
            </a:r>
            <a:endParaRPr lang="en-US" dirty="0"/>
          </a:p>
          <a:p>
            <a:pPr lvl="1"/>
            <a:r>
              <a:rPr lang="en-US" dirty="0"/>
              <a:t>dispersion of </a:t>
            </a:r>
            <a:r>
              <a:rPr lang="en-US" b="1" dirty="0" smtClean="0">
                <a:solidFill>
                  <a:schemeClr val="accent1"/>
                </a:solidFill>
                <a:latin typeface="Symbol" pitchFamily="18" charset="2"/>
              </a:rPr>
              <a:t>s</a:t>
            </a:r>
          </a:p>
          <a:p>
            <a:pPr lvl="1"/>
            <a:endParaRPr lang="en-US" sz="1600" b="1" dirty="0">
              <a:solidFill>
                <a:schemeClr val="accent1"/>
              </a:solidFill>
              <a:latin typeface="Symbol" pitchFamily="18" charset="2"/>
            </a:endParaRPr>
          </a:p>
          <a:p>
            <a:r>
              <a:rPr lang="en-US" dirty="0"/>
              <a:t>x ~ N(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dirty="0" err="1"/>
              <a:t>,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2151" name="Group 407"/>
          <p:cNvGrpSpPr>
            <a:grpSpLocks/>
          </p:cNvGrpSpPr>
          <p:nvPr/>
        </p:nvGrpSpPr>
        <p:grpSpPr bwMode="auto">
          <a:xfrm>
            <a:off x="2286000" y="5756275"/>
            <a:ext cx="5897563" cy="995363"/>
            <a:chOff x="1997" y="3626"/>
            <a:chExt cx="3715" cy="627"/>
          </a:xfrm>
        </p:grpSpPr>
        <p:sp>
          <p:nvSpPr>
            <p:cNvPr id="31947" name="Line 203"/>
            <p:cNvSpPr>
              <a:spLocks noChangeShapeType="1"/>
            </p:cNvSpPr>
            <p:nvPr/>
          </p:nvSpPr>
          <p:spPr bwMode="auto">
            <a:xfrm>
              <a:off x="2159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48" name="Line 204"/>
            <p:cNvSpPr>
              <a:spLocks noChangeShapeType="1"/>
            </p:cNvSpPr>
            <p:nvPr/>
          </p:nvSpPr>
          <p:spPr bwMode="auto">
            <a:xfrm>
              <a:off x="2667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49" name="Line 205"/>
            <p:cNvSpPr>
              <a:spLocks noChangeShapeType="1"/>
            </p:cNvSpPr>
            <p:nvPr/>
          </p:nvSpPr>
          <p:spPr bwMode="auto">
            <a:xfrm>
              <a:off x="3176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0" name="Line 206"/>
            <p:cNvSpPr>
              <a:spLocks noChangeShapeType="1"/>
            </p:cNvSpPr>
            <p:nvPr/>
          </p:nvSpPr>
          <p:spPr bwMode="auto">
            <a:xfrm>
              <a:off x="3684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1" name="Line 207"/>
            <p:cNvSpPr>
              <a:spLocks noChangeShapeType="1"/>
            </p:cNvSpPr>
            <p:nvPr/>
          </p:nvSpPr>
          <p:spPr bwMode="auto">
            <a:xfrm>
              <a:off x="4185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2" name="Line 208"/>
            <p:cNvSpPr>
              <a:spLocks noChangeShapeType="1"/>
            </p:cNvSpPr>
            <p:nvPr/>
          </p:nvSpPr>
          <p:spPr bwMode="auto">
            <a:xfrm>
              <a:off x="4694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3" name="Line 209"/>
            <p:cNvSpPr>
              <a:spLocks noChangeShapeType="1"/>
            </p:cNvSpPr>
            <p:nvPr/>
          </p:nvSpPr>
          <p:spPr bwMode="auto">
            <a:xfrm>
              <a:off x="5202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4" name="Line 210"/>
            <p:cNvSpPr>
              <a:spLocks noChangeShapeType="1"/>
            </p:cNvSpPr>
            <p:nvPr/>
          </p:nvSpPr>
          <p:spPr bwMode="auto">
            <a:xfrm>
              <a:off x="5711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1" name="Line 217"/>
            <p:cNvSpPr>
              <a:spLocks noChangeShapeType="1"/>
            </p:cNvSpPr>
            <p:nvPr/>
          </p:nvSpPr>
          <p:spPr bwMode="auto">
            <a:xfrm>
              <a:off x="1997" y="3626"/>
              <a:ext cx="37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2" name="Rectangle 218"/>
            <p:cNvSpPr>
              <a:spLocks noChangeArrowheads="1"/>
            </p:cNvSpPr>
            <p:nvPr/>
          </p:nvSpPr>
          <p:spPr bwMode="auto">
            <a:xfrm>
              <a:off x="2746" y="3984"/>
              <a:ext cx="183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4000"/>
            </a:p>
          </p:txBody>
        </p:sp>
      </p:grpSp>
      <p:sp>
        <p:nvSpPr>
          <p:cNvPr id="31964" name="Freeform 220"/>
          <p:cNvSpPr>
            <a:spLocks/>
          </p:cNvSpPr>
          <p:nvPr/>
        </p:nvSpPr>
        <p:spPr bwMode="auto">
          <a:xfrm>
            <a:off x="3995738" y="5557838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5" name="Freeform 221"/>
          <p:cNvSpPr>
            <a:spLocks/>
          </p:cNvSpPr>
          <p:nvPr/>
        </p:nvSpPr>
        <p:spPr bwMode="auto">
          <a:xfrm>
            <a:off x="7307263" y="567372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966" name="Group 222"/>
          <p:cNvGrpSpPr>
            <a:grpSpLocks/>
          </p:cNvGrpSpPr>
          <p:nvPr/>
        </p:nvGrpSpPr>
        <p:grpSpPr bwMode="auto">
          <a:xfrm>
            <a:off x="2438400" y="2749550"/>
            <a:ext cx="5270500" cy="2882900"/>
            <a:chOff x="1261" y="1638"/>
            <a:chExt cx="3320" cy="1816"/>
          </a:xfrm>
        </p:grpSpPr>
        <p:sp>
          <p:nvSpPr>
            <p:cNvPr id="31967" name="Freeform 223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8" name="Freeform 224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9" name="Freeform 225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0" name="Freeform 226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1" name="Freeform 227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2" name="Freeform 228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3" name="Freeform 229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4" name="Freeform 230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5" name="Freeform 231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6" name="Freeform 232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7" name="Freeform 233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8" name="Freeform 234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9" name="Freeform 235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0" name="Freeform 236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1" name="Freeform 237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2" name="Freeform 238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3" name="Freeform 239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4" name="Freeform 240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5" name="Freeform 241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6" name="Freeform 242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7" name="Freeform 243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8" name="Freeform 244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9" name="Freeform 245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0" name="Freeform 246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1" name="Freeform 247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2" name="Freeform 248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3" name="Freeform 249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4" name="Freeform 250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5" name="Freeform 251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6" name="Freeform 252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7" name="Freeform 253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8" name="Freeform 254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9" name="Freeform 255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0" name="Freeform 256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1" name="Freeform 257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2" name="Freeform 258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3" name="Freeform 259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4" name="Freeform 260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5" name="Freeform 261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6" name="Freeform 262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7" name="Freeform 263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8" name="Freeform 264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9" name="Freeform 265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0" name="Freeform 266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1" name="Freeform 267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2" name="Freeform 268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Freeform 269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4" name="Freeform 270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5" name="Freeform 271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6" name="Freeform 272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7" name="Freeform 273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8" name="Freeform 274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9" name="Freeform 275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0" name="Freeform 276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1" name="Freeform 277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2" name="Freeform 278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3" name="Freeform 279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4" name="Freeform 280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Freeform 281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6" name="Freeform 282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Freeform 283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8" name="Freeform 284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9" name="Freeform 285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0" name="Freeform 286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1" name="Freeform 287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2" name="Freeform 288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3" name="Freeform 289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4" name="Freeform 290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5" name="Freeform 291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6" name="Freeform 292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7" name="Freeform 293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8" name="Freeform 294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9" name="Freeform 295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Freeform 296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Freeform 297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Freeform 298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3" name="Freeform 299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4" name="Freeform 300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5" name="Freeform 301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6" name="Freeform 302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7" name="Freeform 303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8" name="Freeform 304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9" name="Freeform 305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0" name="Freeform 306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1" name="Freeform 307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2" name="Freeform 308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3" name="Freeform 309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4" name="Rectangle 310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5" name="Freeform 311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6" name="Freeform 312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7" name="Freeform 313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8" name="Freeform 314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9" name="Freeform 315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0" name="Freeform 316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1" name="Freeform 317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2" name="Freeform 318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3" name="Freeform 319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Freeform 320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Freeform 321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6" name="Freeform 322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7" name="Freeform 323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8" name="Freeform 324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9" name="Freeform 325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0" name="Freeform 326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1" name="Freeform 327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2" name="Freeform 328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3" name="Freeform 329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4" name="Freeform 330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5" name="Freeform 331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6" name="Freeform 332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7" name="Freeform 333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8" name="Freeform 334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9" name="Freeform 335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0" name="Freeform 336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1" name="Freeform 337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2" name="Freeform 338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3" name="Freeform 339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4" name="Freeform 340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5" name="Freeform 341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6" name="Freeform 342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7" name="Freeform 343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8" name="Freeform 344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Freeform 345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Freeform 346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1" name="Freeform 347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2" name="Freeform 348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Freeform 349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4" name="Freeform 350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5" name="Freeform 351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6" name="Freeform 352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7" name="Freeform 353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8" name="Freeform 354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9" name="Freeform 355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0" name="Freeform 356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1" name="Freeform 357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2" name="Freeform 358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3" name="Freeform 359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4" name="Freeform 360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5" name="Freeform 361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6" name="Freeform 362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7" name="Freeform 363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8" name="Freeform 364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9" name="Freeform 365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0" name="Freeform 366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1" name="Freeform 367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2" name="Freeform 368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3" name="Freeform 369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4" name="Freeform 370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5" name="Freeform 371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6" name="Freeform 372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7" name="Freeform 373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8" name="Freeform 374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9" name="Freeform 375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0" name="Freeform 376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1" name="Freeform 377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2" name="Freeform 378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3" name="Freeform 379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4" name="Freeform 380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5" name="Freeform 381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6" name="Freeform 382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7" name="Freeform 383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8" name="Freeform 384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9" name="Freeform 385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0" name="Freeform 386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1" name="Freeform 387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2" name="Freeform 388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3" name="Freeform 389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4" name="Freeform 390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5" name="Freeform 391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6" name="Freeform 392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7" name="Rectangle 393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8" name="Freeform 394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9" name="Freeform 395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0" name="Freeform 396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1" name="Rectangle 397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2" name="Freeform 398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3" name="Rectangle 399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4" name="Freeform 400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5" name="Freeform 401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6" name="Rectangle 402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147" name="AutoShape 403"/>
          <p:cNvSpPr>
            <a:spLocks noChangeArrowheads="1"/>
          </p:cNvSpPr>
          <p:nvPr/>
        </p:nvSpPr>
        <p:spPr bwMode="auto">
          <a:xfrm>
            <a:off x="4935538" y="2771775"/>
            <a:ext cx="76200" cy="3009900"/>
          </a:xfrm>
          <a:prstGeom prst="downArrow">
            <a:avLst>
              <a:gd name="adj1" fmla="val 50000"/>
              <a:gd name="adj2" fmla="val 98750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48" name="AutoShape 404"/>
          <p:cNvSpPr>
            <a:spLocks noChangeArrowheads="1"/>
          </p:cNvSpPr>
          <p:nvPr/>
        </p:nvSpPr>
        <p:spPr bwMode="auto">
          <a:xfrm>
            <a:off x="4983163" y="3959225"/>
            <a:ext cx="814387" cy="74613"/>
          </a:xfrm>
          <a:prstGeom prst="rightArrow">
            <a:avLst>
              <a:gd name="adj1" fmla="val 50000"/>
              <a:gd name="adj2" fmla="val 27287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49" name="Text Box 405"/>
          <p:cNvSpPr txBox="1">
            <a:spLocks noChangeArrowheads="1"/>
          </p:cNvSpPr>
          <p:nvPr/>
        </p:nvSpPr>
        <p:spPr bwMode="auto">
          <a:xfrm>
            <a:off x="4716463" y="5562600"/>
            <a:ext cx="5365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32150" name="Text Box 406"/>
          <p:cNvSpPr txBox="1">
            <a:spLocks noChangeArrowheads="1"/>
          </p:cNvSpPr>
          <p:nvPr/>
        </p:nvSpPr>
        <p:spPr bwMode="auto">
          <a:xfrm>
            <a:off x="5013325" y="3270250"/>
            <a:ext cx="5524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800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 autoUpdateAnimBg="0"/>
      <p:bldP spid="32147" grpId="0" uiExpand="1" animBg="1"/>
      <p:bldP spid="32148" grpId="0" animBg="1"/>
      <p:bldP spid="32149" grpId="0" uiExpand="1" autoUpdateAnimBg="0"/>
      <p:bldP spid="3215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40F711D-FDC1-4026-946D-892EB559842D}" type="slidenum">
              <a:rPr lang="en-US"/>
              <a:pPr/>
              <a:t>5</a:t>
            </a:fld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2344738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151188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959225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765675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561013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369050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7175500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2087563" y="5256213"/>
            <a:ext cx="55324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276600" y="6354763"/>
            <a:ext cx="29098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Quantitative Value</a:t>
            </a:r>
            <a:endParaRPr lang="en-US" sz="4000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 rot="16200000">
            <a:off x="1258888" y="3732213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4000"/>
          </a:p>
        </p:txBody>
      </p:sp>
      <p:sp>
        <p:nvSpPr>
          <p:cNvPr id="36885" name="Freeform 21"/>
          <p:cNvSpPr>
            <a:spLocks/>
          </p:cNvSpPr>
          <p:nvPr/>
        </p:nvSpPr>
        <p:spPr bwMode="auto">
          <a:xfrm>
            <a:off x="2540000" y="531495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Freeform 22"/>
          <p:cNvSpPr>
            <a:spLocks/>
          </p:cNvSpPr>
          <p:nvPr/>
        </p:nvSpPr>
        <p:spPr bwMode="auto">
          <a:xfrm>
            <a:off x="2913063" y="5057775"/>
            <a:ext cx="1587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7" name="Freeform 23"/>
          <p:cNvSpPr>
            <a:spLocks/>
          </p:cNvSpPr>
          <p:nvPr/>
        </p:nvSpPr>
        <p:spPr bwMode="auto">
          <a:xfrm>
            <a:off x="3228975" y="464820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8" name="Freeform 24"/>
          <p:cNvSpPr>
            <a:spLocks/>
          </p:cNvSpPr>
          <p:nvPr/>
        </p:nvSpPr>
        <p:spPr bwMode="auto">
          <a:xfrm>
            <a:off x="3335338" y="4471988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Freeform 25"/>
          <p:cNvSpPr>
            <a:spLocks/>
          </p:cNvSpPr>
          <p:nvPr/>
        </p:nvSpPr>
        <p:spPr bwMode="auto">
          <a:xfrm>
            <a:off x="3544888" y="4062413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Freeform 26"/>
          <p:cNvSpPr>
            <a:spLocks/>
          </p:cNvSpPr>
          <p:nvPr/>
        </p:nvSpPr>
        <p:spPr bwMode="auto">
          <a:xfrm>
            <a:off x="3790950" y="3500438"/>
            <a:ext cx="111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Freeform 27"/>
          <p:cNvSpPr>
            <a:spLocks/>
          </p:cNvSpPr>
          <p:nvPr/>
        </p:nvSpPr>
        <p:spPr bwMode="auto">
          <a:xfrm>
            <a:off x="4762500" y="2728913"/>
            <a:ext cx="1588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7"/>
              </a:cxn>
              <a:cxn ang="0">
                <a:pos x="0" y="0"/>
              </a:cxn>
            </a:cxnLst>
            <a:rect l="0" t="0" r="r" b="b"/>
            <a:pathLst>
              <a:path h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Freeform 28"/>
          <p:cNvSpPr>
            <a:spLocks/>
          </p:cNvSpPr>
          <p:nvPr/>
        </p:nvSpPr>
        <p:spPr bwMode="auto">
          <a:xfrm>
            <a:off x="5381625" y="3886200"/>
            <a:ext cx="127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3" name="Freeform 29"/>
          <p:cNvSpPr>
            <a:spLocks/>
          </p:cNvSpPr>
          <p:nvPr/>
        </p:nvSpPr>
        <p:spPr bwMode="auto">
          <a:xfrm>
            <a:off x="5803900" y="46831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Freeform 30"/>
          <p:cNvSpPr>
            <a:spLocks/>
          </p:cNvSpPr>
          <p:nvPr/>
        </p:nvSpPr>
        <p:spPr bwMode="auto">
          <a:xfrm>
            <a:off x="5967413" y="49053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5" name="Freeform 31"/>
          <p:cNvSpPr>
            <a:spLocks/>
          </p:cNvSpPr>
          <p:nvPr/>
        </p:nvSpPr>
        <p:spPr bwMode="auto">
          <a:xfrm>
            <a:off x="6224588" y="5173663"/>
            <a:ext cx="111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6" name="Freeform 32"/>
          <p:cNvSpPr>
            <a:spLocks/>
          </p:cNvSpPr>
          <p:nvPr/>
        </p:nvSpPr>
        <p:spPr bwMode="auto">
          <a:xfrm>
            <a:off x="6388100" y="52800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7" name="Freeform 33"/>
          <p:cNvSpPr>
            <a:spLocks/>
          </p:cNvSpPr>
          <p:nvPr/>
        </p:nvSpPr>
        <p:spPr bwMode="auto">
          <a:xfrm>
            <a:off x="6551613" y="53498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8" name="Freeform 34"/>
          <p:cNvSpPr>
            <a:spLocks/>
          </p:cNvSpPr>
          <p:nvPr/>
        </p:nvSpPr>
        <p:spPr bwMode="auto">
          <a:xfrm>
            <a:off x="6715125" y="5395913"/>
            <a:ext cx="1588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0" y="8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h="8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6821488" y="5419725"/>
            <a:ext cx="0" cy="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7137400" y="5454650"/>
            <a:ext cx="0" cy="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901" name="Group 37"/>
          <p:cNvGrpSpPr>
            <a:grpSpLocks/>
          </p:cNvGrpSpPr>
          <p:nvPr/>
        </p:nvGrpSpPr>
        <p:grpSpPr bwMode="auto">
          <a:xfrm>
            <a:off x="2239963" y="2249488"/>
            <a:ext cx="5270500" cy="2882900"/>
            <a:chOff x="1261" y="1638"/>
            <a:chExt cx="3320" cy="1816"/>
          </a:xfrm>
        </p:grpSpPr>
        <p:sp>
          <p:nvSpPr>
            <p:cNvPr id="36902" name="Freeform 38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39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Freeform 40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Freeform 41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Freeform 42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Freeform 43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Freeform 44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Freeform 45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Freeform 46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Freeform 47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Freeform 48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Freeform 49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Freeform 50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Freeform 51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Freeform 52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Freeform 53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8" name="Freeform 54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Freeform 55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Freeform 56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Freeform 57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Freeform 58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Freeform 59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Freeform 60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Freeform 61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Freeform 62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Freeform 63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Freeform 64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Freeform 65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Freeform 66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Freeform 67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Freeform 68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Freeform 69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Freeform 70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Freeform 71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Freeform 72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Freeform 73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Freeform 74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Freeform 75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Freeform 76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Freeform 77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Freeform 78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79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80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81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82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83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Freeform 84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9" name="Freeform 85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0" name="Freeform 86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1" name="Freeform 87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Freeform 88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Freeform 89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4" name="Freeform 90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5" name="Freeform 91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6" name="Freeform 92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7" name="Freeform 93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Freeform 94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9" name="Freeform 95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0" name="Freeform 96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1" name="Freeform 97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2" name="Freeform 98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3" name="Freeform 99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4" name="Freeform 100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5" name="Freeform 101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Freeform 102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Freeform 103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Freeform 104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Freeform 105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Freeform 106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Freeform 107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Freeform 108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Freeform 109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Freeform 110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Freeform 111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112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Freeform 113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Freeform 114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Freeform 115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Freeform 116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Freeform 117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Freeform 118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3" name="Freeform 119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4" name="Freeform 120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5" name="Freeform 121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6" name="Freeform 122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7" name="Freeform 123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8" name="Freeform 124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9" name="Rectangle 125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0" name="Freeform 126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1" name="Freeform 127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2" name="Freeform 128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3" name="Freeform 129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4" name="Freeform 130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5" name="Freeform 131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6" name="Freeform 132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Freeform 133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8" name="Freeform 134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9" name="Freeform 135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0" name="Freeform 136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1" name="Freeform 137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2" name="Freeform 138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3" name="Freeform 139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4" name="Freeform 140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5" name="Freeform 141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6" name="Freeform 142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7" name="Freeform 143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8" name="Freeform 144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9" name="Freeform 145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0" name="Freeform 146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1" name="Freeform 147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2" name="Freeform 148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3" name="Freeform 149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4" name="Freeform 150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5" name="Freeform 151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6" name="Freeform 152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7" name="Freeform 153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8" name="Freeform 154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9" name="Freeform 155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0" name="Freeform 156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1" name="Freeform 157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Freeform 158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Freeform 159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Freeform 160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5" name="Freeform 161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6" name="Freeform 162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Freeform 163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8" name="Freeform 164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9" name="Freeform 165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0" name="Freeform 166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1" name="Freeform 167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2" name="Freeform 168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3" name="Freeform 169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4" name="Freeform 170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5" name="Freeform 171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6" name="Freeform 172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7" name="Freeform 173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8" name="Freeform 174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9" name="Freeform 175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0" name="Freeform 176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1" name="Freeform 177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2" name="Freeform 178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3" name="Freeform 179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4" name="Freeform 180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5" name="Freeform 181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6" name="Freeform 182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7" name="Freeform 183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8" name="Freeform 184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9" name="Freeform 185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0" name="Freeform 186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Freeform 187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Freeform 188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3" name="Freeform 189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Freeform 190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Freeform 191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Freeform 192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7" name="Freeform 193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Freeform 194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Freeform 195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Freeform 196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1" name="Freeform 197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2" name="Freeform 198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3" name="Freeform 199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4" name="Freeform 200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5" name="Freeform 201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6" name="Freeform 202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7" name="Freeform 203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8" name="Freeform 204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9" name="Freeform 205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0" name="Freeform 206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1" name="Freeform 207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2" name="Rectangle 208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3" name="Freeform 209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4" name="Freeform 210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5" name="Freeform 211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6" name="Rectangle 212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7" name="Freeform 213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8" name="Rectangle 214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9" name="Freeform 215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80" name="Freeform 216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81" name="Rectangle 217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82" name="AutoShape 218"/>
          <p:cNvSpPr>
            <a:spLocks noChangeArrowheads="1"/>
          </p:cNvSpPr>
          <p:nvPr/>
        </p:nvSpPr>
        <p:spPr bwMode="auto">
          <a:xfrm>
            <a:off x="4737100" y="2271713"/>
            <a:ext cx="76200" cy="3009900"/>
          </a:xfrm>
          <a:prstGeom prst="downArrow">
            <a:avLst>
              <a:gd name="adj1" fmla="val 50000"/>
              <a:gd name="adj2" fmla="val 98750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83" name="AutoShape 219"/>
          <p:cNvSpPr>
            <a:spLocks noChangeArrowheads="1"/>
          </p:cNvSpPr>
          <p:nvPr/>
        </p:nvSpPr>
        <p:spPr bwMode="auto">
          <a:xfrm>
            <a:off x="4784725" y="3459163"/>
            <a:ext cx="814388" cy="74612"/>
          </a:xfrm>
          <a:prstGeom prst="rightArrow">
            <a:avLst>
              <a:gd name="adj1" fmla="val 50000"/>
              <a:gd name="adj2" fmla="val 272874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84" name="Text Box 220"/>
          <p:cNvSpPr txBox="1">
            <a:spLocks noChangeArrowheads="1"/>
          </p:cNvSpPr>
          <p:nvPr/>
        </p:nvSpPr>
        <p:spPr bwMode="auto">
          <a:xfrm>
            <a:off x="4518025" y="5164138"/>
            <a:ext cx="477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85" name="Text Box 221"/>
          <p:cNvSpPr txBox="1">
            <a:spLocks noChangeArrowheads="1"/>
          </p:cNvSpPr>
          <p:nvPr/>
        </p:nvSpPr>
        <p:spPr bwMode="auto">
          <a:xfrm>
            <a:off x="4814888" y="2871788"/>
            <a:ext cx="490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hlink"/>
              </a:solidFill>
            </a:endParaRPr>
          </a:p>
        </p:txBody>
      </p:sp>
      <p:sp>
        <p:nvSpPr>
          <p:cNvPr id="37086" name="AutoShape 222"/>
          <p:cNvSpPr>
            <a:spLocks noChangeArrowheads="1"/>
          </p:cNvSpPr>
          <p:nvPr/>
        </p:nvSpPr>
        <p:spPr bwMode="auto">
          <a:xfrm>
            <a:off x="5529263" y="3471863"/>
            <a:ext cx="88900" cy="1771650"/>
          </a:xfrm>
          <a:prstGeom prst="downArrow">
            <a:avLst>
              <a:gd name="adj1" fmla="val 50000"/>
              <a:gd name="adj2" fmla="val 498214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87" name="Text Box 223"/>
          <p:cNvSpPr txBox="1">
            <a:spLocks noChangeAspect="1" noChangeArrowheads="1"/>
          </p:cNvSpPr>
          <p:nvPr/>
        </p:nvSpPr>
        <p:spPr bwMode="auto">
          <a:xfrm rot="2700000">
            <a:off x="5084763" y="5365750"/>
            <a:ext cx="1063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+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88" name="Text Box 224"/>
          <p:cNvSpPr txBox="1">
            <a:spLocks noChangeAspect="1" noChangeArrowheads="1"/>
          </p:cNvSpPr>
          <p:nvPr/>
        </p:nvSpPr>
        <p:spPr bwMode="auto">
          <a:xfrm rot="2700000">
            <a:off x="5859463" y="5453063"/>
            <a:ext cx="1317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+</a:t>
            </a:r>
            <a:r>
              <a:rPr lang="en-US" sz="4000" b="1">
                <a:solidFill>
                  <a:schemeClr val="accent1"/>
                </a:solidFill>
                <a:latin typeface="Symbol" pitchFamily="18" charset="2"/>
              </a:rPr>
              <a:t>2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89" name="Text Box 225"/>
          <p:cNvSpPr txBox="1">
            <a:spLocks noChangeAspect="1" noChangeArrowheads="1"/>
          </p:cNvSpPr>
          <p:nvPr/>
        </p:nvSpPr>
        <p:spPr bwMode="auto">
          <a:xfrm rot="2700000">
            <a:off x="6686550" y="5467350"/>
            <a:ext cx="1317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+</a:t>
            </a:r>
            <a:r>
              <a:rPr lang="en-US" sz="4000" b="1">
                <a:solidFill>
                  <a:schemeClr val="accent1"/>
                </a:solidFill>
                <a:latin typeface="Symbol" pitchFamily="18" charset="2"/>
              </a:rPr>
              <a:t>3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90" name="Text Box 226"/>
          <p:cNvSpPr txBox="1">
            <a:spLocks noChangeAspect="1" noChangeArrowheads="1"/>
          </p:cNvSpPr>
          <p:nvPr/>
        </p:nvSpPr>
        <p:spPr bwMode="auto">
          <a:xfrm rot="2700000">
            <a:off x="3473450" y="5362575"/>
            <a:ext cx="1063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-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91" name="Text Box 227"/>
          <p:cNvSpPr txBox="1">
            <a:spLocks noChangeAspect="1" noChangeArrowheads="1"/>
          </p:cNvSpPr>
          <p:nvPr/>
        </p:nvSpPr>
        <p:spPr bwMode="auto">
          <a:xfrm rot="2700000">
            <a:off x="2584450" y="5467350"/>
            <a:ext cx="1317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-</a:t>
            </a:r>
            <a:r>
              <a:rPr lang="en-US" sz="4000" b="1">
                <a:solidFill>
                  <a:schemeClr val="accent1"/>
                </a:solidFill>
                <a:latin typeface="Symbol" pitchFamily="18" charset="2"/>
              </a:rPr>
              <a:t>2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92" name="Text Box 228"/>
          <p:cNvSpPr txBox="1">
            <a:spLocks noChangeAspect="1" noChangeArrowheads="1"/>
          </p:cNvSpPr>
          <p:nvPr/>
        </p:nvSpPr>
        <p:spPr bwMode="auto">
          <a:xfrm rot="2700000">
            <a:off x="1746250" y="5467350"/>
            <a:ext cx="1317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-</a:t>
            </a:r>
            <a:r>
              <a:rPr lang="en-US" sz="4000" b="1">
                <a:solidFill>
                  <a:schemeClr val="accent1"/>
                </a:solidFill>
                <a:latin typeface="Symbol" pitchFamily="18" charset="2"/>
              </a:rPr>
              <a:t>3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2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Normal </a:t>
            </a:r>
            <a:r>
              <a:rPr lang="en-US" dirty="0" smtClean="0"/>
              <a:t>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87" grpId="0" autoUpdateAnimBg="0"/>
      <p:bldP spid="37088" grpId="0" autoUpdateAnimBg="0"/>
      <p:bldP spid="37089" grpId="0" autoUpdateAnimBg="0"/>
      <p:bldP spid="37090" grpId="0" autoUpdateAnimBg="0"/>
      <p:bldP spid="37091" grpId="0" autoUpdateAnimBg="0"/>
      <p:bldP spid="3709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E078794-CFF7-455E-A94B-83A646A50DBB}" type="slidenum">
              <a:rPr lang="en-US"/>
              <a:pPr/>
              <a:t>6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001000" cy="762000"/>
          </a:xfrm>
        </p:spPr>
        <p:txBody>
          <a:bodyPr/>
          <a:lstStyle/>
          <a:p>
            <a:r>
              <a:rPr lang="en-US" dirty="0"/>
              <a:t>68-95-99.7 (Empirical) Rule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3276600" y="6430963"/>
            <a:ext cx="29098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Quantitative Value</a:t>
            </a:r>
            <a:endParaRPr lang="en-US" sz="4000"/>
          </a:p>
        </p:txBody>
      </p:sp>
      <p:sp>
        <p:nvSpPr>
          <p:cNvPr id="43029" name="Freeform 21"/>
          <p:cNvSpPr>
            <a:spLocks/>
          </p:cNvSpPr>
          <p:nvPr/>
        </p:nvSpPr>
        <p:spPr bwMode="auto">
          <a:xfrm>
            <a:off x="2913063" y="5133975"/>
            <a:ext cx="1587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0" name="Freeform 22"/>
          <p:cNvSpPr>
            <a:spLocks/>
          </p:cNvSpPr>
          <p:nvPr/>
        </p:nvSpPr>
        <p:spPr bwMode="auto">
          <a:xfrm>
            <a:off x="3228975" y="464820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Freeform 23"/>
          <p:cNvSpPr>
            <a:spLocks/>
          </p:cNvSpPr>
          <p:nvPr/>
        </p:nvSpPr>
        <p:spPr bwMode="auto">
          <a:xfrm>
            <a:off x="3335338" y="4471988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Freeform 24"/>
          <p:cNvSpPr>
            <a:spLocks/>
          </p:cNvSpPr>
          <p:nvPr/>
        </p:nvSpPr>
        <p:spPr bwMode="auto">
          <a:xfrm>
            <a:off x="3544888" y="4062413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Freeform 25"/>
          <p:cNvSpPr>
            <a:spLocks/>
          </p:cNvSpPr>
          <p:nvPr/>
        </p:nvSpPr>
        <p:spPr bwMode="auto">
          <a:xfrm>
            <a:off x="3790950" y="3500438"/>
            <a:ext cx="111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4" name="Freeform 26"/>
          <p:cNvSpPr>
            <a:spLocks/>
          </p:cNvSpPr>
          <p:nvPr/>
        </p:nvSpPr>
        <p:spPr bwMode="auto">
          <a:xfrm>
            <a:off x="4762500" y="2728913"/>
            <a:ext cx="1588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7"/>
              </a:cxn>
              <a:cxn ang="0">
                <a:pos x="0" y="0"/>
              </a:cxn>
            </a:cxnLst>
            <a:rect l="0" t="0" r="r" b="b"/>
            <a:pathLst>
              <a:path h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5" name="Freeform 27"/>
          <p:cNvSpPr>
            <a:spLocks/>
          </p:cNvSpPr>
          <p:nvPr/>
        </p:nvSpPr>
        <p:spPr bwMode="auto">
          <a:xfrm>
            <a:off x="5381625" y="3886200"/>
            <a:ext cx="127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6" name="Freeform 28"/>
          <p:cNvSpPr>
            <a:spLocks/>
          </p:cNvSpPr>
          <p:nvPr/>
        </p:nvSpPr>
        <p:spPr bwMode="auto">
          <a:xfrm>
            <a:off x="5803900" y="46831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7" name="Freeform 29"/>
          <p:cNvSpPr>
            <a:spLocks/>
          </p:cNvSpPr>
          <p:nvPr/>
        </p:nvSpPr>
        <p:spPr bwMode="auto">
          <a:xfrm>
            <a:off x="5967413" y="49053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088220" y="5249863"/>
            <a:ext cx="5532592" cy="204787"/>
            <a:chOff x="2088220" y="5249863"/>
            <a:chExt cx="5532592" cy="204787"/>
          </a:xfrm>
        </p:grpSpPr>
        <p:sp>
          <p:nvSpPr>
            <p:cNvPr id="43011" name="Line 3"/>
            <p:cNvSpPr>
              <a:spLocks noChangeShapeType="1"/>
            </p:cNvSpPr>
            <p:nvPr/>
          </p:nvSpPr>
          <p:spPr bwMode="auto">
            <a:xfrm>
              <a:off x="2345476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3150592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3958884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4765588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5561176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6369468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7176172" y="5332415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2088220" y="5332415"/>
              <a:ext cx="5532592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Freeform 20"/>
            <p:cNvSpPr>
              <a:spLocks/>
            </p:cNvSpPr>
            <p:nvPr/>
          </p:nvSpPr>
          <p:spPr bwMode="auto">
            <a:xfrm>
              <a:off x="2540000" y="5314950"/>
              <a:ext cx="158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Freeform 30"/>
            <p:cNvSpPr>
              <a:spLocks/>
            </p:cNvSpPr>
            <p:nvPr/>
          </p:nvSpPr>
          <p:spPr bwMode="auto">
            <a:xfrm>
              <a:off x="6224588" y="5249863"/>
              <a:ext cx="11112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Freeform 31"/>
            <p:cNvSpPr>
              <a:spLocks/>
            </p:cNvSpPr>
            <p:nvPr/>
          </p:nvSpPr>
          <p:spPr bwMode="auto">
            <a:xfrm>
              <a:off x="6388100" y="5280025"/>
              <a:ext cx="111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Freeform 32"/>
            <p:cNvSpPr>
              <a:spLocks/>
            </p:cNvSpPr>
            <p:nvPr/>
          </p:nvSpPr>
          <p:spPr bwMode="auto">
            <a:xfrm>
              <a:off x="6551613" y="5349875"/>
              <a:ext cx="1111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Freeform 33"/>
            <p:cNvSpPr>
              <a:spLocks/>
            </p:cNvSpPr>
            <p:nvPr/>
          </p:nvSpPr>
          <p:spPr bwMode="auto">
            <a:xfrm>
              <a:off x="6715125" y="5395913"/>
              <a:ext cx="1588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6821488" y="5419725"/>
              <a:ext cx="0" cy="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Rectangle 35"/>
            <p:cNvSpPr>
              <a:spLocks noChangeArrowheads="1"/>
            </p:cNvSpPr>
            <p:nvPr/>
          </p:nvSpPr>
          <p:spPr bwMode="auto">
            <a:xfrm>
              <a:off x="7137400" y="5454650"/>
              <a:ext cx="0" cy="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44" name="Group 36"/>
          <p:cNvGrpSpPr>
            <a:grpSpLocks/>
          </p:cNvGrpSpPr>
          <p:nvPr/>
        </p:nvGrpSpPr>
        <p:grpSpPr bwMode="auto">
          <a:xfrm>
            <a:off x="2239963" y="2325688"/>
            <a:ext cx="5270500" cy="2882900"/>
            <a:chOff x="1261" y="1638"/>
            <a:chExt cx="3320" cy="1816"/>
          </a:xfrm>
        </p:grpSpPr>
        <p:sp>
          <p:nvSpPr>
            <p:cNvPr id="43045" name="Freeform 37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Freeform 38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Freeform 39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Freeform 40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Freeform 41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Freeform 42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Freeform 43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Freeform 44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Freeform 45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4" name="Freeform 46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Freeform 47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6" name="Freeform 48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Freeform 49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Freeform 50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9" name="Freeform 51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0" name="Freeform 52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1" name="Freeform 53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Freeform 54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3" name="Freeform 55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4" name="Freeform 56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5" name="Freeform 57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Freeform 58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7" name="Freeform 59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8" name="Freeform 60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9" name="Freeform 61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0" name="Freeform 62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1" name="Freeform 63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2" name="Freeform 64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3" name="Freeform 65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4" name="Freeform 66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5" name="Freeform 67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6" name="Freeform 68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7" name="Freeform 69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8" name="Freeform 70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9" name="Freeform 71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0" name="Freeform 72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1" name="Freeform 73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2" name="Freeform 74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3" name="Freeform 75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4" name="Freeform 76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5" name="Freeform 77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6" name="Freeform 78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7" name="Freeform 79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8" name="Freeform 80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9" name="Freeform 81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0" name="Freeform 82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1" name="Freeform 83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2" name="Freeform 84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3" name="Freeform 85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4" name="Freeform 86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5" name="Freeform 87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6" name="Freeform 88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7" name="Freeform 89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8" name="Freeform 90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9" name="Freeform 91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0" name="Freeform 92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1" name="Freeform 93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2" name="Freeform 94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3" name="Freeform 95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4" name="Freeform 96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5" name="Freeform 97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6" name="Freeform 98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7" name="Freeform 99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8" name="Freeform 100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9" name="Freeform 101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0" name="Freeform 102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1" name="Freeform 103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2" name="Freeform 104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3" name="Freeform 105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4" name="Freeform 106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5" name="Freeform 107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6" name="Freeform 108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7" name="Freeform 109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8" name="Freeform 110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9" name="Freeform 111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0" name="Freeform 112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" name="Freeform 113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2" name="Freeform 114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3" name="Freeform 115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4" name="Freeform 116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5" name="Freeform 117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6" name="Freeform 118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7" name="Freeform 119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8" name="Freeform 120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9" name="Freeform 121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0" name="Freeform 122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1" name="Freeform 123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2" name="Rectangle 124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3" name="Freeform 125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4" name="Freeform 126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5" name="Freeform 127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6" name="Freeform 128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7" name="Freeform 129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8" name="Freeform 130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9" name="Freeform 131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0" name="Freeform 132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1" name="Freeform 133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2" name="Freeform 134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3" name="Freeform 135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4" name="Freeform 136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5" name="Freeform 137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6" name="Freeform 138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7" name="Freeform 139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8" name="Freeform 140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9" name="Freeform 141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0" name="Freeform 142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1" name="Freeform 143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2" name="Freeform 144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3" name="Freeform 145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4" name="Freeform 146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5" name="Freeform 147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6" name="Freeform 148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7" name="Freeform 149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8" name="Freeform 150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9" name="Freeform 151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0" name="Freeform 152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1" name="Freeform 153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2" name="Freeform 154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3" name="Freeform 155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4" name="Freeform 156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5" name="Freeform 157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6" name="Freeform 158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7" name="Freeform 159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8" name="Freeform 160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9" name="Freeform 161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0" name="Freeform 162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1" name="Freeform 163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2" name="Freeform 164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3" name="Freeform 165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4" name="Freeform 166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5" name="Freeform 167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6" name="Freeform 168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7" name="Freeform 169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8" name="Freeform 170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9" name="Freeform 171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0" name="Freeform 172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1" name="Freeform 173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2" name="Freeform 174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3" name="Freeform 175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4" name="Freeform 176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5" name="Freeform 177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6" name="Freeform 178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7" name="Freeform 179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8" name="Freeform 180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9" name="Freeform 181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0" name="Freeform 182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1" name="Freeform 183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2" name="Freeform 184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3" name="Freeform 185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4" name="Freeform 186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5" name="Freeform 187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6" name="Freeform 188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7" name="Freeform 189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8" name="Freeform 190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9" name="Freeform 191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0" name="Freeform 192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1" name="Freeform 193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2" name="Freeform 194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3" name="Freeform 195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4" name="Freeform 196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5" name="Freeform 197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6" name="Freeform 198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7" name="Freeform 199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8" name="Freeform 200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9" name="Freeform 201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0" name="Freeform 202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1" name="Freeform 203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2" name="Freeform 204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3" name="Freeform 205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4" name="Freeform 206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5" name="Rectangle 207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6" name="Freeform 208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7" name="Freeform 209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8" name="Freeform 210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9" name="Rectangle 211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0" name="Freeform 212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1" name="Rectangle 213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2" name="Freeform 214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3" name="Freeform 215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4" name="Rectangle 216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225" name="Text Box 217"/>
          <p:cNvSpPr txBox="1">
            <a:spLocks noChangeArrowheads="1"/>
          </p:cNvSpPr>
          <p:nvPr/>
        </p:nvSpPr>
        <p:spPr bwMode="auto">
          <a:xfrm>
            <a:off x="4518025" y="5240338"/>
            <a:ext cx="477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4000" b="1">
              <a:solidFill>
                <a:schemeClr val="accent2"/>
              </a:solidFill>
            </a:endParaRPr>
          </a:p>
        </p:txBody>
      </p:sp>
      <p:grpSp>
        <p:nvGrpSpPr>
          <p:cNvPr id="43242" name="Group 234"/>
          <p:cNvGrpSpPr>
            <a:grpSpLocks/>
          </p:cNvGrpSpPr>
          <p:nvPr/>
        </p:nvGrpSpPr>
        <p:grpSpPr bwMode="auto">
          <a:xfrm>
            <a:off x="2054225" y="5235575"/>
            <a:ext cx="5641975" cy="1317625"/>
            <a:chOff x="1294" y="3250"/>
            <a:chExt cx="3554" cy="830"/>
          </a:xfrm>
        </p:grpSpPr>
        <p:sp>
          <p:nvSpPr>
            <p:cNvPr id="43228" name="Text Box 220"/>
            <p:cNvSpPr txBox="1">
              <a:spLocks noChangeAspect="1" noChangeArrowheads="1"/>
            </p:cNvSpPr>
            <p:nvPr/>
          </p:nvSpPr>
          <p:spPr bwMode="auto">
            <a:xfrm rot="2700000">
              <a:off x="4212" y="3444"/>
              <a:ext cx="83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4000" b="1">
                  <a:latin typeface="Symbol" pitchFamily="18" charset="2"/>
                </a:rPr>
                <a:t>+</a:t>
              </a:r>
              <a:r>
                <a:rPr lang="en-US" sz="4000" b="1">
                  <a:solidFill>
                    <a:schemeClr val="accent1"/>
                  </a:solidFill>
                  <a:latin typeface="Symbol" pitchFamily="18" charset="2"/>
                </a:rPr>
                <a:t>3</a:t>
              </a:r>
              <a:r>
                <a:rPr lang="en-US" sz="4000" b="1">
                  <a:solidFill>
                    <a:schemeClr val="hlink"/>
                  </a:solidFill>
                  <a:latin typeface="Symbol" pitchFamily="18" charset="2"/>
                </a:rPr>
                <a:t>s</a:t>
              </a:r>
              <a:endParaRPr lang="en-US" sz="4000" b="1">
                <a:solidFill>
                  <a:schemeClr val="accent2"/>
                </a:solidFill>
              </a:endParaRPr>
            </a:p>
          </p:txBody>
        </p:sp>
        <p:sp>
          <p:nvSpPr>
            <p:cNvPr id="43231" name="Text Box 223"/>
            <p:cNvSpPr txBox="1">
              <a:spLocks noChangeAspect="1" noChangeArrowheads="1"/>
            </p:cNvSpPr>
            <p:nvPr/>
          </p:nvSpPr>
          <p:spPr bwMode="auto">
            <a:xfrm rot="2700000">
              <a:off x="1100" y="3444"/>
              <a:ext cx="83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4000" b="1">
                  <a:latin typeface="Symbol" pitchFamily="18" charset="2"/>
                </a:rPr>
                <a:t>-</a:t>
              </a:r>
              <a:r>
                <a:rPr lang="en-US" sz="4000" b="1">
                  <a:solidFill>
                    <a:schemeClr val="accent1"/>
                  </a:solidFill>
                  <a:latin typeface="Symbol" pitchFamily="18" charset="2"/>
                </a:rPr>
                <a:t>3</a:t>
              </a:r>
              <a:r>
                <a:rPr lang="en-US" sz="4000" b="1">
                  <a:solidFill>
                    <a:schemeClr val="hlink"/>
                  </a:solidFill>
                  <a:latin typeface="Symbol" pitchFamily="18" charset="2"/>
                </a:rPr>
                <a:t>s</a:t>
              </a:r>
              <a:endParaRPr lang="en-US" sz="4000" b="1">
                <a:solidFill>
                  <a:schemeClr val="accent2"/>
                </a:solidFill>
              </a:endParaRPr>
            </a:p>
          </p:txBody>
        </p:sp>
      </p:grpSp>
      <p:sp>
        <p:nvSpPr>
          <p:cNvPr id="43232" name="Freeform 224"/>
          <p:cNvSpPr>
            <a:spLocks/>
          </p:cNvSpPr>
          <p:nvPr/>
        </p:nvSpPr>
        <p:spPr bwMode="auto">
          <a:xfrm>
            <a:off x="2346325" y="2354263"/>
            <a:ext cx="4824413" cy="2979737"/>
          </a:xfrm>
          <a:custGeom>
            <a:avLst/>
            <a:gdLst/>
            <a:ahLst/>
            <a:cxnLst>
              <a:cxn ang="0">
                <a:pos x="3" y="1875"/>
              </a:cxn>
              <a:cxn ang="0">
                <a:pos x="0" y="1776"/>
              </a:cxn>
              <a:cxn ang="0">
                <a:pos x="106" y="1757"/>
              </a:cxn>
              <a:cxn ang="0">
                <a:pos x="221" y="1728"/>
              </a:cxn>
              <a:cxn ang="0">
                <a:pos x="375" y="1666"/>
              </a:cxn>
              <a:cxn ang="0">
                <a:pos x="528" y="1551"/>
              </a:cxn>
              <a:cxn ang="0">
                <a:pos x="706" y="1335"/>
              </a:cxn>
              <a:cxn ang="0">
                <a:pos x="893" y="989"/>
              </a:cxn>
              <a:cxn ang="0">
                <a:pos x="1138" y="480"/>
              </a:cxn>
              <a:cxn ang="0">
                <a:pos x="1277" y="221"/>
              </a:cxn>
              <a:cxn ang="0">
                <a:pos x="1373" y="87"/>
              </a:cxn>
              <a:cxn ang="0">
                <a:pos x="1445" y="29"/>
              </a:cxn>
              <a:cxn ang="0">
                <a:pos x="1527" y="0"/>
              </a:cxn>
              <a:cxn ang="0">
                <a:pos x="1604" y="19"/>
              </a:cxn>
              <a:cxn ang="0">
                <a:pos x="1683" y="89"/>
              </a:cxn>
              <a:cxn ang="0">
                <a:pos x="1784" y="238"/>
              </a:cxn>
              <a:cxn ang="0">
                <a:pos x="1872" y="406"/>
              </a:cxn>
              <a:cxn ang="0">
                <a:pos x="2084" y="840"/>
              </a:cxn>
              <a:cxn ang="0">
                <a:pos x="2256" y="1188"/>
              </a:cxn>
              <a:cxn ang="0">
                <a:pos x="2367" y="1354"/>
              </a:cxn>
              <a:cxn ang="0">
                <a:pos x="2496" y="1527"/>
              </a:cxn>
              <a:cxn ang="0">
                <a:pos x="2650" y="1647"/>
              </a:cxn>
              <a:cxn ang="0">
                <a:pos x="2820" y="1740"/>
              </a:cxn>
              <a:cxn ang="0">
                <a:pos x="3036" y="1779"/>
              </a:cxn>
              <a:cxn ang="0">
                <a:pos x="3039" y="1877"/>
              </a:cxn>
              <a:cxn ang="0">
                <a:pos x="3" y="1875"/>
              </a:cxn>
            </a:cxnLst>
            <a:rect l="0" t="0" r="r" b="b"/>
            <a:pathLst>
              <a:path w="3039" h="1877">
                <a:moveTo>
                  <a:pt x="3" y="1875"/>
                </a:moveTo>
                <a:lnTo>
                  <a:pt x="0" y="1776"/>
                </a:lnTo>
                <a:lnTo>
                  <a:pt x="106" y="1757"/>
                </a:lnTo>
                <a:lnTo>
                  <a:pt x="221" y="1728"/>
                </a:lnTo>
                <a:lnTo>
                  <a:pt x="375" y="1666"/>
                </a:lnTo>
                <a:lnTo>
                  <a:pt x="528" y="1551"/>
                </a:lnTo>
                <a:lnTo>
                  <a:pt x="706" y="1335"/>
                </a:lnTo>
                <a:lnTo>
                  <a:pt x="893" y="989"/>
                </a:lnTo>
                <a:lnTo>
                  <a:pt x="1138" y="480"/>
                </a:lnTo>
                <a:lnTo>
                  <a:pt x="1277" y="221"/>
                </a:lnTo>
                <a:lnTo>
                  <a:pt x="1373" y="87"/>
                </a:lnTo>
                <a:lnTo>
                  <a:pt x="1445" y="29"/>
                </a:lnTo>
                <a:lnTo>
                  <a:pt x="1527" y="0"/>
                </a:lnTo>
                <a:lnTo>
                  <a:pt x="1604" y="19"/>
                </a:lnTo>
                <a:lnTo>
                  <a:pt x="1683" y="89"/>
                </a:lnTo>
                <a:lnTo>
                  <a:pt x="1784" y="238"/>
                </a:lnTo>
                <a:lnTo>
                  <a:pt x="1872" y="406"/>
                </a:lnTo>
                <a:lnTo>
                  <a:pt x="2084" y="840"/>
                </a:lnTo>
                <a:lnTo>
                  <a:pt x="2256" y="1188"/>
                </a:lnTo>
                <a:lnTo>
                  <a:pt x="2367" y="1354"/>
                </a:lnTo>
                <a:lnTo>
                  <a:pt x="2496" y="1527"/>
                </a:lnTo>
                <a:lnTo>
                  <a:pt x="2650" y="1647"/>
                </a:lnTo>
                <a:lnTo>
                  <a:pt x="2820" y="1740"/>
                </a:lnTo>
                <a:lnTo>
                  <a:pt x="3036" y="1779"/>
                </a:lnTo>
                <a:lnTo>
                  <a:pt x="3039" y="1877"/>
                </a:lnTo>
                <a:lnTo>
                  <a:pt x="3" y="1875"/>
                </a:lnTo>
                <a:close/>
              </a:path>
            </a:pathLst>
          </a:custGeom>
          <a:solidFill>
            <a:srgbClr val="3366FF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241" name="Group 233"/>
          <p:cNvGrpSpPr>
            <a:grpSpLocks/>
          </p:cNvGrpSpPr>
          <p:nvPr/>
        </p:nvGrpSpPr>
        <p:grpSpPr bwMode="auto">
          <a:xfrm>
            <a:off x="2892425" y="5221288"/>
            <a:ext cx="3976688" cy="1331912"/>
            <a:chOff x="1822" y="3241"/>
            <a:chExt cx="2505" cy="839"/>
          </a:xfrm>
        </p:grpSpPr>
        <p:sp>
          <p:nvSpPr>
            <p:cNvPr id="43233" name="Text Box 225"/>
            <p:cNvSpPr txBox="1">
              <a:spLocks noChangeAspect="1" noChangeArrowheads="1"/>
            </p:cNvSpPr>
            <p:nvPr/>
          </p:nvSpPr>
          <p:spPr bwMode="auto">
            <a:xfrm rot="2700000">
              <a:off x="3691" y="3435"/>
              <a:ext cx="83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4000" b="1">
                  <a:latin typeface="Symbol" pitchFamily="18" charset="2"/>
                </a:rPr>
                <a:t>+</a:t>
              </a:r>
              <a:r>
                <a:rPr lang="en-US" sz="4000" b="1">
                  <a:solidFill>
                    <a:schemeClr val="accent1"/>
                  </a:solidFill>
                  <a:latin typeface="Symbol" pitchFamily="18" charset="2"/>
                </a:rPr>
                <a:t>2</a:t>
              </a:r>
              <a:r>
                <a:rPr lang="en-US" sz="4000" b="1">
                  <a:solidFill>
                    <a:schemeClr val="hlink"/>
                  </a:solidFill>
                  <a:latin typeface="Symbol" pitchFamily="18" charset="2"/>
                </a:rPr>
                <a:t>s</a:t>
              </a:r>
              <a:endParaRPr lang="en-US" sz="4000" b="1">
                <a:solidFill>
                  <a:schemeClr val="accent2"/>
                </a:solidFill>
              </a:endParaRPr>
            </a:p>
          </p:txBody>
        </p:sp>
        <p:sp>
          <p:nvSpPr>
            <p:cNvPr id="43234" name="Text Box 226"/>
            <p:cNvSpPr txBox="1">
              <a:spLocks noChangeAspect="1" noChangeArrowheads="1"/>
            </p:cNvSpPr>
            <p:nvPr/>
          </p:nvSpPr>
          <p:spPr bwMode="auto">
            <a:xfrm rot="2700000">
              <a:off x="1628" y="3444"/>
              <a:ext cx="83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4000" b="1">
                  <a:latin typeface="Symbol" pitchFamily="18" charset="2"/>
                </a:rPr>
                <a:t>-</a:t>
              </a:r>
              <a:r>
                <a:rPr lang="en-US" sz="4000" b="1">
                  <a:solidFill>
                    <a:schemeClr val="accent1"/>
                  </a:solidFill>
                  <a:latin typeface="Symbol" pitchFamily="18" charset="2"/>
                </a:rPr>
                <a:t>2</a:t>
              </a:r>
              <a:r>
                <a:rPr lang="en-US" sz="4000" b="1">
                  <a:solidFill>
                    <a:schemeClr val="hlink"/>
                  </a:solidFill>
                  <a:latin typeface="Symbol" pitchFamily="18" charset="2"/>
                </a:rPr>
                <a:t>s</a:t>
              </a:r>
              <a:endParaRPr lang="en-US" sz="4000" b="1">
                <a:solidFill>
                  <a:schemeClr val="accent2"/>
                </a:solidFill>
              </a:endParaRPr>
            </a:p>
          </p:txBody>
        </p:sp>
      </p:grpSp>
      <p:sp>
        <p:nvSpPr>
          <p:cNvPr id="43235" name="Freeform 227"/>
          <p:cNvSpPr>
            <a:spLocks/>
          </p:cNvSpPr>
          <p:nvPr/>
        </p:nvSpPr>
        <p:spPr bwMode="auto">
          <a:xfrm>
            <a:off x="3154363" y="2362200"/>
            <a:ext cx="3216275" cy="2963863"/>
          </a:xfrm>
          <a:custGeom>
            <a:avLst/>
            <a:gdLst/>
            <a:ahLst/>
            <a:cxnLst>
              <a:cxn ang="0">
                <a:pos x="0" y="1865"/>
              </a:cxn>
              <a:cxn ang="0">
                <a:pos x="0" y="1550"/>
              </a:cxn>
              <a:cxn ang="0">
                <a:pos x="101" y="1445"/>
              </a:cxn>
              <a:cxn ang="0">
                <a:pos x="178" y="1349"/>
              </a:cxn>
              <a:cxn ang="0">
                <a:pos x="264" y="1214"/>
              </a:cxn>
              <a:cxn ang="0">
                <a:pos x="379" y="998"/>
              </a:cxn>
              <a:cxn ang="0">
                <a:pos x="480" y="787"/>
              </a:cxn>
              <a:cxn ang="0">
                <a:pos x="581" y="576"/>
              </a:cxn>
              <a:cxn ang="0">
                <a:pos x="687" y="365"/>
              </a:cxn>
              <a:cxn ang="0">
                <a:pos x="783" y="211"/>
              </a:cxn>
              <a:cxn ang="0">
                <a:pos x="883" y="67"/>
              </a:cxn>
              <a:cxn ang="0">
                <a:pos x="936" y="29"/>
              </a:cxn>
              <a:cxn ang="0">
                <a:pos x="1018" y="0"/>
              </a:cxn>
              <a:cxn ang="0">
                <a:pos x="1056" y="0"/>
              </a:cxn>
              <a:cxn ang="0">
                <a:pos x="1138" y="34"/>
              </a:cxn>
              <a:cxn ang="0">
                <a:pos x="1181" y="96"/>
              </a:cxn>
              <a:cxn ang="0">
                <a:pos x="1272" y="235"/>
              </a:cxn>
              <a:cxn ang="0">
                <a:pos x="1383" y="413"/>
              </a:cxn>
              <a:cxn ang="0">
                <a:pos x="1498" y="653"/>
              </a:cxn>
              <a:cxn ang="0">
                <a:pos x="1728" y="1142"/>
              </a:cxn>
              <a:cxn ang="0">
                <a:pos x="1867" y="1368"/>
              </a:cxn>
              <a:cxn ang="0">
                <a:pos x="1968" y="1498"/>
              </a:cxn>
              <a:cxn ang="0">
                <a:pos x="2026" y="1550"/>
              </a:cxn>
              <a:cxn ang="0">
                <a:pos x="2026" y="1867"/>
              </a:cxn>
              <a:cxn ang="0">
                <a:pos x="0" y="1865"/>
              </a:cxn>
            </a:cxnLst>
            <a:rect l="0" t="0" r="r" b="b"/>
            <a:pathLst>
              <a:path w="2026" h="1867">
                <a:moveTo>
                  <a:pt x="0" y="1865"/>
                </a:moveTo>
                <a:lnTo>
                  <a:pt x="0" y="1550"/>
                </a:lnTo>
                <a:lnTo>
                  <a:pt x="101" y="1445"/>
                </a:lnTo>
                <a:lnTo>
                  <a:pt x="178" y="1349"/>
                </a:lnTo>
                <a:lnTo>
                  <a:pt x="264" y="1214"/>
                </a:lnTo>
                <a:lnTo>
                  <a:pt x="379" y="998"/>
                </a:lnTo>
                <a:lnTo>
                  <a:pt x="480" y="787"/>
                </a:lnTo>
                <a:lnTo>
                  <a:pt x="581" y="576"/>
                </a:lnTo>
                <a:lnTo>
                  <a:pt x="687" y="365"/>
                </a:lnTo>
                <a:lnTo>
                  <a:pt x="783" y="211"/>
                </a:lnTo>
                <a:lnTo>
                  <a:pt x="883" y="67"/>
                </a:lnTo>
                <a:lnTo>
                  <a:pt x="936" y="29"/>
                </a:lnTo>
                <a:lnTo>
                  <a:pt x="1018" y="0"/>
                </a:lnTo>
                <a:lnTo>
                  <a:pt x="1056" y="0"/>
                </a:lnTo>
                <a:lnTo>
                  <a:pt x="1138" y="34"/>
                </a:lnTo>
                <a:lnTo>
                  <a:pt x="1181" y="96"/>
                </a:lnTo>
                <a:lnTo>
                  <a:pt x="1272" y="235"/>
                </a:lnTo>
                <a:lnTo>
                  <a:pt x="1383" y="413"/>
                </a:lnTo>
                <a:lnTo>
                  <a:pt x="1498" y="653"/>
                </a:lnTo>
                <a:lnTo>
                  <a:pt x="1728" y="1142"/>
                </a:lnTo>
                <a:lnTo>
                  <a:pt x="1867" y="1368"/>
                </a:lnTo>
                <a:lnTo>
                  <a:pt x="1968" y="1498"/>
                </a:lnTo>
                <a:lnTo>
                  <a:pt x="2026" y="1550"/>
                </a:lnTo>
                <a:lnTo>
                  <a:pt x="2026" y="1867"/>
                </a:lnTo>
                <a:lnTo>
                  <a:pt x="0" y="1865"/>
                </a:lnTo>
                <a:close/>
              </a:path>
            </a:pathLst>
          </a:custGeom>
          <a:solidFill>
            <a:srgbClr val="008080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240" name="Group 232"/>
          <p:cNvGrpSpPr>
            <a:grpSpLocks/>
          </p:cNvGrpSpPr>
          <p:nvPr/>
        </p:nvGrpSpPr>
        <p:grpSpPr bwMode="auto">
          <a:xfrm>
            <a:off x="3654425" y="5257800"/>
            <a:ext cx="2312988" cy="1066800"/>
            <a:chOff x="2302" y="3264"/>
            <a:chExt cx="1457" cy="672"/>
          </a:xfrm>
        </p:grpSpPr>
        <p:sp>
          <p:nvSpPr>
            <p:cNvPr id="43236" name="Text Box 228"/>
            <p:cNvSpPr txBox="1">
              <a:spLocks noChangeAspect="1" noChangeArrowheads="1"/>
            </p:cNvSpPr>
            <p:nvPr/>
          </p:nvSpPr>
          <p:spPr bwMode="auto">
            <a:xfrm rot="2700000">
              <a:off x="3203" y="3380"/>
              <a:ext cx="67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4000" b="1">
                  <a:latin typeface="Symbol" pitchFamily="18" charset="2"/>
                </a:rPr>
                <a:t>+</a:t>
              </a:r>
              <a:r>
                <a:rPr lang="en-US" sz="4000" b="1">
                  <a:solidFill>
                    <a:schemeClr val="hlink"/>
                  </a:solidFill>
                  <a:latin typeface="Symbol" pitchFamily="18" charset="2"/>
                </a:rPr>
                <a:t>s</a:t>
              </a:r>
              <a:endParaRPr lang="en-US" sz="4000" b="1">
                <a:solidFill>
                  <a:schemeClr val="accent2"/>
                </a:solidFill>
              </a:endParaRPr>
            </a:p>
          </p:txBody>
        </p:sp>
        <p:sp>
          <p:nvSpPr>
            <p:cNvPr id="43237" name="Text Box 229"/>
            <p:cNvSpPr txBox="1">
              <a:spLocks noChangeAspect="1" noChangeArrowheads="1"/>
            </p:cNvSpPr>
            <p:nvPr/>
          </p:nvSpPr>
          <p:spPr bwMode="auto">
            <a:xfrm rot="2700000">
              <a:off x="2188" y="3378"/>
              <a:ext cx="67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4000" b="1">
                  <a:latin typeface="Symbol" pitchFamily="18" charset="2"/>
                </a:rPr>
                <a:t>-</a:t>
              </a:r>
              <a:r>
                <a:rPr lang="en-US" sz="4000" b="1">
                  <a:solidFill>
                    <a:schemeClr val="hlink"/>
                  </a:solidFill>
                  <a:latin typeface="Symbol" pitchFamily="18" charset="2"/>
                </a:rPr>
                <a:t>s</a:t>
              </a:r>
              <a:endParaRPr lang="en-US" sz="4000" b="1">
                <a:solidFill>
                  <a:schemeClr val="accent2"/>
                </a:solidFill>
              </a:endParaRPr>
            </a:p>
          </p:txBody>
        </p:sp>
      </p:grpSp>
      <p:sp>
        <p:nvSpPr>
          <p:cNvPr id="43238" name="Freeform 230"/>
          <p:cNvSpPr>
            <a:spLocks/>
          </p:cNvSpPr>
          <p:nvPr/>
        </p:nvSpPr>
        <p:spPr bwMode="auto">
          <a:xfrm>
            <a:off x="3962400" y="2362200"/>
            <a:ext cx="1597025" cy="2963863"/>
          </a:xfrm>
          <a:custGeom>
            <a:avLst/>
            <a:gdLst/>
            <a:ahLst/>
            <a:cxnLst>
              <a:cxn ang="0">
                <a:pos x="0" y="1867"/>
              </a:cxn>
              <a:cxn ang="0">
                <a:pos x="0" y="718"/>
              </a:cxn>
              <a:cxn ang="0">
                <a:pos x="51" y="605"/>
              </a:cxn>
              <a:cxn ang="0">
                <a:pos x="116" y="485"/>
              </a:cxn>
              <a:cxn ang="0">
                <a:pos x="156" y="398"/>
              </a:cxn>
              <a:cxn ang="0">
                <a:pos x="195" y="326"/>
              </a:cxn>
              <a:cxn ang="0">
                <a:pos x="243" y="245"/>
              </a:cxn>
              <a:cxn ang="0">
                <a:pos x="305" y="154"/>
              </a:cxn>
              <a:cxn ang="0">
                <a:pos x="358" y="86"/>
              </a:cxn>
              <a:cxn ang="0">
                <a:pos x="401" y="38"/>
              </a:cxn>
              <a:cxn ang="0">
                <a:pos x="454" y="10"/>
              </a:cxn>
              <a:cxn ang="0">
                <a:pos x="492" y="0"/>
              </a:cxn>
              <a:cxn ang="0">
                <a:pos x="545" y="0"/>
              </a:cxn>
              <a:cxn ang="0">
                <a:pos x="588" y="34"/>
              </a:cxn>
              <a:cxn ang="0">
                <a:pos x="646" y="67"/>
              </a:cxn>
              <a:cxn ang="0">
                <a:pos x="684" y="125"/>
              </a:cxn>
              <a:cxn ang="0">
                <a:pos x="737" y="192"/>
              </a:cxn>
              <a:cxn ang="0">
                <a:pos x="776" y="259"/>
              </a:cxn>
              <a:cxn ang="0">
                <a:pos x="824" y="336"/>
              </a:cxn>
              <a:cxn ang="0">
                <a:pos x="857" y="389"/>
              </a:cxn>
              <a:cxn ang="0">
                <a:pos x="900" y="480"/>
              </a:cxn>
              <a:cxn ang="0">
                <a:pos x="958" y="614"/>
              </a:cxn>
              <a:cxn ang="0">
                <a:pos x="1006" y="720"/>
              </a:cxn>
              <a:cxn ang="0">
                <a:pos x="1006" y="1867"/>
              </a:cxn>
              <a:cxn ang="0">
                <a:pos x="0" y="1867"/>
              </a:cxn>
            </a:cxnLst>
            <a:rect l="0" t="0" r="r" b="b"/>
            <a:pathLst>
              <a:path w="1006" h="1867">
                <a:moveTo>
                  <a:pt x="0" y="1867"/>
                </a:moveTo>
                <a:lnTo>
                  <a:pt x="0" y="718"/>
                </a:lnTo>
                <a:lnTo>
                  <a:pt x="51" y="605"/>
                </a:lnTo>
                <a:lnTo>
                  <a:pt x="116" y="485"/>
                </a:lnTo>
                <a:lnTo>
                  <a:pt x="156" y="398"/>
                </a:lnTo>
                <a:lnTo>
                  <a:pt x="195" y="326"/>
                </a:lnTo>
                <a:lnTo>
                  <a:pt x="243" y="245"/>
                </a:lnTo>
                <a:lnTo>
                  <a:pt x="305" y="154"/>
                </a:lnTo>
                <a:lnTo>
                  <a:pt x="358" y="86"/>
                </a:lnTo>
                <a:lnTo>
                  <a:pt x="401" y="38"/>
                </a:lnTo>
                <a:lnTo>
                  <a:pt x="454" y="10"/>
                </a:lnTo>
                <a:lnTo>
                  <a:pt x="492" y="0"/>
                </a:lnTo>
                <a:lnTo>
                  <a:pt x="545" y="0"/>
                </a:lnTo>
                <a:lnTo>
                  <a:pt x="588" y="34"/>
                </a:lnTo>
                <a:lnTo>
                  <a:pt x="646" y="67"/>
                </a:lnTo>
                <a:lnTo>
                  <a:pt x="684" y="125"/>
                </a:lnTo>
                <a:lnTo>
                  <a:pt x="737" y="192"/>
                </a:lnTo>
                <a:lnTo>
                  <a:pt x="776" y="259"/>
                </a:lnTo>
                <a:lnTo>
                  <a:pt x="824" y="336"/>
                </a:lnTo>
                <a:lnTo>
                  <a:pt x="857" y="389"/>
                </a:lnTo>
                <a:lnTo>
                  <a:pt x="900" y="480"/>
                </a:lnTo>
                <a:lnTo>
                  <a:pt x="958" y="614"/>
                </a:lnTo>
                <a:lnTo>
                  <a:pt x="1006" y="720"/>
                </a:lnTo>
                <a:lnTo>
                  <a:pt x="1006" y="1867"/>
                </a:lnTo>
                <a:lnTo>
                  <a:pt x="0" y="1867"/>
                </a:lnTo>
                <a:close/>
              </a:path>
            </a:pathLst>
          </a:custGeom>
          <a:solidFill>
            <a:srgbClr val="800000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256" name="Group 248"/>
          <p:cNvGrpSpPr>
            <a:grpSpLocks/>
          </p:cNvGrpSpPr>
          <p:nvPr/>
        </p:nvGrpSpPr>
        <p:grpSpPr bwMode="auto">
          <a:xfrm>
            <a:off x="3962400" y="1771650"/>
            <a:ext cx="1600200" cy="1733550"/>
            <a:chOff x="2496" y="1116"/>
            <a:chExt cx="1008" cy="1092"/>
          </a:xfrm>
        </p:grpSpPr>
        <p:sp>
          <p:nvSpPr>
            <p:cNvPr id="43243" name="Line 235"/>
            <p:cNvSpPr>
              <a:spLocks noChangeShapeType="1"/>
            </p:cNvSpPr>
            <p:nvPr/>
          </p:nvSpPr>
          <p:spPr bwMode="auto">
            <a:xfrm flipV="1">
              <a:off x="2496" y="1296"/>
              <a:ext cx="0" cy="91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44" name="Line 236"/>
            <p:cNvSpPr>
              <a:spLocks noChangeShapeType="1"/>
            </p:cNvSpPr>
            <p:nvPr/>
          </p:nvSpPr>
          <p:spPr bwMode="auto">
            <a:xfrm flipV="1">
              <a:off x="3504" y="1296"/>
              <a:ext cx="0" cy="91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50" name="Text Box 242"/>
            <p:cNvSpPr txBox="1">
              <a:spLocks noChangeArrowheads="1"/>
            </p:cNvSpPr>
            <p:nvPr/>
          </p:nvSpPr>
          <p:spPr bwMode="auto">
            <a:xfrm>
              <a:off x="2736" y="1116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CC0000"/>
                  </a:solidFill>
                </a:rPr>
                <a:t>68%</a:t>
              </a:r>
            </a:p>
          </p:txBody>
        </p:sp>
        <p:sp>
          <p:nvSpPr>
            <p:cNvPr id="43253" name="Line 245"/>
            <p:cNvSpPr>
              <a:spLocks noChangeShapeType="1"/>
            </p:cNvSpPr>
            <p:nvPr/>
          </p:nvSpPr>
          <p:spPr bwMode="auto">
            <a:xfrm>
              <a:off x="2496" y="1296"/>
              <a:ext cx="1008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257" name="Group 249"/>
          <p:cNvGrpSpPr>
            <a:grpSpLocks/>
          </p:cNvGrpSpPr>
          <p:nvPr/>
        </p:nvGrpSpPr>
        <p:grpSpPr bwMode="auto">
          <a:xfrm>
            <a:off x="3124200" y="1371600"/>
            <a:ext cx="3276600" cy="3429000"/>
            <a:chOff x="1968" y="864"/>
            <a:chExt cx="2064" cy="2160"/>
          </a:xfrm>
        </p:grpSpPr>
        <p:sp>
          <p:nvSpPr>
            <p:cNvPr id="43245" name="Line 237"/>
            <p:cNvSpPr>
              <a:spLocks noChangeShapeType="1"/>
            </p:cNvSpPr>
            <p:nvPr/>
          </p:nvSpPr>
          <p:spPr bwMode="auto">
            <a:xfrm flipH="1" flipV="1">
              <a:off x="1968" y="1056"/>
              <a:ext cx="16" cy="1968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47" name="Line 239"/>
            <p:cNvSpPr>
              <a:spLocks noChangeShapeType="1"/>
            </p:cNvSpPr>
            <p:nvPr/>
          </p:nvSpPr>
          <p:spPr bwMode="auto">
            <a:xfrm flipV="1">
              <a:off x="4016" y="1044"/>
              <a:ext cx="16" cy="1980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51" name="Text Box 243"/>
            <p:cNvSpPr txBox="1">
              <a:spLocks noChangeArrowheads="1"/>
            </p:cNvSpPr>
            <p:nvPr/>
          </p:nvSpPr>
          <p:spPr bwMode="auto">
            <a:xfrm>
              <a:off x="2727" y="864"/>
              <a:ext cx="68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00CC99"/>
                  </a:solidFill>
                </a:rPr>
                <a:t>95%</a:t>
              </a:r>
            </a:p>
          </p:txBody>
        </p:sp>
        <p:sp>
          <p:nvSpPr>
            <p:cNvPr id="43254" name="Line 246"/>
            <p:cNvSpPr>
              <a:spLocks noChangeShapeType="1"/>
            </p:cNvSpPr>
            <p:nvPr/>
          </p:nvSpPr>
          <p:spPr bwMode="auto">
            <a:xfrm>
              <a:off x="1968" y="1056"/>
              <a:ext cx="2064" cy="0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258" name="Group 250"/>
          <p:cNvGrpSpPr>
            <a:grpSpLocks/>
          </p:cNvGrpSpPr>
          <p:nvPr/>
        </p:nvGrpSpPr>
        <p:grpSpPr bwMode="auto">
          <a:xfrm>
            <a:off x="2355850" y="914400"/>
            <a:ext cx="4813300" cy="4273550"/>
            <a:chOff x="1484" y="576"/>
            <a:chExt cx="3032" cy="2692"/>
          </a:xfrm>
        </p:grpSpPr>
        <p:sp>
          <p:nvSpPr>
            <p:cNvPr id="43248" name="Line 240"/>
            <p:cNvSpPr>
              <a:spLocks noChangeShapeType="1"/>
            </p:cNvSpPr>
            <p:nvPr/>
          </p:nvSpPr>
          <p:spPr bwMode="auto">
            <a:xfrm flipH="1" flipV="1">
              <a:off x="4512" y="768"/>
              <a:ext cx="4" cy="2496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49" name="Line 241"/>
            <p:cNvSpPr>
              <a:spLocks noChangeShapeType="1"/>
            </p:cNvSpPr>
            <p:nvPr/>
          </p:nvSpPr>
          <p:spPr bwMode="auto">
            <a:xfrm flipV="1">
              <a:off x="1484" y="768"/>
              <a:ext cx="4" cy="250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52" name="Text Box 244"/>
            <p:cNvSpPr txBox="1">
              <a:spLocks noChangeArrowheads="1"/>
            </p:cNvSpPr>
            <p:nvPr/>
          </p:nvSpPr>
          <p:spPr bwMode="auto">
            <a:xfrm>
              <a:off x="2640" y="576"/>
              <a:ext cx="9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0066FF"/>
                  </a:solidFill>
                </a:rPr>
                <a:t>99.7%</a:t>
              </a:r>
            </a:p>
          </p:txBody>
        </p:sp>
        <p:sp>
          <p:nvSpPr>
            <p:cNvPr id="43255" name="Line 247"/>
            <p:cNvSpPr>
              <a:spLocks noChangeShapeType="1"/>
            </p:cNvSpPr>
            <p:nvPr/>
          </p:nvSpPr>
          <p:spPr bwMode="auto">
            <a:xfrm>
              <a:off x="1488" y="768"/>
              <a:ext cx="3024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32" grpId="0" animBg="1"/>
      <p:bldP spid="43235" grpId="0" animBg="1"/>
      <p:bldP spid="432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18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What percentage of individuals are between </a:t>
            </a:r>
            <a:r>
              <a:rPr lang="en-US" i="1" dirty="0" smtClean="0">
                <a:latin typeface="Symbol" panose="05050102010706020507" pitchFamily="18" charset="2"/>
              </a:rPr>
              <a:t>m</a:t>
            </a:r>
            <a:r>
              <a:rPr lang="en-US" i="1" u="sng" dirty="0" smtClean="0">
                <a:latin typeface="Symbol" panose="05050102010706020507" pitchFamily="18" charset="2"/>
              </a:rPr>
              <a:t>+</a:t>
            </a:r>
            <a:r>
              <a:rPr lang="en-US" i="1" dirty="0" smtClean="0">
                <a:latin typeface="Symbol" panose="05050102010706020507" pitchFamily="18" charset="2"/>
              </a:rPr>
              <a:t>2s</a:t>
            </a:r>
            <a:r>
              <a:rPr lang="en-US" i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sz="16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What percentage of individuals are between </a:t>
            </a:r>
            <a:r>
              <a:rPr lang="en-US" i="1" dirty="0" smtClean="0">
                <a:latin typeface="Symbol" panose="05050102010706020507" pitchFamily="18" charset="2"/>
              </a:rPr>
              <a:t>m</a:t>
            </a:r>
            <a:r>
              <a:rPr lang="en-US" i="1" u="sng" dirty="0" smtClean="0">
                <a:latin typeface="Symbol" panose="05050102010706020507" pitchFamily="18" charset="2"/>
              </a:rPr>
              <a:t>+</a:t>
            </a:r>
            <a:r>
              <a:rPr lang="en-US" i="1" dirty="0" smtClean="0">
                <a:latin typeface="Symbol" panose="05050102010706020507" pitchFamily="18" charset="2"/>
              </a:rPr>
              <a:t>1s</a:t>
            </a:r>
            <a:r>
              <a:rPr lang="en-US" i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sz="16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What percentage of individuals are between </a:t>
            </a:r>
            <a:r>
              <a:rPr lang="en-US" i="1" dirty="0" smtClean="0"/>
              <a:t>6 </a:t>
            </a:r>
            <a:r>
              <a:rPr lang="en-US" i="1" dirty="0"/>
              <a:t>and </a:t>
            </a:r>
            <a:r>
              <a:rPr lang="en-US" i="1" dirty="0" smtClean="0"/>
              <a:t>14 on a N(10,4)?</a:t>
            </a:r>
          </a:p>
          <a:p>
            <a:pPr marL="514350" indent="-514350">
              <a:buFont typeface="+mj-lt"/>
              <a:buAutoNum type="arabicPeriod"/>
            </a:pPr>
            <a:endParaRPr lang="en-US" sz="1600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What percentage of individuals are between </a:t>
            </a:r>
            <a:r>
              <a:rPr lang="en-US" i="1" dirty="0" smtClean="0"/>
              <a:t>-2 </a:t>
            </a:r>
            <a:r>
              <a:rPr lang="en-US" i="1" dirty="0"/>
              <a:t>and </a:t>
            </a:r>
            <a:r>
              <a:rPr lang="en-US" i="1" dirty="0" smtClean="0"/>
              <a:t>22 </a:t>
            </a:r>
            <a:r>
              <a:rPr lang="en-US" i="1" dirty="0"/>
              <a:t>on a N(10,4</a:t>
            </a:r>
            <a:r>
              <a:rPr lang="en-US" i="1" dirty="0" smtClean="0"/>
              <a:t>)?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Normal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F9E4D3C7-93B7-44FA-8BAC-AD491ECCC1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10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4FE0234-A24B-43E7-A73E-4A76C0895F64}" type="slidenum">
              <a:rPr lang="en-US"/>
              <a:pPr/>
              <a:t>8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14400"/>
          </a:xfrm>
        </p:spPr>
        <p:txBody>
          <a:bodyPr/>
          <a:lstStyle/>
          <a:p>
            <a:r>
              <a:rPr lang="en-US"/>
              <a:t>From </a:t>
            </a:r>
            <a:r>
              <a:rPr lang="en-US">
                <a:solidFill>
                  <a:schemeClr val="accent1"/>
                </a:solidFill>
              </a:rPr>
              <a:t>N(0,1)</a:t>
            </a:r>
            <a:r>
              <a:rPr lang="en-US">
                <a:solidFill>
                  <a:schemeClr val="tx1"/>
                </a:solidFill>
              </a:rPr>
              <a:t>, what proportion ….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4876800" cy="4267200"/>
          </a:xfrm>
        </p:spPr>
        <p:txBody>
          <a:bodyPr/>
          <a:lstStyle/>
          <a:p>
            <a:r>
              <a:rPr lang="en-US" dirty="0" smtClean="0"/>
              <a:t>… </a:t>
            </a:r>
            <a:r>
              <a:rPr lang="en-US" dirty="0"/>
              <a:t>are greater than 1?</a:t>
            </a:r>
          </a:p>
          <a:p>
            <a:endParaRPr lang="en-US" sz="12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 </a:t>
            </a:r>
            <a:r>
              <a:rPr lang="en-US" dirty="0"/>
              <a:t>are less than -2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 rot="16200000">
            <a:off x="5059362" y="2736851"/>
            <a:ext cx="549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endParaRPr lang="en-US" sz="3600"/>
          </a:p>
        </p:txBody>
      </p:sp>
      <p:sp>
        <p:nvSpPr>
          <p:cNvPr id="52862" name="Rectangle 638"/>
          <p:cNvSpPr>
            <a:spLocks noChangeArrowheads="1"/>
          </p:cNvSpPr>
          <p:nvPr/>
        </p:nvSpPr>
        <p:spPr bwMode="auto">
          <a:xfrm rot="16200000">
            <a:off x="5059362" y="4260851"/>
            <a:ext cx="5492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endParaRPr lang="en-US" sz="3600"/>
          </a:p>
        </p:txBody>
      </p:sp>
      <p:grpSp>
        <p:nvGrpSpPr>
          <p:cNvPr id="52863" name="Group 639"/>
          <p:cNvGrpSpPr>
            <a:grpSpLocks/>
          </p:cNvGrpSpPr>
          <p:nvPr/>
        </p:nvGrpSpPr>
        <p:grpSpPr bwMode="auto">
          <a:xfrm>
            <a:off x="5740400" y="990600"/>
            <a:ext cx="3209925" cy="2819400"/>
            <a:chOff x="3616" y="2400"/>
            <a:chExt cx="2022" cy="1776"/>
          </a:xfrm>
        </p:grpSpPr>
        <p:sp>
          <p:nvSpPr>
            <p:cNvPr id="52864" name="Rectangle 640"/>
            <p:cNvSpPr>
              <a:spLocks noChangeArrowheads="1"/>
            </p:cNvSpPr>
            <p:nvPr/>
          </p:nvSpPr>
          <p:spPr bwMode="auto">
            <a:xfrm>
              <a:off x="4032" y="3984"/>
              <a:ext cx="13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/>
            </a:p>
          </p:txBody>
        </p:sp>
        <p:grpSp>
          <p:nvGrpSpPr>
            <p:cNvPr id="52865" name="Group 641"/>
            <p:cNvGrpSpPr>
              <a:grpSpLocks/>
            </p:cNvGrpSpPr>
            <p:nvPr/>
          </p:nvGrpSpPr>
          <p:grpSpPr bwMode="auto">
            <a:xfrm>
              <a:off x="3636" y="2400"/>
              <a:ext cx="1981" cy="1322"/>
              <a:chOff x="1190" y="1269"/>
              <a:chExt cx="3610" cy="2116"/>
            </a:xfrm>
          </p:grpSpPr>
          <p:sp>
            <p:nvSpPr>
              <p:cNvPr id="52866" name="Line 642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67" name="Line 643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68" name="Line 644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69" name="Line 645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0" name="Line 646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1" name="Line 647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2" name="Line 648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3" name="Line 649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4" name="Line 650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5" name="Line 651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6" name="Line 652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7" name="Line 653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8" name="Line 654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9" name="Line 655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0" name="Line 656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881" name="Group 657"/>
            <p:cNvGrpSpPr>
              <a:grpSpLocks/>
            </p:cNvGrpSpPr>
            <p:nvPr/>
          </p:nvGrpSpPr>
          <p:grpSpPr bwMode="auto">
            <a:xfrm>
              <a:off x="3757" y="2492"/>
              <a:ext cx="1822" cy="1135"/>
              <a:chOff x="1261" y="1638"/>
              <a:chExt cx="3320" cy="1816"/>
            </a:xfrm>
          </p:grpSpPr>
          <p:sp>
            <p:nvSpPr>
              <p:cNvPr id="52882" name="Freeform 658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3" name="Freeform 659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4" name="Freeform 660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5" name="Freeform 661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6" name="Freeform 662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7" name="Freeform 663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8" name="Freeform 664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9" name="Freeform 665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0" name="Freeform 666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1" name="Freeform 667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2" name="Freeform 668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3" name="Freeform 669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4" name="Freeform 670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5" name="Freeform 671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6" name="Freeform 672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7" name="Freeform 673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8" name="Freeform 674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9" name="Freeform 675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0" name="Freeform 676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1" name="Freeform 677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2" name="Freeform 678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3" name="Freeform 679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4" name="Freeform 680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5" name="Freeform 681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6" name="Freeform 682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7" name="Freeform 683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8" name="Freeform 684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9" name="Freeform 685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0" name="Freeform 686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1" name="Freeform 687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2" name="Freeform 688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3" name="Freeform 689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4" name="Freeform 690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5" name="Freeform 691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6" name="Freeform 692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7" name="Freeform 693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8" name="Freeform 694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9" name="Freeform 695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0" name="Freeform 696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1" name="Freeform 697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2" name="Freeform 698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3" name="Freeform 699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4" name="Freeform 700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5" name="Freeform 701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6" name="Freeform 702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7" name="Freeform 703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8" name="Freeform 704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9" name="Freeform 705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0" name="Freeform 706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1" name="Freeform 707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2" name="Freeform 708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3" name="Freeform 709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4" name="Freeform 710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5" name="Freeform 711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6" name="Freeform 712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7" name="Freeform 713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8" name="Freeform 714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9" name="Freeform 715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0" name="Freeform 716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1" name="Freeform 717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2" name="Freeform 718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3" name="Freeform 719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4" name="Freeform 720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5" name="Freeform 721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6" name="Freeform 722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7" name="Freeform 723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8" name="Freeform 724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9" name="Freeform 725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0" name="Freeform 726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1" name="Freeform 727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2" name="Freeform 728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3" name="Freeform 729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4" name="Freeform 730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5" name="Freeform 731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6" name="Freeform 732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7" name="Freeform 733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8" name="Freeform 734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9" name="Freeform 735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0" name="Freeform 736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1" name="Freeform 737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2" name="Freeform 738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3" name="Freeform 739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4" name="Freeform 740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5" name="Freeform 741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6" name="Freeform 742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7" name="Freeform 743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8" name="Freeform 744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9" name="Rectangle 745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0" name="Freeform 746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1" name="Freeform 747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2" name="Freeform 748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3" name="Freeform 749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4" name="Freeform 750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5" name="Freeform 751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6" name="Freeform 752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7" name="Freeform 753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8" name="Freeform 754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9" name="Freeform 755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0" name="Freeform 756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1" name="Freeform 757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2" name="Freeform 758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3" name="Freeform 759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4" name="Freeform 760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5" name="Freeform 761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6" name="Freeform 762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7" name="Freeform 763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8" name="Freeform 764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9" name="Freeform 765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0" name="Freeform 766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1" name="Freeform 767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2" name="Freeform 768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3" name="Freeform 769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4" name="Freeform 770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5" name="Freeform 771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6" name="Freeform 772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7" name="Freeform 773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8" name="Freeform 774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9" name="Freeform 775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0" name="Freeform 776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1" name="Freeform 777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2" name="Freeform 778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3" name="Freeform 779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4" name="Freeform 780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5" name="Freeform 781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6" name="Freeform 782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7" name="Freeform 783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8" name="Freeform 784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9" name="Freeform 785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0" name="Freeform 786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1" name="Freeform 787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2" name="Freeform 788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3" name="Freeform 789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4" name="Freeform 790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5" name="Freeform 791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6" name="Freeform 792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7" name="Freeform 793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8" name="Freeform 794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9" name="Freeform 795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0" name="Freeform 796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1" name="Freeform 797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2" name="Freeform 798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3" name="Freeform 799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4" name="Freeform 800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5" name="Freeform 801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6" name="Freeform 802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7" name="Freeform 803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8" name="Freeform 804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9" name="Freeform 805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0" name="Freeform 806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1" name="Freeform 807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2" name="Freeform 808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3" name="Freeform 809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4" name="Freeform 810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5" name="Freeform 811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6" name="Freeform 812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7" name="Freeform 813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8" name="Freeform 814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9" name="Freeform 815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0" name="Freeform 816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1" name="Freeform 817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2" name="Freeform 818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3" name="Freeform 819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4" name="Freeform 820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5" name="Freeform 821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6" name="Freeform 822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7" name="Freeform 823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8" name="Freeform 824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9" name="Freeform 825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0" name="Freeform 826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1" name="Freeform 827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2" name="Rectangle 828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3" name="Freeform 829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4" name="Freeform 830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5" name="Freeform 831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6" name="Rectangle 832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7" name="Freeform 833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8" name="Rectangle 834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9" name="Freeform 835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60" name="Freeform 836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61" name="Rectangle 837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062" name="Text Box 838"/>
            <p:cNvSpPr txBox="1">
              <a:spLocks noChangeArrowheads="1"/>
            </p:cNvSpPr>
            <p:nvPr/>
          </p:nvSpPr>
          <p:spPr bwMode="auto">
            <a:xfrm>
              <a:off x="4558" y="36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3" name="Text Box 839"/>
            <p:cNvSpPr txBox="1">
              <a:spLocks noChangeAspect="1" noChangeArrowheads="1"/>
            </p:cNvSpPr>
            <p:nvPr/>
          </p:nvSpPr>
          <p:spPr bwMode="auto">
            <a:xfrm>
              <a:off x="5394" y="365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4" name="Text Box 840"/>
            <p:cNvSpPr txBox="1">
              <a:spLocks noChangeAspect="1" noChangeArrowheads="1"/>
            </p:cNvSpPr>
            <p:nvPr/>
          </p:nvSpPr>
          <p:spPr bwMode="auto">
            <a:xfrm>
              <a:off x="361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5" name="Text Box 841"/>
            <p:cNvSpPr txBox="1">
              <a:spLocks noChangeAspect="1" noChangeArrowheads="1"/>
            </p:cNvSpPr>
            <p:nvPr/>
          </p:nvSpPr>
          <p:spPr bwMode="auto">
            <a:xfrm>
              <a:off x="5108" y="364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6" name="Text Box 842"/>
            <p:cNvSpPr txBox="1">
              <a:spLocks noChangeAspect="1" noChangeArrowheads="1"/>
            </p:cNvSpPr>
            <p:nvPr/>
          </p:nvSpPr>
          <p:spPr bwMode="auto">
            <a:xfrm>
              <a:off x="390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7" name="Text Box 843"/>
            <p:cNvSpPr txBox="1">
              <a:spLocks noChangeAspect="1" noChangeArrowheads="1"/>
            </p:cNvSpPr>
            <p:nvPr/>
          </p:nvSpPr>
          <p:spPr bwMode="auto">
            <a:xfrm>
              <a:off x="4825" y="36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53068" name="Text Box 844"/>
            <p:cNvSpPr txBox="1">
              <a:spLocks noChangeAspect="1" noChangeArrowheads="1"/>
            </p:cNvSpPr>
            <p:nvPr/>
          </p:nvSpPr>
          <p:spPr bwMode="auto">
            <a:xfrm>
              <a:off x="4200" y="3656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-1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</p:grpSp>
      <p:sp>
        <p:nvSpPr>
          <p:cNvPr id="53069" name="Freeform 845"/>
          <p:cNvSpPr>
            <a:spLocks/>
          </p:cNvSpPr>
          <p:nvPr/>
        </p:nvSpPr>
        <p:spPr bwMode="auto">
          <a:xfrm>
            <a:off x="7780338" y="1825625"/>
            <a:ext cx="1347787" cy="1192213"/>
          </a:xfrm>
          <a:custGeom>
            <a:avLst/>
            <a:gdLst/>
            <a:ahLst/>
            <a:cxnLst>
              <a:cxn ang="0">
                <a:pos x="5" y="746"/>
              </a:cxn>
              <a:cxn ang="0">
                <a:pos x="0" y="0"/>
              </a:cxn>
              <a:cxn ang="0">
                <a:pos x="129" y="297"/>
              </a:cxn>
              <a:cxn ang="0">
                <a:pos x="177" y="398"/>
              </a:cxn>
              <a:cxn ang="0">
                <a:pos x="249" y="511"/>
              </a:cxn>
              <a:cxn ang="0">
                <a:pos x="312" y="578"/>
              </a:cxn>
              <a:cxn ang="0">
                <a:pos x="386" y="626"/>
              </a:cxn>
              <a:cxn ang="0">
                <a:pos x="446" y="655"/>
              </a:cxn>
              <a:cxn ang="0">
                <a:pos x="593" y="691"/>
              </a:cxn>
              <a:cxn ang="0">
                <a:pos x="753" y="703"/>
              </a:cxn>
              <a:cxn ang="0">
                <a:pos x="849" y="710"/>
              </a:cxn>
              <a:cxn ang="0">
                <a:pos x="849" y="751"/>
              </a:cxn>
            </a:cxnLst>
            <a:rect l="0" t="0" r="r" b="b"/>
            <a:pathLst>
              <a:path w="849" h="751">
                <a:moveTo>
                  <a:pt x="5" y="746"/>
                </a:moveTo>
                <a:lnTo>
                  <a:pt x="0" y="0"/>
                </a:lnTo>
                <a:lnTo>
                  <a:pt x="129" y="297"/>
                </a:lnTo>
                <a:lnTo>
                  <a:pt x="177" y="398"/>
                </a:lnTo>
                <a:lnTo>
                  <a:pt x="249" y="511"/>
                </a:lnTo>
                <a:lnTo>
                  <a:pt x="312" y="578"/>
                </a:lnTo>
                <a:lnTo>
                  <a:pt x="386" y="626"/>
                </a:lnTo>
                <a:lnTo>
                  <a:pt x="446" y="655"/>
                </a:lnTo>
                <a:lnTo>
                  <a:pt x="593" y="691"/>
                </a:lnTo>
                <a:lnTo>
                  <a:pt x="753" y="703"/>
                </a:lnTo>
                <a:lnTo>
                  <a:pt x="849" y="710"/>
                </a:lnTo>
                <a:lnTo>
                  <a:pt x="849" y="751"/>
                </a:lnTo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070" name="Group 846"/>
          <p:cNvGrpSpPr>
            <a:grpSpLocks/>
          </p:cNvGrpSpPr>
          <p:nvPr/>
        </p:nvGrpSpPr>
        <p:grpSpPr bwMode="auto">
          <a:xfrm>
            <a:off x="6877050" y="1160463"/>
            <a:ext cx="911225" cy="1851025"/>
            <a:chOff x="4332" y="2507"/>
            <a:chExt cx="574" cy="1166"/>
          </a:xfrm>
        </p:grpSpPr>
        <p:sp>
          <p:nvSpPr>
            <p:cNvPr id="53071" name="Freeform 847"/>
            <p:cNvSpPr>
              <a:spLocks/>
            </p:cNvSpPr>
            <p:nvPr/>
          </p:nvSpPr>
          <p:spPr bwMode="auto">
            <a:xfrm>
              <a:off x="4354" y="2507"/>
              <a:ext cx="552" cy="1166"/>
            </a:xfrm>
            <a:custGeom>
              <a:avLst/>
              <a:gdLst/>
              <a:ahLst/>
              <a:cxnLst>
                <a:cxn ang="0">
                  <a:pos x="0" y="1867"/>
                </a:cxn>
                <a:cxn ang="0">
                  <a:pos x="0" y="718"/>
                </a:cxn>
                <a:cxn ang="0">
                  <a:pos x="51" y="605"/>
                </a:cxn>
                <a:cxn ang="0">
                  <a:pos x="116" y="485"/>
                </a:cxn>
                <a:cxn ang="0">
                  <a:pos x="156" y="398"/>
                </a:cxn>
                <a:cxn ang="0">
                  <a:pos x="195" y="326"/>
                </a:cxn>
                <a:cxn ang="0">
                  <a:pos x="243" y="245"/>
                </a:cxn>
                <a:cxn ang="0">
                  <a:pos x="305" y="154"/>
                </a:cxn>
                <a:cxn ang="0">
                  <a:pos x="358" y="86"/>
                </a:cxn>
                <a:cxn ang="0">
                  <a:pos x="401" y="38"/>
                </a:cxn>
                <a:cxn ang="0">
                  <a:pos x="454" y="10"/>
                </a:cxn>
                <a:cxn ang="0">
                  <a:pos x="492" y="0"/>
                </a:cxn>
                <a:cxn ang="0">
                  <a:pos x="545" y="0"/>
                </a:cxn>
                <a:cxn ang="0">
                  <a:pos x="588" y="34"/>
                </a:cxn>
                <a:cxn ang="0">
                  <a:pos x="646" y="67"/>
                </a:cxn>
                <a:cxn ang="0">
                  <a:pos x="684" y="125"/>
                </a:cxn>
                <a:cxn ang="0">
                  <a:pos x="737" y="192"/>
                </a:cxn>
                <a:cxn ang="0">
                  <a:pos x="776" y="259"/>
                </a:cxn>
                <a:cxn ang="0">
                  <a:pos x="824" y="336"/>
                </a:cxn>
                <a:cxn ang="0">
                  <a:pos x="857" y="389"/>
                </a:cxn>
                <a:cxn ang="0">
                  <a:pos x="900" y="480"/>
                </a:cxn>
                <a:cxn ang="0">
                  <a:pos x="958" y="614"/>
                </a:cxn>
                <a:cxn ang="0">
                  <a:pos x="1006" y="720"/>
                </a:cxn>
                <a:cxn ang="0">
                  <a:pos x="1006" y="1867"/>
                </a:cxn>
                <a:cxn ang="0">
                  <a:pos x="0" y="1867"/>
                </a:cxn>
              </a:cxnLst>
              <a:rect l="0" t="0" r="r" b="b"/>
              <a:pathLst>
                <a:path w="1006" h="1867">
                  <a:moveTo>
                    <a:pt x="0" y="1867"/>
                  </a:moveTo>
                  <a:lnTo>
                    <a:pt x="0" y="718"/>
                  </a:lnTo>
                  <a:lnTo>
                    <a:pt x="51" y="605"/>
                  </a:lnTo>
                  <a:lnTo>
                    <a:pt x="116" y="485"/>
                  </a:lnTo>
                  <a:lnTo>
                    <a:pt x="156" y="398"/>
                  </a:lnTo>
                  <a:lnTo>
                    <a:pt x="195" y="326"/>
                  </a:lnTo>
                  <a:lnTo>
                    <a:pt x="243" y="245"/>
                  </a:lnTo>
                  <a:lnTo>
                    <a:pt x="305" y="154"/>
                  </a:lnTo>
                  <a:lnTo>
                    <a:pt x="358" y="86"/>
                  </a:lnTo>
                  <a:lnTo>
                    <a:pt x="401" y="38"/>
                  </a:lnTo>
                  <a:lnTo>
                    <a:pt x="454" y="10"/>
                  </a:lnTo>
                  <a:lnTo>
                    <a:pt x="492" y="0"/>
                  </a:lnTo>
                  <a:lnTo>
                    <a:pt x="545" y="0"/>
                  </a:lnTo>
                  <a:lnTo>
                    <a:pt x="588" y="34"/>
                  </a:lnTo>
                  <a:lnTo>
                    <a:pt x="646" y="67"/>
                  </a:lnTo>
                  <a:lnTo>
                    <a:pt x="684" y="125"/>
                  </a:lnTo>
                  <a:lnTo>
                    <a:pt x="737" y="192"/>
                  </a:lnTo>
                  <a:lnTo>
                    <a:pt x="776" y="259"/>
                  </a:lnTo>
                  <a:lnTo>
                    <a:pt x="824" y="336"/>
                  </a:lnTo>
                  <a:lnTo>
                    <a:pt x="857" y="389"/>
                  </a:lnTo>
                  <a:lnTo>
                    <a:pt x="900" y="480"/>
                  </a:lnTo>
                  <a:lnTo>
                    <a:pt x="958" y="614"/>
                  </a:lnTo>
                  <a:lnTo>
                    <a:pt x="1006" y="720"/>
                  </a:lnTo>
                  <a:lnTo>
                    <a:pt x="1006" y="1867"/>
                  </a:lnTo>
                  <a:lnTo>
                    <a:pt x="0" y="1867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72" name="Text Box 848"/>
            <p:cNvSpPr txBox="1">
              <a:spLocks noChangeArrowheads="1"/>
            </p:cNvSpPr>
            <p:nvPr/>
          </p:nvSpPr>
          <p:spPr bwMode="auto">
            <a:xfrm>
              <a:off x="4332" y="3187"/>
              <a:ext cx="5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FFFF"/>
                  </a:solidFill>
                </a:rPr>
                <a:t>0.68</a:t>
              </a:r>
            </a:p>
          </p:txBody>
        </p:sp>
      </p:grpSp>
      <p:sp>
        <p:nvSpPr>
          <p:cNvPr id="53073" name="Text Box 849"/>
          <p:cNvSpPr txBox="1">
            <a:spLocks noChangeArrowheads="1"/>
          </p:cNvSpPr>
          <p:nvPr/>
        </p:nvSpPr>
        <p:spPr bwMode="auto">
          <a:xfrm>
            <a:off x="4191000" y="10668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0.16</a:t>
            </a:r>
          </a:p>
        </p:txBody>
      </p:sp>
      <p:sp>
        <p:nvSpPr>
          <p:cNvPr id="53074" name="Text Box 850"/>
          <p:cNvSpPr txBox="1">
            <a:spLocks noChangeArrowheads="1"/>
          </p:cNvSpPr>
          <p:nvPr/>
        </p:nvSpPr>
        <p:spPr bwMode="auto">
          <a:xfrm>
            <a:off x="4186746" y="3653830"/>
            <a:ext cx="1098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0.025</a:t>
            </a:r>
          </a:p>
        </p:txBody>
      </p:sp>
      <p:sp>
        <p:nvSpPr>
          <p:cNvPr id="53075" name="Freeform 851"/>
          <p:cNvSpPr>
            <a:spLocks/>
          </p:cNvSpPr>
          <p:nvPr/>
        </p:nvSpPr>
        <p:spPr bwMode="auto">
          <a:xfrm>
            <a:off x="5837238" y="5368925"/>
            <a:ext cx="628650" cy="311150"/>
          </a:xfrm>
          <a:custGeom>
            <a:avLst/>
            <a:gdLst/>
            <a:ahLst/>
            <a:cxnLst>
              <a:cxn ang="0">
                <a:pos x="396" y="194"/>
              </a:cxn>
              <a:cxn ang="0">
                <a:pos x="396" y="0"/>
              </a:cxn>
              <a:cxn ang="0">
                <a:pos x="345" y="48"/>
              </a:cxn>
              <a:cxn ang="0">
                <a:pos x="300" y="76"/>
              </a:cxn>
              <a:cxn ang="0">
                <a:pos x="235" y="110"/>
              </a:cxn>
              <a:cxn ang="0">
                <a:pos x="158" y="127"/>
              </a:cxn>
              <a:cxn ang="0">
                <a:pos x="79" y="141"/>
              </a:cxn>
              <a:cxn ang="0">
                <a:pos x="2" y="148"/>
              </a:cxn>
              <a:cxn ang="0">
                <a:pos x="0" y="196"/>
              </a:cxn>
              <a:cxn ang="0">
                <a:pos x="396" y="194"/>
              </a:cxn>
            </a:cxnLst>
            <a:rect l="0" t="0" r="r" b="b"/>
            <a:pathLst>
              <a:path w="396" h="196">
                <a:moveTo>
                  <a:pt x="396" y="194"/>
                </a:moveTo>
                <a:lnTo>
                  <a:pt x="396" y="0"/>
                </a:lnTo>
                <a:lnTo>
                  <a:pt x="345" y="48"/>
                </a:lnTo>
                <a:lnTo>
                  <a:pt x="300" y="76"/>
                </a:lnTo>
                <a:lnTo>
                  <a:pt x="235" y="110"/>
                </a:lnTo>
                <a:lnTo>
                  <a:pt x="158" y="127"/>
                </a:lnTo>
                <a:lnTo>
                  <a:pt x="79" y="141"/>
                </a:lnTo>
                <a:lnTo>
                  <a:pt x="2" y="148"/>
                </a:lnTo>
                <a:lnTo>
                  <a:pt x="0" y="196"/>
                </a:lnTo>
                <a:lnTo>
                  <a:pt x="396" y="19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076" name="Group 852"/>
          <p:cNvGrpSpPr>
            <a:grpSpLocks/>
          </p:cNvGrpSpPr>
          <p:nvPr/>
        </p:nvGrpSpPr>
        <p:grpSpPr bwMode="auto">
          <a:xfrm>
            <a:off x="6465888" y="3827463"/>
            <a:ext cx="1765300" cy="1851025"/>
            <a:chOff x="4073" y="2507"/>
            <a:chExt cx="1112" cy="1166"/>
          </a:xfrm>
        </p:grpSpPr>
        <p:sp>
          <p:nvSpPr>
            <p:cNvPr id="53077" name="Freeform 853"/>
            <p:cNvSpPr>
              <a:spLocks/>
            </p:cNvSpPr>
            <p:nvPr/>
          </p:nvSpPr>
          <p:spPr bwMode="auto">
            <a:xfrm>
              <a:off x="4073" y="2507"/>
              <a:ext cx="1112" cy="1166"/>
            </a:xfrm>
            <a:custGeom>
              <a:avLst/>
              <a:gdLst/>
              <a:ahLst/>
              <a:cxnLst>
                <a:cxn ang="0">
                  <a:pos x="0" y="1865"/>
                </a:cxn>
                <a:cxn ang="0">
                  <a:pos x="0" y="1550"/>
                </a:cxn>
                <a:cxn ang="0">
                  <a:pos x="101" y="1445"/>
                </a:cxn>
                <a:cxn ang="0">
                  <a:pos x="178" y="1349"/>
                </a:cxn>
                <a:cxn ang="0">
                  <a:pos x="264" y="1214"/>
                </a:cxn>
                <a:cxn ang="0">
                  <a:pos x="379" y="998"/>
                </a:cxn>
                <a:cxn ang="0">
                  <a:pos x="480" y="787"/>
                </a:cxn>
                <a:cxn ang="0">
                  <a:pos x="581" y="576"/>
                </a:cxn>
                <a:cxn ang="0">
                  <a:pos x="687" y="365"/>
                </a:cxn>
                <a:cxn ang="0">
                  <a:pos x="783" y="211"/>
                </a:cxn>
                <a:cxn ang="0">
                  <a:pos x="883" y="67"/>
                </a:cxn>
                <a:cxn ang="0">
                  <a:pos x="936" y="29"/>
                </a:cxn>
                <a:cxn ang="0">
                  <a:pos x="1018" y="0"/>
                </a:cxn>
                <a:cxn ang="0">
                  <a:pos x="1056" y="0"/>
                </a:cxn>
                <a:cxn ang="0">
                  <a:pos x="1138" y="34"/>
                </a:cxn>
                <a:cxn ang="0">
                  <a:pos x="1181" y="96"/>
                </a:cxn>
                <a:cxn ang="0">
                  <a:pos x="1272" y="235"/>
                </a:cxn>
                <a:cxn ang="0">
                  <a:pos x="1383" y="413"/>
                </a:cxn>
                <a:cxn ang="0">
                  <a:pos x="1498" y="653"/>
                </a:cxn>
                <a:cxn ang="0">
                  <a:pos x="1728" y="1142"/>
                </a:cxn>
                <a:cxn ang="0">
                  <a:pos x="1867" y="1368"/>
                </a:cxn>
                <a:cxn ang="0">
                  <a:pos x="1968" y="1498"/>
                </a:cxn>
                <a:cxn ang="0">
                  <a:pos x="2026" y="1550"/>
                </a:cxn>
                <a:cxn ang="0">
                  <a:pos x="2026" y="1867"/>
                </a:cxn>
                <a:cxn ang="0">
                  <a:pos x="0" y="1865"/>
                </a:cxn>
              </a:cxnLst>
              <a:rect l="0" t="0" r="r" b="b"/>
              <a:pathLst>
                <a:path w="2026" h="1867">
                  <a:moveTo>
                    <a:pt x="0" y="1865"/>
                  </a:moveTo>
                  <a:lnTo>
                    <a:pt x="0" y="1550"/>
                  </a:lnTo>
                  <a:lnTo>
                    <a:pt x="101" y="1445"/>
                  </a:lnTo>
                  <a:lnTo>
                    <a:pt x="178" y="1349"/>
                  </a:lnTo>
                  <a:lnTo>
                    <a:pt x="264" y="1214"/>
                  </a:lnTo>
                  <a:lnTo>
                    <a:pt x="379" y="998"/>
                  </a:lnTo>
                  <a:lnTo>
                    <a:pt x="480" y="787"/>
                  </a:lnTo>
                  <a:lnTo>
                    <a:pt x="581" y="576"/>
                  </a:lnTo>
                  <a:lnTo>
                    <a:pt x="687" y="365"/>
                  </a:lnTo>
                  <a:lnTo>
                    <a:pt x="783" y="211"/>
                  </a:lnTo>
                  <a:lnTo>
                    <a:pt x="883" y="67"/>
                  </a:lnTo>
                  <a:lnTo>
                    <a:pt x="936" y="29"/>
                  </a:lnTo>
                  <a:lnTo>
                    <a:pt x="1018" y="0"/>
                  </a:lnTo>
                  <a:lnTo>
                    <a:pt x="1056" y="0"/>
                  </a:lnTo>
                  <a:lnTo>
                    <a:pt x="1138" y="34"/>
                  </a:lnTo>
                  <a:lnTo>
                    <a:pt x="1181" y="96"/>
                  </a:lnTo>
                  <a:lnTo>
                    <a:pt x="1272" y="235"/>
                  </a:lnTo>
                  <a:lnTo>
                    <a:pt x="1383" y="413"/>
                  </a:lnTo>
                  <a:lnTo>
                    <a:pt x="1498" y="653"/>
                  </a:lnTo>
                  <a:lnTo>
                    <a:pt x="1728" y="1142"/>
                  </a:lnTo>
                  <a:lnTo>
                    <a:pt x="1867" y="1368"/>
                  </a:lnTo>
                  <a:lnTo>
                    <a:pt x="1968" y="1498"/>
                  </a:lnTo>
                  <a:lnTo>
                    <a:pt x="2026" y="1550"/>
                  </a:lnTo>
                  <a:lnTo>
                    <a:pt x="2026" y="1867"/>
                  </a:lnTo>
                  <a:lnTo>
                    <a:pt x="0" y="1865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78" name="Text Box 854"/>
            <p:cNvSpPr txBox="1">
              <a:spLocks noChangeArrowheads="1"/>
            </p:cNvSpPr>
            <p:nvPr/>
          </p:nvSpPr>
          <p:spPr bwMode="auto">
            <a:xfrm>
              <a:off x="4368" y="3283"/>
              <a:ext cx="5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FFFFFF"/>
                  </a:solidFill>
                </a:rPr>
                <a:t>0.95</a:t>
              </a:r>
            </a:p>
          </p:txBody>
        </p:sp>
      </p:grpSp>
      <p:grpSp>
        <p:nvGrpSpPr>
          <p:cNvPr id="53079" name="Group 855"/>
          <p:cNvGrpSpPr>
            <a:grpSpLocks/>
          </p:cNvGrpSpPr>
          <p:nvPr/>
        </p:nvGrpSpPr>
        <p:grpSpPr bwMode="auto">
          <a:xfrm>
            <a:off x="5740400" y="3657600"/>
            <a:ext cx="3209925" cy="2819400"/>
            <a:chOff x="3616" y="2400"/>
            <a:chExt cx="2022" cy="1776"/>
          </a:xfrm>
        </p:grpSpPr>
        <p:sp>
          <p:nvSpPr>
            <p:cNvPr id="53080" name="Rectangle 856"/>
            <p:cNvSpPr>
              <a:spLocks noChangeArrowheads="1"/>
            </p:cNvSpPr>
            <p:nvPr/>
          </p:nvSpPr>
          <p:spPr bwMode="auto">
            <a:xfrm>
              <a:off x="4032" y="3984"/>
              <a:ext cx="13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/>
            </a:p>
          </p:txBody>
        </p:sp>
        <p:grpSp>
          <p:nvGrpSpPr>
            <p:cNvPr id="53081" name="Group 857"/>
            <p:cNvGrpSpPr>
              <a:grpSpLocks/>
            </p:cNvGrpSpPr>
            <p:nvPr/>
          </p:nvGrpSpPr>
          <p:grpSpPr bwMode="auto">
            <a:xfrm>
              <a:off x="3636" y="2400"/>
              <a:ext cx="1981" cy="1322"/>
              <a:chOff x="1190" y="1269"/>
              <a:chExt cx="3610" cy="2116"/>
            </a:xfrm>
          </p:grpSpPr>
          <p:sp>
            <p:nvSpPr>
              <p:cNvPr id="53082" name="Line 858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3" name="Line 859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4" name="Line 860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5" name="Line 861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6" name="Line 862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7" name="Line 863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8" name="Line 864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9" name="Line 865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0" name="Line 866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1" name="Line 867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2" name="Line 868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3" name="Line 869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4" name="Line 870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5" name="Line 871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6" name="Line 872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097" name="Group 873"/>
            <p:cNvGrpSpPr>
              <a:grpSpLocks/>
            </p:cNvGrpSpPr>
            <p:nvPr/>
          </p:nvGrpSpPr>
          <p:grpSpPr bwMode="auto">
            <a:xfrm>
              <a:off x="3757" y="2492"/>
              <a:ext cx="1822" cy="1135"/>
              <a:chOff x="1261" y="1638"/>
              <a:chExt cx="3320" cy="1816"/>
            </a:xfrm>
          </p:grpSpPr>
          <p:sp>
            <p:nvSpPr>
              <p:cNvPr id="53098" name="Freeform 874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9" name="Freeform 875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0" name="Freeform 876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1" name="Freeform 877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2" name="Freeform 878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3" name="Freeform 879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4" name="Freeform 880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5" name="Freeform 881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6" name="Freeform 882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7" name="Freeform 883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8" name="Freeform 884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9" name="Freeform 885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0" name="Freeform 886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1" name="Freeform 887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2" name="Freeform 888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3" name="Freeform 889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4" name="Freeform 890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5" name="Freeform 891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6" name="Freeform 892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7" name="Freeform 893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8" name="Freeform 894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9" name="Freeform 895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0" name="Freeform 896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1" name="Freeform 897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2" name="Freeform 898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3" name="Freeform 899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4" name="Freeform 900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5" name="Freeform 901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6" name="Freeform 902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7" name="Freeform 903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8" name="Freeform 904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9" name="Freeform 905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0" name="Freeform 906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1" name="Freeform 907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2" name="Freeform 908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3" name="Freeform 909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4" name="Freeform 910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5" name="Freeform 911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6" name="Freeform 912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7" name="Freeform 913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8" name="Freeform 914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9" name="Freeform 915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0" name="Freeform 916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1" name="Freeform 917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2" name="Freeform 918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3" name="Freeform 919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4" name="Freeform 920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5" name="Freeform 921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6" name="Freeform 922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7" name="Freeform 923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8" name="Freeform 924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9" name="Freeform 925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0" name="Freeform 926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1" name="Freeform 927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2" name="Freeform 928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3" name="Freeform 929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4" name="Freeform 930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5" name="Freeform 931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6" name="Freeform 932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7" name="Freeform 933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8" name="Freeform 934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9" name="Freeform 935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0" name="Freeform 936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1" name="Freeform 937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2" name="Freeform 938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3" name="Freeform 939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4" name="Freeform 940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5" name="Freeform 941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6" name="Freeform 942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7" name="Freeform 943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8" name="Freeform 944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9" name="Freeform 945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0" name="Freeform 946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1" name="Freeform 947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2" name="Freeform 948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3" name="Freeform 949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4" name="Freeform 950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5" name="Freeform 951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6" name="Freeform 952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7" name="Freeform 953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8" name="Freeform 954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9" name="Freeform 955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0" name="Freeform 956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1" name="Freeform 957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2" name="Freeform 958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3" name="Freeform 959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4" name="Freeform 960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5" name="Rectangle 961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6" name="Freeform 962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7" name="Freeform 963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8" name="Freeform 964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9" name="Freeform 965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0" name="Freeform 966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1" name="Freeform 967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2" name="Freeform 968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3" name="Freeform 969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4" name="Freeform 970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5" name="Freeform 971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6" name="Freeform 972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7" name="Freeform 973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8" name="Freeform 974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9" name="Freeform 975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0" name="Freeform 976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1" name="Freeform 977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2" name="Freeform 978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3" name="Freeform 979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4" name="Freeform 980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5" name="Freeform 981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6" name="Freeform 982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7" name="Freeform 983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8" name="Freeform 984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9" name="Freeform 985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0" name="Freeform 986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1" name="Freeform 987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2" name="Freeform 988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3" name="Freeform 989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4" name="Freeform 990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5" name="Freeform 991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6" name="Freeform 992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7" name="Freeform 993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8" name="Freeform 994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9" name="Freeform 995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0" name="Freeform 996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1" name="Freeform 997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2" name="Freeform 998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3" name="Freeform 999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4" name="Freeform 1000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5" name="Freeform 1001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6" name="Freeform 1002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7" name="Freeform 1003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8" name="Freeform 1004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9" name="Freeform 1005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0" name="Freeform 1006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1" name="Freeform 1007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2" name="Freeform 1008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3" name="Freeform 1009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4" name="Freeform 1010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5" name="Freeform 1011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6" name="Freeform 1012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7" name="Freeform 1013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8" name="Freeform 1014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9" name="Freeform 1015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0" name="Freeform 1016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1" name="Freeform 1017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2" name="Freeform 1018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3" name="Freeform 1019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4" name="Freeform 1020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5" name="Freeform 1021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6" name="Freeform 1022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7" name="Freeform 1023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4" name="Freeform 1024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5" name="Freeform 1025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6" name="Freeform 1026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7" name="Freeform 1027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8" name="Freeform 1028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9" name="Freeform 1029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0" name="Freeform 1030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1" name="Freeform 1031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2" name="Freeform 1032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3" name="Freeform 1033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4" name="Freeform 1034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5" name="Freeform 1035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6" name="Freeform 1036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7" name="Freeform 1037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8" name="Freeform 1038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9" name="Freeform 1039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0" name="Freeform 1040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1" name="Freeform 1041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2" name="Freeform 1042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3" name="Freeform 1043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4" name="Rectangle 1044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5" name="Freeform 1045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6" name="Freeform 1046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7" name="Freeform 1047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8" name="Rectangle 1048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9" name="Freeform 1049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0" name="Rectangle 1050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1" name="Freeform 1051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2" name="Freeform 1052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3" name="Rectangle 1053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14" name="Text Box 1054"/>
            <p:cNvSpPr txBox="1">
              <a:spLocks noChangeArrowheads="1"/>
            </p:cNvSpPr>
            <p:nvPr/>
          </p:nvSpPr>
          <p:spPr bwMode="auto">
            <a:xfrm>
              <a:off x="4558" y="36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5" name="Text Box 1055"/>
            <p:cNvSpPr txBox="1">
              <a:spLocks noChangeAspect="1" noChangeArrowheads="1"/>
            </p:cNvSpPr>
            <p:nvPr/>
          </p:nvSpPr>
          <p:spPr bwMode="auto">
            <a:xfrm>
              <a:off x="5394" y="365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6" name="Text Box 1056"/>
            <p:cNvSpPr txBox="1">
              <a:spLocks noChangeAspect="1" noChangeArrowheads="1"/>
            </p:cNvSpPr>
            <p:nvPr/>
          </p:nvSpPr>
          <p:spPr bwMode="auto">
            <a:xfrm>
              <a:off x="361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7" name="Text Box 1057"/>
            <p:cNvSpPr txBox="1">
              <a:spLocks noChangeAspect="1" noChangeArrowheads="1"/>
            </p:cNvSpPr>
            <p:nvPr/>
          </p:nvSpPr>
          <p:spPr bwMode="auto">
            <a:xfrm>
              <a:off x="5108" y="364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8" name="Text Box 1058"/>
            <p:cNvSpPr txBox="1">
              <a:spLocks noChangeAspect="1" noChangeArrowheads="1"/>
            </p:cNvSpPr>
            <p:nvPr/>
          </p:nvSpPr>
          <p:spPr bwMode="auto">
            <a:xfrm>
              <a:off x="390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-2</a:t>
              </a:r>
              <a:endParaRPr lang="en-US" sz="3200" b="1">
                <a:solidFill>
                  <a:schemeClr val="accent1"/>
                </a:solidFill>
              </a:endParaRPr>
            </a:p>
          </p:txBody>
        </p:sp>
        <p:sp>
          <p:nvSpPr>
            <p:cNvPr id="93219" name="Text Box 1059"/>
            <p:cNvSpPr txBox="1">
              <a:spLocks noChangeAspect="1" noChangeArrowheads="1"/>
            </p:cNvSpPr>
            <p:nvPr/>
          </p:nvSpPr>
          <p:spPr bwMode="auto">
            <a:xfrm>
              <a:off x="4825" y="36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220" name="Text Box 1060"/>
            <p:cNvSpPr txBox="1">
              <a:spLocks noChangeAspect="1" noChangeArrowheads="1"/>
            </p:cNvSpPr>
            <p:nvPr/>
          </p:nvSpPr>
          <p:spPr bwMode="auto">
            <a:xfrm>
              <a:off x="4200" y="3656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-1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8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2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3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3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53069" grpId="0" uiExpand="1" animBg="1"/>
      <p:bldP spid="53069" grpId="1" uiExpand="1" animBg="1"/>
      <p:bldP spid="53073" grpId="0" uiExpand="1" autoUpdateAnimBg="0"/>
      <p:bldP spid="53074" grpId="0" autoUpdateAnimBg="0"/>
      <p:bldP spid="530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553200"/>
            <a:ext cx="2895600" cy="228600"/>
          </a:xfrm>
        </p:spPr>
        <p:txBody>
          <a:bodyPr/>
          <a:lstStyle/>
          <a:p>
            <a:r>
              <a:rPr lang="en-US" dirty="0"/>
              <a:t>Normal Distributions</a:t>
            </a:r>
          </a:p>
        </p:txBody>
      </p:sp>
      <p:sp>
        <p:nvSpPr>
          <p:cNvPr id="10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553200"/>
            <a:ext cx="990600" cy="228600"/>
          </a:xfrm>
        </p:spPr>
        <p:txBody>
          <a:bodyPr/>
          <a:lstStyle/>
          <a:p>
            <a:r>
              <a:rPr lang="en-US"/>
              <a:t>Slide #</a:t>
            </a:r>
            <a:fld id="{C4FE0234-A24B-43E7-A73E-4A76C0895F64}" type="slidenum">
              <a:rPr lang="en-US"/>
              <a:pPr/>
              <a:t>9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1440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1"/>
                </a:solidFill>
              </a:rPr>
              <a:t>N(0,1)</a:t>
            </a:r>
            <a:r>
              <a:rPr lang="en-US" dirty="0">
                <a:solidFill>
                  <a:schemeClr val="tx1"/>
                </a:solidFill>
              </a:rPr>
              <a:t>, what </a:t>
            </a:r>
            <a:r>
              <a:rPr lang="en-US" dirty="0" smtClean="0">
                <a:solidFill>
                  <a:schemeClr val="tx1"/>
                </a:solidFill>
              </a:rPr>
              <a:t>value has </a:t>
            </a:r>
            <a:r>
              <a:rPr lang="en-US" dirty="0">
                <a:solidFill>
                  <a:schemeClr val="tx1"/>
                </a:solidFill>
              </a:rPr>
              <a:t>….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8673"/>
            <a:ext cx="4876800" cy="5256253"/>
          </a:xfrm>
        </p:spPr>
        <p:txBody>
          <a:bodyPr/>
          <a:lstStyle/>
          <a:p>
            <a:r>
              <a:rPr lang="en-US" dirty="0"/>
              <a:t>… </a:t>
            </a:r>
            <a:r>
              <a:rPr lang="en-US" dirty="0" smtClean="0"/>
              <a:t>16% lower?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… </a:t>
            </a:r>
            <a:r>
              <a:rPr lang="en-US" dirty="0" smtClean="0"/>
              <a:t>2.5% greater?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… </a:t>
            </a:r>
            <a:r>
              <a:rPr lang="en-US" dirty="0" smtClean="0"/>
              <a:t>97.5% greater?</a:t>
            </a:r>
            <a:endParaRPr lang="en-US" dirty="0"/>
          </a:p>
        </p:txBody>
      </p:sp>
      <p:sp>
        <p:nvSpPr>
          <p:cNvPr id="52440" name="Text Box 216"/>
          <p:cNvSpPr txBox="1">
            <a:spLocks noChangeArrowheads="1"/>
          </p:cNvSpPr>
          <p:nvPr/>
        </p:nvSpPr>
        <p:spPr bwMode="auto">
          <a:xfrm>
            <a:off x="3165231" y="1101391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-1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2861" name="Text Box 637"/>
          <p:cNvSpPr txBox="1">
            <a:spLocks noChangeArrowheads="1"/>
          </p:cNvSpPr>
          <p:nvPr/>
        </p:nvSpPr>
        <p:spPr bwMode="auto">
          <a:xfrm>
            <a:off x="3503854" y="2892926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2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52863" name="Group 639"/>
          <p:cNvGrpSpPr>
            <a:grpSpLocks/>
          </p:cNvGrpSpPr>
          <p:nvPr/>
        </p:nvGrpSpPr>
        <p:grpSpPr bwMode="auto">
          <a:xfrm>
            <a:off x="5257800" y="2209800"/>
            <a:ext cx="3209925" cy="2819400"/>
            <a:chOff x="3616" y="2400"/>
            <a:chExt cx="2022" cy="1776"/>
          </a:xfrm>
        </p:grpSpPr>
        <p:sp>
          <p:nvSpPr>
            <p:cNvPr id="52864" name="Rectangle 640"/>
            <p:cNvSpPr>
              <a:spLocks noChangeArrowheads="1"/>
            </p:cNvSpPr>
            <p:nvPr/>
          </p:nvSpPr>
          <p:spPr bwMode="auto">
            <a:xfrm>
              <a:off x="4032" y="3984"/>
              <a:ext cx="13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 dirty="0"/>
            </a:p>
          </p:txBody>
        </p:sp>
        <p:grpSp>
          <p:nvGrpSpPr>
            <p:cNvPr id="52865" name="Group 641"/>
            <p:cNvGrpSpPr>
              <a:grpSpLocks/>
            </p:cNvGrpSpPr>
            <p:nvPr/>
          </p:nvGrpSpPr>
          <p:grpSpPr bwMode="auto">
            <a:xfrm>
              <a:off x="3636" y="2400"/>
              <a:ext cx="1981" cy="1322"/>
              <a:chOff x="1190" y="1269"/>
              <a:chExt cx="3610" cy="2116"/>
            </a:xfrm>
          </p:grpSpPr>
          <p:sp>
            <p:nvSpPr>
              <p:cNvPr id="52866" name="Line 642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67" name="Line 643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68" name="Line 644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69" name="Line 645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0" name="Line 646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1" name="Line 647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2" name="Line 648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3" name="Line 649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4" name="Line 650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5" name="Line 651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6" name="Line 652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7" name="Line 653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8" name="Line 654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79" name="Line 655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0" name="Line 656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881" name="Group 657"/>
            <p:cNvGrpSpPr>
              <a:grpSpLocks/>
            </p:cNvGrpSpPr>
            <p:nvPr/>
          </p:nvGrpSpPr>
          <p:grpSpPr bwMode="auto">
            <a:xfrm>
              <a:off x="3757" y="2492"/>
              <a:ext cx="1822" cy="1135"/>
              <a:chOff x="1261" y="1638"/>
              <a:chExt cx="3320" cy="1816"/>
            </a:xfrm>
          </p:grpSpPr>
          <p:sp>
            <p:nvSpPr>
              <p:cNvPr id="52882" name="Freeform 658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3" name="Freeform 659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4" name="Freeform 660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5" name="Freeform 661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6" name="Freeform 662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7" name="Freeform 663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8" name="Freeform 664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89" name="Freeform 665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0" name="Freeform 666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1" name="Freeform 667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2" name="Freeform 668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3" name="Freeform 669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4" name="Freeform 670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5" name="Freeform 671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6" name="Freeform 672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7" name="Freeform 673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8" name="Freeform 674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99" name="Freeform 675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0" name="Freeform 676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1" name="Freeform 677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2" name="Freeform 678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3" name="Freeform 679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4" name="Freeform 680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5" name="Freeform 681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6" name="Freeform 682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7" name="Freeform 683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8" name="Freeform 684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09" name="Freeform 685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0" name="Freeform 686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1" name="Freeform 687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2" name="Freeform 688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3" name="Freeform 689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4" name="Freeform 690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5" name="Freeform 691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6" name="Freeform 692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7" name="Freeform 693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8" name="Freeform 694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19" name="Freeform 695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0" name="Freeform 696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1" name="Freeform 697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2" name="Freeform 698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3" name="Freeform 699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4" name="Freeform 700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5" name="Freeform 701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6" name="Freeform 702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7" name="Freeform 703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8" name="Freeform 704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29" name="Freeform 705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0" name="Freeform 706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1" name="Freeform 707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2" name="Freeform 708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3" name="Freeform 709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4" name="Freeform 710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5" name="Freeform 711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6" name="Freeform 712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7" name="Freeform 713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8" name="Freeform 714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39" name="Freeform 715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0" name="Freeform 716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1" name="Freeform 717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2" name="Freeform 718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3" name="Freeform 719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4" name="Freeform 720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5" name="Freeform 721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6" name="Freeform 722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7" name="Freeform 723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8" name="Freeform 724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49" name="Freeform 725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0" name="Freeform 726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1" name="Freeform 727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2" name="Freeform 728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3" name="Freeform 729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4" name="Freeform 730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5" name="Freeform 731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6" name="Freeform 732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7" name="Freeform 733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8" name="Freeform 734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59" name="Freeform 735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0" name="Freeform 736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1" name="Freeform 737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2" name="Freeform 738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3" name="Freeform 739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4" name="Freeform 740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5" name="Freeform 741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6" name="Freeform 742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7" name="Freeform 743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8" name="Freeform 744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69" name="Rectangle 745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0" name="Freeform 746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1" name="Freeform 747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2" name="Freeform 748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3" name="Freeform 749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4" name="Freeform 750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5" name="Freeform 751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6" name="Freeform 752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7" name="Freeform 753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8" name="Freeform 754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79" name="Freeform 755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0" name="Freeform 756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1" name="Freeform 757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2" name="Freeform 758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3" name="Freeform 759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4" name="Freeform 760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5" name="Freeform 761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6" name="Freeform 762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7" name="Freeform 763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8" name="Freeform 764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89" name="Freeform 765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0" name="Freeform 766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1" name="Freeform 767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2" name="Freeform 768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3" name="Freeform 769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4" name="Freeform 770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5" name="Freeform 771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6" name="Freeform 772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7" name="Freeform 773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8" name="Freeform 774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99" name="Freeform 775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0" name="Freeform 776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1" name="Freeform 777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2" name="Freeform 778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3" name="Freeform 779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4" name="Freeform 780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5" name="Freeform 781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6" name="Freeform 782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7" name="Freeform 783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8" name="Freeform 784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09" name="Freeform 785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0" name="Freeform 786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1" name="Freeform 787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2" name="Freeform 788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3" name="Freeform 789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4" name="Freeform 790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5" name="Freeform 791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6" name="Freeform 792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7" name="Freeform 793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8" name="Freeform 794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19" name="Freeform 795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0" name="Freeform 796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1" name="Freeform 797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2" name="Freeform 798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3" name="Freeform 799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4" name="Freeform 800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5" name="Freeform 801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6" name="Freeform 802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7" name="Freeform 803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8" name="Freeform 804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29" name="Freeform 805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0" name="Freeform 806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1" name="Freeform 807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2" name="Freeform 808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3" name="Freeform 809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4" name="Freeform 810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5" name="Freeform 811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6" name="Freeform 812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7" name="Freeform 813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8" name="Freeform 814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39" name="Freeform 815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0" name="Freeform 816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1" name="Freeform 817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2" name="Freeform 818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3" name="Freeform 819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4" name="Freeform 820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5" name="Freeform 821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6" name="Freeform 822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7" name="Freeform 823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8" name="Freeform 824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49" name="Freeform 825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0" name="Freeform 826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1" name="Freeform 827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2" name="Rectangle 828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3" name="Freeform 829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4" name="Freeform 830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5" name="Freeform 831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6" name="Rectangle 832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7" name="Freeform 833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8" name="Rectangle 834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59" name="Freeform 835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60" name="Freeform 836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61" name="Rectangle 837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062" name="Text Box 838"/>
            <p:cNvSpPr txBox="1">
              <a:spLocks noChangeArrowheads="1"/>
            </p:cNvSpPr>
            <p:nvPr/>
          </p:nvSpPr>
          <p:spPr bwMode="auto">
            <a:xfrm>
              <a:off x="4558" y="36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3" name="Text Box 839"/>
            <p:cNvSpPr txBox="1">
              <a:spLocks noChangeAspect="1" noChangeArrowheads="1"/>
            </p:cNvSpPr>
            <p:nvPr/>
          </p:nvSpPr>
          <p:spPr bwMode="auto">
            <a:xfrm>
              <a:off x="5394" y="365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4" name="Text Box 840"/>
            <p:cNvSpPr txBox="1">
              <a:spLocks noChangeAspect="1" noChangeArrowheads="1"/>
            </p:cNvSpPr>
            <p:nvPr/>
          </p:nvSpPr>
          <p:spPr bwMode="auto">
            <a:xfrm>
              <a:off x="361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5" name="Text Box 841"/>
            <p:cNvSpPr txBox="1">
              <a:spLocks noChangeAspect="1" noChangeArrowheads="1"/>
            </p:cNvSpPr>
            <p:nvPr/>
          </p:nvSpPr>
          <p:spPr bwMode="auto">
            <a:xfrm>
              <a:off x="5108" y="364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6" name="Text Box 842"/>
            <p:cNvSpPr txBox="1">
              <a:spLocks noChangeAspect="1" noChangeArrowheads="1"/>
            </p:cNvSpPr>
            <p:nvPr/>
          </p:nvSpPr>
          <p:spPr bwMode="auto">
            <a:xfrm>
              <a:off x="390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53067" name="Text Box 843"/>
            <p:cNvSpPr txBox="1">
              <a:spLocks noChangeAspect="1" noChangeArrowheads="1"/>
            </p:cNvSpPr>
            <p:nvPr/>
          </p:nvSpPr>
          <p:spPr bwMode="auto">
            <a:xfrm>
              <a:off x="4825" y="36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53068" name="Text Box 844"/>
            <p:cNvSpPr txBox="1">
              <a:spLocks noChangeAspect="1" noChangeArrowheads="1"/>
            </p:cNvSpPr>
            <p:nvPr/>
          </p:nvSpPr>
          <p:spPr bwMode="auto">
            <a:xfrm>
              <a:off x="4200" y="3656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-1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</p:grpSp>
      <p:sp>
        <p:nvSpPr>
          <p:cNvPr id="53069" name="Freeform 845"/>
          <p:cNvSpPr>
            <a:spLocks/>
          </p:cNvSpPr>
          <p:nvPr/>
        </p:nvSpPr>
        <p:spPr bwMode="auto">
          <a:xfrm>
            <a:off x="7736619" y="3902052"/>
            <a:ext cx="883507" cy="334990"/>
          </a:xfrm>
          <a:custGeom>
            <a:avLst/>
            <a:gdLst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2933 w 10000"/>
              <a:gd name="connsiteY4" fmla="*/ 6804 h 10000"/>
              <a:gd name="connsiteX5" fmla="*/ 3675 w 10000"/>
              <a:gd name="connsiteY5" fmla="*/ 7696 h 10000"/>
              <a:gd name="connsiteX6" fmla="*/ 4547 w 10000"/>
              <a:gd name="connsiteY6" fmla="*/ 8336 h 10000"/>
              <a:gd name="connsiteX7" fmla="*/ 6192 w 10000"/>
              <a:gd name="connsiteY7" fmla="*/ 9011 h 10000"/>
              <a:gd name="connsiteX8" fmla="*/ 6985 w 10000"/>
              <a:gd name="connsiteY8" fmla="*/ 9201 h 10000"/>
              <a:gd name="connsiteX9" fmla="*/ 8869 w 10000"/>
              <a:gd name="connsiteY9" fmla="*/ 9361 h 10000"/>
              <a:gd name="connsiteX10" fmla="*/ 10000 w 10000"/>
              <a:gd name="connsiteY10" fmla="*/ 9454 h 10000"/>
              <a:gd name="connsiteX11" fmla="*/ 10000 w 10000"/>
              <a:gd name="connsiteY11" fmla="*/ 10000 h 10000"/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2933 w 10000"/>
              <a:gd name="connsiteY4" fmla="*/ 6804 h 10000"/>
              <a:gd name="connsiteX5" fmla="*/ 3675 w 10000"/>
              <a:gd name="connsiteY5" fmla="*/ 7696 h 10000"/>
              <a:gd name="connsiteX6" fmla="*/ 6192 w 10000"/>
              <a:gd name="connsiteY6" fmla="*/ 9011 h 10000"/>
              <a:gd name="connsiteX7" fmla="*/ 6985 w 10000"/>
              <a:gd name="connsiteY7" fmla="*/ 9201 h 10000"/>
              <a:gd name="connsiteX8" fmla="*/ 8869 w 10000"/>
              <a:gd name="connsiteY8" fmla="*/ 9361 h 10000"/>
              <a:gd name="connsiteX9" fmla="*/ 10000 w 10000"/>
              <a:gd name="connsiteY9" fmla="*/ 9454 h 10000"/>
              <a:gd name="connsiteX10" fmla="*/ 10000 w 10000"/>
              <a:gd name="connsiteY10" fmla="*/ 10000 h 10000"/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2933 w 10000"/>
              <a:gd name="connsiteY4" fmla="*/ 6804 h 10000"/>
              <a:gd name="connsiteX5" fmla="*/ 6192 w 10000"/>
              <a:gd name="connsiteY5" fmla="*/ 9011 h 10000"/>
              <a:gd name="connsiteX6" fmla="*/ 6985 w 10000"/>
              <a:gd name="connsiteY6" fmla="*/ 9201 h 10000"/>
              <a:gd name="connsiteX7" fmla="*/ 8869 w 10000"/>
              <a:gd name="connsiteY7" fmla="*/ 9361 h 10000"/>
              <a:gd name="connsiteX8" fmla="*/ 10000 w 10000"/>
              <a:gd name="connsiteY8" fmla="*/ 9454 h 10000"/>
              <a:gd name="connsiteX9" fmla="*/ 10000 w 10000"/>
              <a:gd name="connsiteY9" fmla="*/ 10000 h 10000"/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3573 w 10000"/>
              <a:gd name="connsiteY4" fmla="*/ 7335 h 10000"/>
              <a:gd name="connsiteX5" fmla="*/ 6192 w 10000"/>
              <a:gd name="connsiteY5" fmla="*/ 9011 h 10000"/>
              <a:gd name="connsiteX6" fmla="*/ 6985 w 10000"/>
              <a:gd name="connsiteY6" fmla="*/ 9201 h 10000"/>
              <a:gd name="connsiteX7" fmla="*/ 8869 w 10000"/>
              <a:gd name="connsiteY7" fmla="*/ 9361 h 10000"/>
              <a:gd name="connsiteX8" fmla="*/ 10000 w 10000"/>
              <a:gd name="connsiteY8" fmla="*/ 9454 h 10000"/>
              <a:gd name="connsiteX9" fmla="*/ 10000 w 10000"/>
              <a:gd name="connsiteY9" fmla="*/ 10000 h 10000"/>
              <a:gd name="connsiteX0" fmla="*/ 3515 w 10000"/>
              <a:gd name="connsiteY0" fmla="*/ 10029 h 10029"/>
              <a:gd name="connsiteX1" fmla="*/ 0 w 10000"/>
              <a:gd name="connsiteY1" fmla="*/ 0 h 10029"/>
              <a:gd name="connsiteX2" fmla="*/ 1519 w 10000"/>
              <a:gd name="connsiteY2" fmla="*/ 3955 h 10029"/>
              <a:gd name="connsiteX3" fmla="*/ 2085 w 10000"/>
              <a:gd name="connsiteY3" fmla="*/ 5300 h 10029"/>
              <a:gd name="connsiteX4" fmla="*/ 3573 w 10000"/>
              <a:gd name="connsiteY4" fmla="*/ 7335 h 10029"/>
              <a:gd name="connsiteX5" fmla="*/ 6192 w 10000"/>
              <a:gd name="connsiteY5" fmla="*/ 9011 h 10029"/>
              <a:gd name="connsiteX6" fmla="*/ 6985 w 10000"/>
              <a:gd name="connsiteY6" fmla="*/ 9201 h 10029"/>
              <a:gd name="connsiteX7" fmla="*/ 8869 w 10000"/>
              <a:gd name="connsiteY7" fmla="*/ 9361 h 10029"/>
              <a:gd name="connsiteX8" fmla="*/ 10000 w 10000"/>
              <a:gd name="connsiteY8" fmla="*/ 9454 h 10029"/>
              <a:gd name="connsiteX9" fmla="*/ 10000 w 10000"/>
              <a:gd name="connsiteY9" fmla="*/ 10000 h 10029"/>
              <a:gd name="connsiteX0" fmla="*/ 3515 w 10000"/>
              <a:gd name="connsiteY0" fmla="*/ 10029 h 10029"/>
              <a:gd name="connsiteX1" fmla="*/ 0 w 10000"/>
              <a:gd name="connsiteY1" fmla="*/ 0 h 10029"/>
              <a:gd name="connsiteX2" fmla="*/ 1519 w 10000"/>
              <a:gd name="connsiteY2" fmla="*/ 3955 h 10029"/>
              <a:gd name="connsiteX3" fmla="*/ 3573 w 10000"/>
              <a:gd name="connsiteY3" fmla="*/ 7335 h 10029"/>
              <a:gd name="connsiteX4" fmla="*/ 6192 w 10000"/>
              <a:gd name="connsiteY4" fmla="*/ 9011 h 10029"/>
              <a:gd name="connsiteX5" fmla="*/ 6985 w 10000"/>
              <a:gd name="connsiteY5" fmla="*/ 9201 h 10029"/>
              <a:gd name="connsiteX6" fmla="*/ 8869 w 10000"/>
              <a:gd name="connsiteY6" fmla="*/ 9361 h 10029"/>
              <a:gd name="connsiteX7" fmla="*/ 10000 w 10000"/>
              <a:gd name="connsiteY7" fmla="*/ 9454 h 10029"/>
              <a:gd name="connsiteX8" fmla="*/ 10000 w 10000"/>
              <a:gd name="connsiteY8" fmla="*/ 10000 h 10029"/>
              <a:gd name="connsiteX0" fmla="*/ 3515 w 10000"/>
              <a:gd name="connsiteY0" fmla="*/ 10029 h 10029"/>
              <a:gd name="connsiteX1" fmla="*/ 0 w 10000"/>
              <a:gd name="connsiteY1" fmla="*/ 0 h 10029"/>
              <a:gd name="connsiteX2" fmla="*/ 3573 w 10000"/>
              <a:gd name="connsiteY2" fmla="*/ 7335 h 10029"/>
              <a:gd name="connsiteX3" fmla="*/ 6192 w 10000"/>
              <a:gd name="connsiteY3" fmla="*/ 9011 h 10029"/>
              <a:gd name="connsiteX4" fmla="*/ 6985 w 10000"/>
              <a:gd name="connsiteY4" fmla="*/ 9201 h 10029"/>
              <a:gd name="connsiteX5" fmla="*/ 8869 w 10000"/>
              <a:gd name="connsiteY5" fmla="*/ 9361 h 10029"/>
              <a:gd name="connsiteX6" fmla="*/ 10000 w 10000"/>
              <a:gd name="connsiteY6" fmla="*/ 9454 h 10029"/>
              <a:gd name="connsiteX7" fmla="*/ 10000 w 10000"/>
              <a:gd name="connsiteY7" fmla="*/ 10000 h 10029"/>
              <a:gd name="connsiteX0" fmla="*/ 154 w 6639"/>
              <a:gd name="connsiteY0" fmla="*/ 2694 h 2694"/>
              <a:gd name="connsiteX1" fmla="*/ 212 w 6639"/>
              <a:gd name="connsiteY1" fmla="*/ 0 h 2694"/>
              <a:gd name="connsiteX2" fmla="*/ 2831 w 6639"/>
              <a:gd name="connsiteY2" fmla="*/ 1676 h 2694"/>
              <a:gd name="connsiteX3" fmla="*/ 3624 w 6639"/>
              <a:gd name="connsiteY3" fmla="*/ 1866 h 2694"/>
              <a:gd name="connsiteX4" fmla="*/ 5508 w 6639"/>
              <a:gd name="connsiteY4" fmla="*/ 2026 h 2694"/>
              <a:gd name="connsiteX5" fmla="*/ 6639 w 6639"/>
              <a:gd name="connsiteY5" fmla="*/ 2119 h 2694"/>
              <a:gd name="connsiteX6" fmla="*/ 6639 w 6639"/>
              <a:gd name="connsiteY6" fmla="*/ 2665 h 2694"/>
              <a:gd name="connsiteX0" fmla="*/ 216 w 9984"/>
              <a:gd name="connsiteY0" fmla="*/ 10000 h 10000"/>
              <a:gd name="connsiteX1" fmla="*/ 303 w 9984"/>
              <a:gd name="connsiteY1" fmla="*/ 0 h 10000"/>
              <a:gd name="connsiteX2" fmla="*/ 4248 w 9984"/>
              <a:gd name="connsiteY2" fmla="*/ 6221 h 10000"/>
              <a:gd name="connsiteX3" fmla="*/ 5443 w 9984"/>
              <a:gd name="connsiteY3" fmla="*/ 6927 h 10000"/>
              <a:gd name="connsiteX4" fmla="*/ 8280 w 9984"/>
              <a:gd name="connsiteY4" fmla="*/ 7520 h 10000"/>
              <a:gd name="connsiteX5" fmla="*/ 9984 w 9984"/>
              <a:gd name="connsiteY5" fmla="*/ 7866 h 10000"/>
              <a:gd name="connsiteX6" fmla="*/ 9984 w 9984"/>
              <a:gd name="connsiteY6" fmla="*/ 9892 h 10000"/>
              <a:gd name="connsiteX0" fmla="*/ 0 w 9784"/>
              <a:gd name="connsiteY0" fmla="*/ 14969 h 14969"/>
              <a:gd name="connsiteX1" fmla="*/ 1439 w 9784"/>
              <a:gd name="connsiteY1" fmla="*/ 0 h 14969"/>
              <a:gd name="connsiteX2" fmla="*/ 4039 w 9784"/>
              <a:gd name="connsiteY2" fmla="*/ 11190 h 14969"/>
              <a:gd name="connsiteX3" fmla="*/ 5236 w 9784"/>
              <a:gd name="connsiteY3" fmla="*/ 11896 h 14969"/>
              <a:gd name="connsiteX4" fmla="*/ 8077 w 9784"/>
              <a:gd name="connsiteY4" fmla="*/ 12489 h 14969"/>
              <a:gd name="connsiteX5" fmla="*/ 9784 w 9784"/>
              <a:gd name="connsiteY5" fmla="*/ 12835 h 14969"/>
              <a:gd name="connsiteX6" fmla="*/ 9784 w 9784"/>
              <a:gd name="connsiteY6" fmla="*/ 14861 h 14969"/>
              <a:gd name="connsiteX0" fmla="*/ 0 w 10000"/>
              <a:gd name="connsiteY0" fmla="*/ 10000 h 10000"/>
              <a:gd name="connsiteX1" fmla="*/ 1471 w 10000"/>
              <a:gd name="connsiteY1" fmla="*/ 0 h 10000"/>
              <a:gd name="connsiteX2" fmla="*/ 4128 w 10000"/>
              <a:gd name="connsiteY2" fmla="*/ 7475 h 10000"/>
              <a:gd name="connsiteX3" fmla="*/ 5352 w 10000"/>
              <a:gd name="connsiteY3" fmla="*/ 7947 h 10000"/>
              <a:gd name="connsiteX4" fmla="*/ 8255 w 10000"/>
              <a:gd name="connsiteY4" fmla="*/ 8343 h 10000"/>
              <a:gd name="connsiteX5" fmla="*/ 10000 w 10000"/>
              <a:gd name="connsiteY5" fmla="*/ 8574 h 10000"/>
              <a:gd name="connsiteX6" fmla="*/ 10000 w 10000"/>
              <a:gd name="connsiteY6" fmla="*/ 9928 h 10000"/>
              <a:gd name="connsiteX0" fmla="*/ 0 w 10000"/>
              <a:gd name="connsiteY0" fmla="*/ 6591 h 6591"/>
              <a:gd name="connsiteX1" fmla="*/ 139 w 10000"/>
              <a:gd name="connsiteY1" fmla="*/ 0 h 6591"/>
              <a:gd name="connsiteX2" fmla="*/ 4128 w 10000"/>
              <a:gd name="connsiteY2" fmla="*/ 4066 h 6591"/>
              <a:gd name="connsiteX3" fmla="*/ 5352 w 10000"/>
              <a:gd name="connsiteY3" fmla="*/ 4538 h 6591"/>
              <a:gd name="connsiteX4" fmla="*/ 8255 w 10000"/>
              <a:gd name="connsiteY4" fmla="*/ 4934 h 6591"/>
              <a:gd name="connsiteX5" fmla="*/ 10000 w 10000"/>
              <a:gd name="connsiteY5" fmla="*/ 5165 h 6591"/>
              <a:gd name="connsiteX6" fmla="*/ 10000 w 10000"/>
              <a:gd name="connsiteY6" fmla="*/ 6519 h 6591"/>
              <a:gd name="connsiteX0" fmla="*/ 0 w 10000"/>
              <a:gd name="connsiteY0" fmla="*/ 9864 h 9891"/>
              <a:gd name="connsiteX1" fmla="*/ 139 w 10000"/>
              <a:gd name="connsiteY1" fmla="*/ 0 h 9891"/>
              <a:gd name="connsiteX2" fmla="*/ 4128 w 10000"/>
              <a:gd name="connsiteY2" fmla="*/ 6169 h 9891"/>
              <a:gd name="connsiteX3" fmla="*/ 5352 w 10000"/>
              <a:gd name="connsiteY3" fmla="*/ 6885 h 9891"/>
              <a:gd name="connsiteX4" fmla="*/ 8255 w 10000"/>
              <a:gd name="connsiteY4" fmla="*/ 7486 h 9891"/>
              <a:gd name="connsiteX5" fmla="*/ 10000 w 10000"/>
              <a:gd name="connsiteY5" fmla="*/ 7836 h 9891"/>
              <a:gd name="connsiteX6" fmla="*/ 10000 w 10000"/>
              <a:gd name="connsiteY6" fmla="*/ 9891 h 9891"/>
              <a:gd name="connsiteX0" fmla="*/ 0 w 10000"/>
              <a:gd name="connsiteY0" fmla="*/ 9973 h 10000"/>
              <a:gd name="connsiteX1" fmla="*/ 139 w 10000"/>
              <a:gd name="connsiteY1" fmla="*/ 0 h 10000"/>
              <a:gd name="connsiteX2" fmla="*/ 2352 w 10000"/>
              <a:gd name="connsiteY2" fmla="*/ 4310 h 10000"/>
              <a:gd name="connsiteX3" fmla="*/ 5352 w 10000"/>
              <a:gd name="connsiteY3" fmla="*/ 6961 h 10000"/>
              <a:gd name="connsiteX4" fmla="*/ 8255 w 10000"/>
              <a:gd name="connsiteY4" fmla="*/ 7568 h 10000"/>
              <a:gd name="connsiteX5" fmla="*/ 10000 w 10000"/>
              <a:gd name="connsiteY5" fmla="*/ 7922 h 10000"/>
              <a:gd name="connsiteX6" fmla="*/ 10000 w 10000"/>
              <a:gd name="connsiteY6" fmla="*/ 10000 h 10000"/>
              <a:gd name="connsiteX0" fmla="*/ 10 w 10010"/>
              <a:gd name="connsiteY0" fmla="*/ 9973 h 10000"/>
              <a:gd name="connsiteX1" fmla="*/ 149 w 10010"/>
              <a:gd name="connsiteY1" fmla="*/ 0 h 10000"/>
              <a:gd name="connsiteX2" fmla="*/ 2362 w 10010"/>
              <a:gd name="connsiteY2" fmla="*/ 4310 h 10000"/>
              <a:gd name="connsiteX3" fmla="*/ 5362 w 10010"/>
              <a:gd name="connsiteY3" fmla="*/ 6961 h 10000"/>
              <a:gd name="connsiteX4" fmla="*/ 8265 w 10010"/>
              <a:gd name="connsiteY4" fmla="*/ 7568 h 10000"/>
              <a:gd name="connsiteX5" fmla="*/ 10010 w 10010"/>
              <a:gd name="connsiteY5" fmla="*/ 7922 h 10000"/>
              <a:gd name="connsiteX6" fmla="*/ 10010 w 10010"/>
              <a:gd name="connsiteY6" fmla="*/ 10000 h 10000"/>
              <a:gd name="connsiteX0" fmla="*/ 108 w 10108"/>
              <a:gd name="connsiteY0" fmla="*/ 10661 h 10688"/>
              <a:gd name="connsiteX1" fmla="*/ 0 w 10108"/>
              <a:gd name="connsiteY1" fmla="*/ 0 h 10688"/>
              <a:gd name="connsiteX2" fmla="*/ 2460 w 10108"/>
              <a:gd name="connsiteY2" fmla="*/ 4998 h 10688"/>
              <a:gd name="connsiteX3" fmla="*/ 5460 w 10108"/>
              <a:gd name="connsiteY3" fmla="*/ 7649 h 10688"/>
              <a:gd name="connsiteX4" fmla="*/ 8363 w 10108"/>
              <a:gd name="connsiteY4" fmla="*/ 8256 h 10688"/>
              <a:gd name="connsiteX5" fmla="*/ 10108 w 10108"/>
              <a:gd name="connsiteY5" fmla="*/ 8610 h 10688"/>
              <a:gd name="connsiteX6" fmla="*/ 10108 w 10108"/>
              <a:gd name="connsiteY6" fmla="*/ 10688 h 1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08" h="10688">
                <a:moveTo>
                  <a:pt x="108" y="10661"/>
                </a:moveTo>
                <a:cubicBezTo>
                  <a:pt x="44" y="3573"/>
                  <a:pt x="53" y="2987"/>
                  <a:pt x="0" y="0"/>
                </a:cubicBezTo>
                <a:lnTo>
                  <a:pt x="2460" y="4998"/>
                </a:lnTo>
                <a:lnTo>
                  <a:pt x="5460" y="7649"/>
                </a:lnTo>
                <a:lnTo>
                  <a:pt x="8363" y="8256"/>
                </a:lnTo>
                <a:lnTo>
                  <a:pt x="10108" y="8610"/>
                </a:lnTo>
                <a:lnTo>
                  <a:pt x="10108" y="10688"/>
                </a:lnTo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73" name="Text Box 849"/>
          <p:cNvSpPr txBox="1">
            <a:spLocks noChangeArrowheads="1"/>
          </p:cNvSpPr>
          <p:nvPr/>
        </p:nvSpPr>
        <p:spPr bwMode="auto">
          <a:xfrm>
            <a:off x="3698779" y="4632533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-2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3075" name="Freeform 851"/>
          <p:cNvSpPr>
            <a:spLocks/>
          </p:cNvSpPr>
          <p:nvPr/>
        </p:nvSpPr>
        <p:spPr bwMode="auto">
          <a:xfrm>
            <a:off x="5388746" y="1765233"/>
            <a:ext cx="1057452" cy="1160621"/>
          </a:xfrm>
          <a:custGeom>
            <a:avLst/>
            <a:gdLst>
              <a:gd name="connsiteX0" fmla="*/ 10000 w 16168"/>
              <a:gd name="connsiteY0" fmla="*/ 32208 h 32310"/>
              <a:gd name="connsiteX1" fmla="*/ 16168 w 16168"/>
              <a:gd name="connsiteY1" fmla="*/ 0 h 32310"/>
              <a:gd name="connsiteX2" fmla="*/ 8712 w 16168"/>
              <a:gd name="connsiteY2" fmla="*/ 24759 h 32310"/>
              <a:gd name="connsiteX3" fmla="*/ 7576 w 16168"/>
              <a:gd name="connsiteY3" fmla="*/ 26188 h 32310"/>
              <a:gd name="connsiteX4" fmla="*/ 5934 w 16168"/>
              <a:gd name="connsiteY4" fmla="*/ 27922 h 32310"/>
              <a:gd name="connsiteX5" fmla="*/ 3990 w 16168"/>
              <a:gd name="connsiteY5" fmla="*/ 28790 h 32310"/>
              <a:gd name="connsiteX6" fmla="*/ 1995 w 16168"/>
              <a:gd name="connsiteY6" fmla="*/ 29504 h 32310"/>
              <a:gd name="connsiteX7" fmla="*/ 51 w 16168"/>
              <a:gd name="connsiteY7" fmla="*/ 29861 h 32310"/>
              <a:gd name="connsiteX8" fmla="*/ 0 w 16168"/>
              <a:gd name="connsiteY8" fmla="*/ 32310 h 32310"/>
              <a:gd name="connsiteX9" fmla="*/ 10000 w 16168"/>
              <a:gd name="connsiteY9" fmla="*/ 32208 h 32310"/>
              <a:gd name="connsiteX0" fmla="*/ 16930 w 16930"/>
              <a:gd name="connsiteY0" fmla="*/ 32362 h 32362"/>
              <a:gd name="connsiteX1" fmla="*/ 16168 w 16930"/>
              <a:gd name="connsiteY1" fmla="*/ 0 h 32362"/>
              <a:gd name="connsiteX2" fmla="*/ 8712 w 16930"/>
              <a:gd name="connsiteY2" fmla="*/ 24759 h 32362"/>
              <a:gd name="connsiteX3" fmla="*/ 7576 w 16930"/>
              <a:gd name="connsiteY3" fmla="*/ 26188 h 32362"/>
              <a:gd name="connsiteX4" fmla="*/ 5934 w 16930"/>
              <a:gd name="connsiteY4" fmla="*/ 27922 h 32362"/>
              <a:gd name="connsiteX5" fmla="*/ 3990 w 16930"/>
              <a:gd name="connsiteY5" fmla="*/ 28790 h 32362"/>
              <a:gd name="connsiteX6" fmla="*/ 1995 w 16930"/>
              <a:gd name="connsiteY6" fmla="*/ 29504 h 32362"/>
              <a:gd name="connsiteX7" fmla="*/ 51 w 16930"/>
              <a:gd name="connsiteY7" fmla="*/ 29861 h 32362"/>
              <a:gd name="connsiteX8" fmla="*/ 0 w 16930"/>
              <a:gd name="connsiteY8" fmla="*/ 32310 h 32362"/>
              <a:gd name="connsiteX9" fmla="*/ 16930 w 16930"/>
              <a:gd name="connsiteY9" fmla="*/ 32362 h 32362"/>
              <a:gd name="connsiteX0" fmla="*/ 16930 w 17158"/>
              <a:gd name="connsiteY0" fmla="*/ 37747 h 37747"/>
              <a:gd name="connsiteX1" fmla="*/ 17158 w 17158"/>
              <a:gd name="connsiteY1" fmla="*/ 0 h 37747"/>
              <a:gd name="connsiteX2" fmla="*/ 8712 w 17158"/>
              <a:gd name="connsiteY2" fmla="*/ 30144 h 37747"/>
              <a:gd name="connsiteX3" fmla="*/ 7576 w 17158"/>
              <a:gd name="connsiteY3" fmla="*/ 31573 h 37747"/>
              <a:gd name="connsiteX4" fmla="*/ 5934 w 17158"/>
              <a:gd name="connsiteY4" fmla="*/ 33307 h 37747"/>
              <a:gd name="connsiteX5" fmla="*/ 3990 w 17158"/>
              <a:gd name="connsiteY5" fmla="*/ 34175 h 37747"/>
              <a:gd name="connsiteX6" fmla="*/ 1995 w 17158"/>
              <a:gd name="connsiteY6" fmla="*/ 34889 h 37747"/>
              <a:gd name="connsiteX7" fmla="*/ 51 w 17158"/>
              <a:gd name="connsiteY7" fmla="*/ 35246 h 37747"/>
              <a:gd name="connsiteX8" fmla="*/ 0 w 17158"/>
              <a:gd name="connsiteY8" fmla="*/ 37695 h 37747"/>
              <a:gd name="connsiteX9" fmla="*/ 16930 w 17158"/>
              <a:gd name="connsiteY9" fmla="*/ 37747 h 37747"/>
              <a:gd name="connsiteX0" fmla="*/ 16930 w 17158"/>
              <a:gd name="connsiteY0" fmla="*/ 37747 h 37747"/>
              <a:gd name="connsiteX1" fmla="*/ 17158 w 17158"/>
              <a:gd name="connsiteY1" fmla="*/ 0 h 37747"/>
              <a:gd name="connsiteX2" fmla="*/ 14576 w 17158"/>
              <a:gd name="connsiteY2" fmla="*/ 17989 h 37747"/>
              <a:gd name="connsiteX3" fmla="*/ 7576 w 17158"/>
              <a:gd name="connsiteY3" fmla="*/ 31573 h 37747"/>
              <a:gd name="connsiteX4" fmla="*/ 5934 w 17158"/>
              <a:gd name="connsiteY4" fmla="*/ 33307 h 37747"/>
              <a:gd name="connsiteX5" fmla="*/ 3990 w 17158"/>
              <a:gd name="connsiteY5" fmla="*/ 34175 h 37747"/>
              <a:gd name="connsiteX6" fmla="*/ 1995 w 17158"/>
              <a:gd name="connsiteY6" fmla="*/ 34889 h 37747"/>
              <a:gd name="connsiteX7" fmla="*/ 51 w 17158"/>
              <a:gd name="connsiteY7" fmla="*/ 35246 h 37747"/>
              <a:gd name="connsiteX8" fmla="*/ 0 w 17158"/>
              <a:gd name="connsiteY8" fmla="*/ 37695 h 37747"/>
              <a:gd name="connsiteX9" fmla="*/ 16930 w 17158"/>
              <a:gd name="connsiteY9" fmla="*/ 37747 h 37747"/>
              <a:gd name="connsiteX0" fmla="*/ 16930 w 17158"/>
              <a:gd name="connsiteY0" fmla="*/ 37747 h 37747"/>
              <a:gd name="connsiteX1" fmla="*/ 17158 w 17158"/>
              <a:gd name="connsiteY1" fmla="*/ 0 h 37747"/>
              <a:gd name="connsiteX2" fmla="*/ 14576 w 17158"/>
              <a:gd name="connsiteY2" fmla="*/ 17989 h 37747"/>
              <a:gd name="connsiteX3" fmla="*/ 11079 w 17158"/>
              <a:gd name="connsiteY3" fmla="*/ 27726 h 37747"/>
              <a:gd name="connsiteX4" fmla="*/ 5934 w 17158"/>
              <a:gd name="connsiteY4" fmla="*/ 33307 h 37747"/>
              <a:gd name="connsiteX5" fmla="*/ 3990 w 17158"/>
              <a:gd name="connsiteY5" fmla="*/ 34175 h 37747"/>
              <a:gd name="connsiteX6" fmla="*/ 1995 w 17158"/>
              <a:gd name="connsiteY6" fmla="*/ 34889 h 37747"/>
              <a:gd name="connsiteX7" fmla="*/ 51 w 17158"/>
              <a:gd name="connsiteY7" fmla="*/ 35246 h 37747"/>
              <a:gd name="connsiteX8" fmla="*/ 0 w 17158"/>
              <a:gd name="connsiteY8" fmla="*/ 37695 h 37747"/>
              <a:gd name="connsiteX9" fmla="*/ 16930 w 17158"/>
              <a:gd name="connsiteY9" fmla="*/ 37747 h 37747"/>
              <a:gd name="connsiteX0" fmla="*/ 16930 w 17158"/>
              <a:gd name="connsiteY0" fmla="*/ 37747 h 37747"/>
              <a:gd name="connsiteX1" fmla="*/ 17158 w 17158"/>
              <a:gd name="connsiteY1" fmla="*/ 0 h 37747"/>
              <a:gd name="connsiteX2" fmla="*/ 14576 w 17158"/>
              <a:gd name="connsiteY2" fmla="*/ 17989 h 37747"/>
              <a:gd name="connsiteX3" fmla="*/ 11231 w 17158"/>
              <a:gd name="connsiteY3" fmla="*/ 25110 h 37747"/>
              <a:gd name="connsiteX4" fmla="*/ 5934 w 17158"/>
              <a:gd name="connsiteY4" fmla="*/ 33307 h 37747"/>
              <a:gd name="connsiteX5" fmla="*/ 3990 w 17158"/>
              <a:gd name="connsiteY5" fmla="*/ 34175 h 37747"/>
              <a:gd name="connsiteX6" fmla="*/ 1995 w 17158"/>
              <a:gd name="connsiteY6" fmla="*/ 34889 h 37747"/>
              <a:gd name="connsiteX7" fmla="*/ 51 w 17158"/>
              <a:gd name="connsiteY7" fmla="*/ 35246 h 37747"/>
              <a:gd name="connsiteX8" fmla="*/ 0 w 17158"/>
              <a:gd name="connsiteY8" fmla="*/ 37695 h 37747"/>
              <a:gd name="connsiteX9" fmla="*/ 16930 w 17158"/>
              <a:gd name="connsiteY9" fmla="*/ 37747 h 37747"/>
              <a:gd name="connsiteX0" fmla="*/ 16930 w 17158"/>
              <a:gd name="connsiteY0" fmla="*/ 37747 h 37747"/>
              <a:gd name="connsiteX1" fmla="*/ 17158 w 17158"/>
              <a:gd name="connsiteY1" fmla="*/ 0 h 37747"/>
              <a:gd name="connsiteX2" fmla="*/ 13814 w 17158"/>
              <a:gd name="connsiteY2" fmla="*/ 15835 h 37747"/>
              <a:gd name="connsiteX3" fmla="*/ 11231 w 17158"/>
              <a:gd name="connsiteY3" fmla="*/ 25110 h 37747"/>
              <a:gd name="connsiteX4" fmla="*/ 5934 w 17158"/>
              <a:gd name="connsiteY4" fmla="*/ 33307 h 37747"/>
              <a:gd name="connsiteX5" fmla="*/ 3990 w 17158"/>
              <a:gd name="connsiteY5" fmla="*/ 34175 h 37747"/>
              <a:gd name="connsiteX6" fmla="*/ 1995 w 17158"/>
              <a:gd name="connsiteY6" fmla="*/ 34889 h 37747"/>
              <a:gd name="connsiteX7" fmla="*/ 51 w 17158"/>
              <a:gd name="connsiteY7" fmla="*/ 35246 h 37747"/>
              <a:gd name="connsiteX8" fmla="*/ 0 w 17158"/>
              <a:gd name="connsiteY8" fmla="*/ 37695 h 37747"/>
              <a:gd name="connsiteX9" fmla="*/ 16930 w 17158"/>
              <a:gd name="connsiteY9" fmla="*/ 37747 h 37747"/>
              <a:gd name="connsiteX0" fmla="*/ 17505 w 17505"/>
              <a:gd name="connsiteY0" fmla="*/ 37390 h 37695"/>
              <a:gd name="connsiteX1" fmla="*/ 17158 w 17505"/>
              <a:gd name="connsiteY1" fmla="*/ 0 h 37695"/>
              <a:gd name="connsiteX2" fmla="*/ 13814 w 17505"/>
              <a:gd name="connsiteY2" fmla="*/ 15835 h 37695"/>
              <a:gd name="connsiteX3" fmla="*/ 11231 w 17505"/>
              <a:gd name="connsiteY3" fmla="*/ 25110 h 37695"/>
              <a:gd name="connsiteX4" fmla="*/ 5934 w 17505"/>
              <a:gd name="connsiteY4" fmla="*/ 33307 h 37695"/>
              <a:gd name="connsiteX5" fmla="*/ 3990 w 17505"/>
              <a:gd name="connsiteY5" fmla="*/ 34175 h 37695"/>
              <a:gd name="connsiteX6" fmla="*/ 1995 w 17505"/>
              <a:gd name="connsiteY6" fmla="*/ 34889 h 37695"/>
              <a:gd name="connsiteX7" fmla="*/ 51 w 17505"/>
              <a:gd name="connsiteY7" fmla="*/ 35246 h 37695"/>
              <a:gd name="connsiteX8" fmla="*/ 0 w 17505"/>
              <a:gd name="connsiteY8" fmla="*/ 37695 h 37695"/>
              <a:gd name="connsiteX9" fmla="*/ 17505 w 17505"/>
              <a:gd name="connsiteY9" fmla="*/ 37390 h 37695"/>
              <a:gd name="connsiteX0" fmla="*/ 17455 w 17455"/>
              <a:gd name="connsiteY0" fmla="*/ 37390 h 37390"/>
              <a:gd name="connsiteX1" fmla="*/ 17108 w 17455"/>
              <a:gd name="connsiteY1" fmla="*/ 0 h 37390"/>
              <a:gd name="connsiteX2" fmla="*/ 13764 w 17455"/>
              <a:gd name="connsiteY2" fmla="*/ 15835 h 37390"/>
              <a:gd name="connsiteX3" fmla="*/ 11181 w 17455"/>
              <a:gd name="connsiteY3" fmla="*/ 25110 h 37390"/>
              <a:gd name="connsiteX4" fmla="*/ 5884 w 17455"/>
              <a:gd name="connsiteY4" fmla="*/ 33307 h 37390"/>
              <a:gd name="connsiteX5" fmla="*/ 3940 w 17455"/>
              <a:gd name="connsiteY5" fmla="*/ 34175 h 37390"/>
              <a:gd name="connsiteX6" fmla="*/ 1945 w 17455"/>
              <a:gd name="connsiteY6" fmla="*/ 34889 h 37390"/>
              <a:gd name="connsiteX7" fmla="*/ 1 w 17455"/>
              <a:gd name="connsiteY7" fmla="*/ 35246 h 37390"/>
              <a:gd name="connsiteX8" fmla="*/ 923 w 17455"/>
              <a:gd name="connsiteY8" fmla="*/ 37248 h 37390"/>
              <a:gd name="connsiteX9" fmla="*/ 17455 w 17455"/>
              <a:gd name="connsiteY9" fmla="*/ 37390 h 37390"/>
              <a:gd name="connsiteX0" fmla="*/ 17455 w 17744"/>
              <a:gd name="connsiteY0" fmla="*/ 37301 h 37301"/>
              <a:gd name="connsiteX1" fmla="*/ 17727 w 17744"/>
              <a:gd name="connsiteY1" fmla="*/ 0 h 37301"/>
              <a:gd name="connsiteX2" fmla="*/ 13764 w 17744"/>
              <a:gd name="connsiteY2" fmla="*/ 15746 h 37301"/>
              <a:gd name="connsiteX3" fmla="*/ 11181 w 17744"/>
              <a:gd name="connsiteY3" fmla="*/ 25021 h 37301"/>
              <a:gd name="connsiteX4" fmla="*/ 5884 w 17744"/>
              <a:gd name="connsiteY4" fmla="*/ 33218 h 37301"/>
              <a:gd name="connsiteX5" fmla="*/ 3940 w 17744"/>
              <a:gd name="connsiteY5" fmla="*/ 34086 h 37301"/>
              <a:gd name="connsiteX6" fmla="*/ 1945 w 17744"/>
              <a:gd name="connsiteY6" fmla="*/ 34800 h 37301"/>
              <a:gd name="connsiteX7" fmla="*/ 1 w 17744"/>
              <a:gd name="connsiteY7" fmla="*/ 35157 h 37301"/>
              <a:gd name="connsiteX8" fmla="*/ 923 w 17744"/>
              <a:gd name="connsiteY8" fmla="*/ 37159 h 37301"/>
              <a:gd name="connsiteX9" fmla="*/ 17455 w 17744"/>
              <a:gd name="connsiteY9" fmla="*/ 37301 h 37301"/>
              <a:gd name="connsiteX0" fmla="*/ 17455 w 17744"/>
              <a:gd name="connsiteY0" fmla="*/ 37301 h 37301"/>
              <a:gd name="connsiteX1" fmla="*/ 17727 w 17744"/>
              <a:gd name="connsiteY1" fmla="*/ 0 h 37301"/>
              <a:gd name="connsiteX2" fmla="*/ 14869 w 17744"/>
              <a:gd name="connsiteY2" fmla="*/ 16907 h 37301"/>
              <a:gd name="connsiteX3" fmla="*/ 11181 w 17744"/>
              <a:gd name="connsiteY3" fmla="*/ 25021 h 37301"/>
              <a:gd name="connsiteX4" fmla="*/ 5884 w 17744"/>
              <a:gd name="connsiteY4" fmla="*/ 33218 h 37301"/>
              <a:gd name="connsiteX5" fmla="*/ 3940 w 17744"/>
              <a:gd name="connsiteY5" fmla="*/ 34086 h 37301"/>
              <a:gd name="connsiteX6" fmla="*/ 1945 w 17744"/>
              <a:gd name="connsiteY6" fmla="*/ 34800 h 37301"/>
              <a:gd name="connsiteX7" fmla="*/ 1 w 17744"/>
              <a:gd name="connsiteY7" fmla="*/ 35157 h 37301"/>
              <a:gd name="connsiteX8" fmla="*/ 923 w 17744"/>
              <a:gd name="connsiteY8" fmla="*/ 37159 h 37301"/>
              <a:gd name="connsiteX9" fmla="*/ 17455 w 17744"/>
              <a:gd name="connsiteY9" fmla="*/ 37301 h 37301"/>
              <a:gd name="connsiteX0" fmla="*/ 17455 w 17744"/>
              <a:gd name="connsiteY0" fmla="*/ 37301 h 37301"/>
              <a:gd name="connsiteX1" fmla="*/ 17727 w 17744"/>
              <a:gd name="connsiteY1" fmla="*/ 0 h 37301"/>
              <a:gd name="connsiteX2" fmla="*/ 14206 w 17744"/>
              <a:gd name="connsiteY2" fmla="*/ 15121 h 37301"/>
              <a:gd name="connsiteX3" fmla="*/ 11181 w 17744"/>
              <a:gd name="connsiteY3" fmla="*/ 25021 h 37301"/>
              <a:gd name="connsiteX4" fmla="*/ 5884 w 17744"/>
              <a:gd name="connsiteY4" fmla="*/ 33218 h 37301"/>
              <a:gd name="connsiteX5" fmla="*/ 3940 w 17744"/>
              <a:gd name="connsiteY5" fmla="*/ 34086 h 37301"/>
              <a:gd name="connsiteX6" fmla="*/ 1945 w 17744"/>
              <a:gd name="connsiteY6" fmla="*/ 34800 h 37301"/>
              <a:gd name="connsiteX7" fmla="*/ 1 w 17744"/>
              <a:gd name="connsiteY7" fmla="*/ 35157 h 37301"/>
              <a:gd name="connsiteX8" fmla="*/ 923 w 17744"/>
              <a:gd name="connsiteY8" fmla="*/ 37159 h 37301"/>
              <a:gd name="connsiteX9" fmla="*/ 17455 w 17744"/>
              <a:gd name="connsiteY9" fmla="*/ 37301 h 37301"/>
              <a:gd name="connsiteX0" fmla="*/ 17455 w 17744"/>
              <a:gd name="connsiteY0" fmla="*/ 37301 h 37301"/>
              <a:gd name="connsiteX1" fmla="*/ 17727 w 17744"/>
              <a:gd name="connsiteY1" fmla="*/ 0 h 37301"/>
              <a:gd name="connsiteX2" fmla="*/ 14206 w 17744"/>
              <a:gd name="connsiteY2" fmla="*/ 15121 h 37301"/>
              <a:gd name="connsiteX3" fmla="*/ 11181 w 17744"/>
              <a:gd name="connsiteY3" fmla="*/ 25021 h 37301"/>
              <a:gd name="connsiteX4" fmla="*/ 8448 w 17744"/>
              <a:gd name="connsiteY4" fmla="*/ 31431 h 37301"/>
              <a:gd name="connsiteX5" fmla="*/ 3940 w 17744"/>
              <a:gd name="connsiteY5" fmla="*/ 34086 h 37301"/>
              <a:gd name="connsiteX6" fmla="*/ 1945 w 17744"/>
              <a:gd name="connsiteY6" fmla="*/ 34800 h 37301"/>
              <a:gd name="connsiteX7" fmla="*/ 1 w 17744"/>
              <a:gd name="connsiteY7" fmla="*/ 35157 h 37301"/>
              <a:gd name="connsiteX8" fmla="*/ 923 w 17744"/>
              <a:gd name="connsiteY8" fmla="*/ 37159 h 37301"/>
              <a:gd name="connsiteX9" fmla="*/ 17455 w 17744"/>
              <a:gd name="connsiteY9" fmla="*/ 37301 h 37301"/>
              <a:gd name="connsiteX0" fmla="*/ 17455 w 17744"/>
              <a:gd name="connsiteY0" fmla="*/ 37301 h 37301"/>
              <a:gd name="connsiteX1" fmla="*/ 17727 w 17744"/>
              <a:gd name="connsiteY1" fmla="*/ 0 h 37301"/>
              <a:gd name="connsiteX2" fmla="*/ 14206 w 17744"/>
              <a:gd name="connsiteY2" fmla="*/ 15121 h 37301"/>
              <a:gd name="connsiteX3" fmla="*/ 11181 w 17744"/>
              <a:gd name="connsiteY3" fmla="*/ 25021 h 37301"/>
              <a:gd name="connsiteX4" fmla="*/ 8448 w 17744"/>
              <a:gd name="connsiteY4" fmla="*/ 30716 h 37301"/>
              <a:gd name="connsiteX5" fmla="*/ 3940 w 17744"/>
              <a:gd name="connsiteY5" fmla="*/ 34086 h 37301"/>
              <a:gd name="connsiteX6" fmla="*/ 1945 w 17744"/>
              <a:gd name="connsiteY6" fmla="*/ 34800 h 37301"/>
              <a:gd name="connsiteX7" fmla="*/ 1 w 17744"/>
              <a:gd name="connsiteY7" fmla="*/ 35157 h 37301"/>
              <a:gd name="connsiteX8" fmla="*/ 923 w 17744"/>
              <a:gd name="connsiteY8" fmla="*/ 37159 h 37301"/>
              <a:gd name="connsiteX9" fmla="*/ 17455 w 17744"/>
              <a:gd name="connsiteY9" fmla="*/ 37301 h 37301"/>
              <a:gd name="connsiteX0" fmla="*/ 16532 w 16821"/>
              <a:gd name="connsiteY0" fmla="*/ 37301 h 37301"/>
              <a:gd name="connsiteX1" fmla="*/ 16804 w 16821"/>
              <a:gd name="connsiteY1" fmla="*/ 0 h 37301"/>
              <a:gd name="connsiteX2" fmla="*/ 13283 w 16821"/>
              <a:gd name="connsiteY2" fmla="*/ 15121 h 37301"/>
              <a:gd name="connsiteX3" fmla="*/ 10258 w 16821"/>
              <a:gd name="connsiteY3" fmla="*/ 25021 h 37301"/>
              <a:gd name="connsiteX4" fmla="*/ 7525 w 16821"/>
              <a:gd name="connsiteY4" fmla="*/ 30716 h 37301"/>
              <a:gd name="connsiteX5" fmla="*/ 3017 w 16821"/>
              <a:gd name="connsiteY5" fmla="*/ 34086 h 37301"/>
              <a:gd name="connsiteX6" fmla="*/ 1022 w 16821"/>
              <a:gd name="connsiteY6" fmla="*/ 34800 h 37301"/>
              <a:gd name="connsiteX7" fmla="*/ 95 w 16821"/>
              <a:gd name="connsiteY7" fmla="*/ 34442 h 37301"/>
              <a:gd name="connsiteX8" fmla="*/ 0 w 16821"/>
              <a:gd name="connsiteY8" fmla="*/ 37159 h 37301"/>
              <a:gd name="connsiteX9" fmla="*/ 16532 w 16821"/>
              <a:gd name="connsiteY9" fmla="*/ 37301 h 37301"/>
              <a:gd name="connsiteX0" fmla="*/ 16532 w 16821"/>
              <a:gd name="connsiteY0" fmla="*/ 37301 h 37301"/>
              <a:gd name="connsiteX1" fmla="*/ 16804 w 16821"/>
              <a:gd name="connsiteY1" fmla="*/ 0 h 37301"/>
              <a:gd name="connsiteX2" fmla="*/ 13283 w 16821"/>
              <a:gd name="connsiteY2" fmla="*/ 15121 h 37301"/>
              <a:gd name="connsiteX3" fmla="*/ 10258 w 16821"/>
              <a:gd name="connsiteY3" fmla="*/ 25021 h 37301"/>
              <a:gd name="connsiteX4" fmla="*/ 7525 w 16821"/>
              <a:gd name="connsiteY4" fmla="*/ 30716 h 37301"/>
              <a:gd name="connsiteX5" fmla="*/ 3017 w 16821"/>
              <a:gd name="connsiteY5" fmla="*/ 34086 h 37301"/>
              <a:gd name="connsiteX6" fmla="*/ 1199 w 16821"/>
              <a:gd name="connsiteY6" fmla="*/ 34264 h 37301"/>
              <a:gd name="connsiteX7" fmla="*/ 95 w 16821"/>
              <a:gd name="connsiteY7" fmla="*/ 34442 h 37301"/>
              <a:gd name="connsiteX8" fmla="*/ 0 w 16821"/>
              <a:gd name="connsiteY8" fmla="*/ 37159 h 37301"/>
              <a:gd name="connsiteX9" fmla="*/ 16532 w 16821"/>
              <a:gd name="connsiteY9" fmla="*/ 37301 h 37301"/>
              <a:gd name="connsiteX0" fmla="*/ 16532 w 16821"/>
              <a:gd name="connsiteY0" fmla="*/ 37301 h 37301"/>
              <a:gd name="connsiteX1" fmla="*/ 16804 w 16821"/>
              <a:gd name="connsiteY1" fmla="*/ 0 h 37301"/>
              <a:gd name="connsiteX2" fmla="*/ 13283 w 16821"/>
              <a:gd name="connsiteY2" fmla="*/ 15121 h 37301"/>
              <a:gd name="connsiteX3" fmla="*/ 10258 w 16821"/>
              <a:gd name="connsiteY3" fmla="*/ 25021 h 37301"/>
              <a:gd name="connsiteX4" fmla="*/ 7525 w 16821"/>
              <a:gd name="connsiteY4" fmla="*/ 30716 h 37301"/>
              <a:gd name="connsiteX5" fmla="*/ 3769 w 16821"/>
              <a:gd name="connsiteY5" fmla="*/ 33371 h 37301"/>
              <a:gd name="connsiteX6" fmla="*/ 1199 w 16821"/>
              <a:gd name="connsiteY6" fmla="*/ 34264 h 37301"/>
              <a:gd name="connsiteX7" fmla="*/ 95 w 16821"/>
              <a:gd name="connsiteY7" fmla="*/ 34442 h 37301"/>
              <a:gd name="connsiteX8" fmla="*/ 0 w 16821"/>
              <a:gd name="connsiteY8" fmla="*/ 37159 h 37301"/>
              <a:gd name="connsiteX9" fmla="*/ 16532 w 16821"/>
              <a:gd name="connsiteY9" fmla="*/ 37301 h 3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1" h="37301">
                <a:moveTo>
                  <a:pt x="16532" y="37301"/>
                </a:moveTo>
                <a:cubicBezTo>
                  <a:pt x="16416" y="24838"/>
                  <a:pt x="16920" y="12463"/>
                  <a:pt x="16804" y="0"/>
                </a:cubicBezTo>
                <a:lnTo>
                  <a:pt x="13283" y="15121"/>
                </a:lnTo>
                <a:lnTo>
                  <a:pt x="10258" y="25021"/>
                </a:lnTo>
                <a:lnTo>
                  <a:pt x="7525" y="30716"/>
                </a:lnTo>
                <a:lnTo>
                  <a:pt x="3769" y="33371"/>
                </a:lnTo>
                <a:lnTo>
                  <a:pt x="1199" y="34264"/>
                </a:lnTo>
                <a:lnTo>
                  <a:pt x="95" y="34442"/>
                </a:lnTo>
                <a:cubicBezTo>
                  <a:pt x="78" y="35258"/>
                  <a:pt x="17" y="36343"/>
                  <a:pt x="0" y="37159"/>
                </a:cubicBezTo>
                <a:lnTo>
                  <a:pt x="16532" y="37301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079" name="Group 855"/>
          <p:cNvGrpSpPr>
            <a:grpSpLocks/>
          </p:cNvGrpSpPr>
          <p:nvPr/>
        </p:nvGrpSpPr>
        <p:grpSpPr bwMode="auto">
          <a:xfrm>
            <a:off x="5260011" y="903543"/>
            <a:ext cx="3209925" cy="2819400"/>
            <a:chOff x="3616" y="2400"/>
            <a:chExt cx="2022" cy="1776"/>
          </a:xfrm>
        </p:grpSpPr>
        <p:sp>
          <p:nvSpPr>
            <p:cNvPr id="53080" name="Rectangle 856"/>
            <p:cNvSpPr>
              <a:spLocks noChangeArrowheads="1"/>
            </p:cNvSpPr>
            <p:nvPr/>
          </p:nvSpPr>
          <p:spPr bwMode="auto">
            <a:xfrm>
              <a:off x="4032" y="3984"/>
              <a:ext cx="13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/>
            </a:p>
          </p:txBody>
        </p:sp>
        <p:grpSp>
          <p:nvGrpSpPr>
            <p:cNvPr id="53081" name="Group 857"/>
            <p:cNvGrpSpPr>
              <a:grpSpLocks/>
            </p:cNvGrpSpPr>
            <p:nvPr/>
          </p:nvGrpSpPr>
          <p:grpSpPr bwMode="auto">
            <a:xfrm>
              <a:off x="3636" y="2400"/>
              <a:ext cx="1981" cy="1322"/>
              <a:chOff x="1190" y="1269"/>
              <a:chExt cx="3610" cy="2116"/>
            </a:xfrm>
          </p:grpSpPr>
          <p:sp>
            <p:nvSpPr>
              <p:cNvPr id="53082" name="Line 858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3" name="Line 859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4" name="Line 860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5" name="Line 861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6" name="Line 862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7" name="Line 863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8" name="Line 864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89" name="Line 865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0" name="Line 866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1" name="Line 867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2" name="Line 868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3" name="Line 869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4" name="Line 870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5" name="Line 871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6" name="Line 872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097" name="Group 873"/>
            <p:cNvGrpSpPr>
              <a:grpSpLocks/>
            </p:cNvGrpSpPr>
            <p:nvPr/>
          </p:nvGrpSpPr>
          <p:grpSpPr bwMode="auto">
            <a:xfrm>
              <a:off x="3757" y="2492"/>
              <a:ext cx="1822" cy="1135"/>
              <a:chOff x="1261" y="1638"/>
              <a:chExt cx="3320" cy="1816"/>
            </a:xfrm>
          </p:grpSpPr>
          <p:sp>
            <p:nvSpPr>
              <p:cNvPr id="53098" name="Freeform 874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99" name="Freeform 875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0" name="Freeform 876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1" name="Freeform 877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2" name="Freeform 878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3" name="Freeform 879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4" name="Freeform 880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5" name="Freeform 881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6" name="Freeform 882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7" name="Freeform 883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8" name="Freeform 884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09" name="Freeform 885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0" name="Freeform 886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1" name="Freeform 887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2" name="Freeform 888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3" name="Freeform 889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4" name="Freeform 890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5" name="Freeform 891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6" name="Freeform 892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7" name="Freeform 893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8" name="Freeform 894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19" name="Freeform 895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0" name="Freeform 896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1" name="Freeform 897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2" name="Freeform 898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3" name="Freeform 899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4" name="Freeform 900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5" name="Freeform 901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6" name="Freeform 902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7" name="Freeform 903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8" name="Freeform 904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29" name="Freeform 905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0" name="Freeform 906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1" name="Freeform 907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2" name="Freeform 908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3" name="Freeform 909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4" name="Freeform 910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5" name="Freeform 911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6" name="Freeform 912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7" name="Freeform 913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8" name="Freeform 914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39" name="Freeform 915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0" name="Freeform 916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1" name="Freeform 917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2" name="Freeform 918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3" name="Freeform 919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4" name="Freeform 920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5" name="Freeform 921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6" name="Freeform 922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7" name="Freeform 923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8" name="Freeform 924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49" name="Freeform 925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0" name="Freeform 926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1" name="Freeform 927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2" name="Freeform 928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3" name="Freeform 929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4" name="Freeform 930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5" name="Freeform 931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6" name="Freeform 932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7" name="Freeform 933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8" name="Freeform 934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59" name="Freeform 935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0" name="Freeform 936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1" name="Freeform 937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2" name="Freeform 938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3" name="Freeform 939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4" name="Freeform 940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5" name="Freeform 941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6" name="Freeform 942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7" name="Freeform 943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8" name="Freeform 944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69" name="Freeform 945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0" name="Freeform 946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1" name="Freeform 947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2" name="Freeform 948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3" name="Freeform 949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4" name="Freeform 950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5" name="Freeform 951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6" name="Freeform 952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7" name="Freeform 953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8" name="Freeform 954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79" name="Freeform 955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0" name="Freeform 956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1" name="Freeform 957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2" name="Freeform 958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3" name="Freeform 959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4" name="Freeform 960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5" name="Rectangle 961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6" name="Freeform 962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7" name="Freeform 963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8" name="Freeform 964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89" name="Freeform 965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0" name="Freeform 966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1" name="Freeform 967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2" name="Freeform 968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3" name="Freeform 969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4" name="Freeform 970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5" name="Freeform 971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6" name="Freeform 972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7" name="Freeform 973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8" name="Freeform 974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99" name="Freeform 975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0" name="Freeform 976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1" name="Freeform 977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2" name="Freeform 978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3" name="Freeform 979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4" name="Freeform 980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5" name="Freeform 981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6" name="Freeform 982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7" name="Freeform 983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8" name="Freeform 984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09" name="Freeform 985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0" name="Freeform 986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1" name="Freeform 987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2" name="Freeform 988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3" name="Freeform 989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4" name="Freeform 990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5" name="Freeform 991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6" name="Freeform 992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7" name="Freeform 993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8" name="Freeform 994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19" name="Freeform 995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0" name="Freeform 996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1" name="Freeform 997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2" name="Freeform 998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3" name="Freeform 999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4" name="Freeform 1000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5" name="Freeform 1001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6" name="Freeform 1002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7" name="Freeform 1003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8" name="Freeform 1004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29" name="Freeform 1005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0" name="Freeform 1006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1" name="Freeform 1007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2" name="Freeform 1008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3" name="Freeform 1009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4" name="Freeform 1010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5" name="Freeform 1011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6" name="Freeform 1012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7" name="Freeform 1013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8" name="Freeform 1014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39" name="Freeform 1015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0" name="Freeform 1016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1" name="Freeform 1017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2" name="Freeform 1018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3" name="Freeform 1019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4" name="Freeform 1020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5" name="Freeform 1021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6" name="Freeform 1022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47" name="Freeform 1023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4" name="Freeform 1024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5" name="Freeform 1025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6" name="Freeform 1026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7" name="Freeform 1027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8" name="Freeform 1028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9" name="Freeform 1029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0" name="Freeform 1030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1" name="Freeform 1031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2" name="Freeform 1032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3" name="Freeform 1033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4" name="Freeform 1034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5" name="Freeform 1035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6" name="Freeform 1036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7" name="Freeform 1037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8" name="Freeform 1038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9" name="Freeform 1039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0" name="Freeform 1040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1" name="Freeform 1041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2" name="Freeform 1042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3" name="Freeform 1043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4" name="Rectangle 1044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5" name="Freeform 1045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6" name="Freeform 1046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7" name="Freeform 1047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8" name="Rectangle 1048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9" name="Freeform 1049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0" name="Rectangle 1050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1" name="Freeform 1051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2" name="Freeform 1052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3" name="Rectangle 1053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14" name="Text Box 1054"/>
            <p:cNvSpPr txBox="1">
              <a:spLocks noChangeArrowheads="1"/>
            </p:cNvSpPr>
            <p:nvPr/>
          </p:nvSpPr>
          <p:spPr bwMode="auto">
            <a:xfrm>
              <a:off x="4558" y="36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5" name="Text Box 1055"/>
            <p:cNvSpPr txBox="1">
              <a:spLocks noChangeAspect="1" noChangeArrowheads="1"/>
            </p:cNvSpPr>
            <p:nvPr/>
          </p:nvSpPr>
          <p:spPr bwMode="auto">
            <a:xfrm>
              <a:off x="5394" y="365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6" name="Text Box 1056"/>
            <p:cNvSpPr txBox="1">
              <a:spLocks noChangeAspect="1" noChangeArrowheads="1"/>
            </p:cNvSpPr>
            <p:nvPr/>
          </p:nvSpPr>
          <p:spPr bwMode="auto">
            <a:xfrm>
              <a:off x="361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7" name="Text Box 1057"/>
            <p:cNvSpPr txBox="1">
              <a:spLocks noChangeAspect="1" noChangeArrowheads="1"/>
            </p:cNvSpPr>
            <p:nvPr/>
          </p:nvSpPr>
          <p:spPr bwMode="auto">
            <a:xfrm>
              <a:off x="5108" y="364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93218" name="Text Box 1058"/>
            <p:cNvSpPr txBox="1">
              <a:spLocks noChangeAspect="1" noChangeArrowheads="1"/>
            </p:cNvSpPr>
            <p:nvPr/>
          </p:nvSpPr>
          <p:spPr bwMode="auto">
            <a:xfrm>
              <a:off x="390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6"/>
                  </a:solidFill>
                  <a:latin typeface="Symbol" pitchFamily="18" charset="2"/>
                </a:rPr>
                <a:t>-2</a:t>
              </a:r>
              <a:endParaRPr lang="en-US" sz="3200" b="1" dirty="0">
                <a:solidFill>
                  <a:schemeClr val="accent6"/>
                </a:solidFill>
              </a:endParaRPr>
            </a:p>
          </p:txBody>
        </p:sp>
        <p:sp>
          <p:nvSpPr>
            <p:cNvPr id="93219" name="Text Box 1059"/>
            <p:cNvSpPr txBox="1">
              <a:spLocks noChangeAspect="1" noChangeArrowheads="1"/>
            </p:cNvSpPr>
            <p:nvPr/>
          </p:nvSpPr>
          <p:spPr bwMode="auto">
            <a:xfrm>
              <a:off x="4825" y="36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220" name="Text Box 1060"/>
            <p:cNvSpPr txBox="1">
              <a:spLocks noChangeAspect="1" noChangeArrowheads="1"/>
            </p:cNvSpPr>
            <p:nvPr/>
          </p:nvSpPr>
          <p:spPr bwMode="auto">
            <a:xfrm>
              <a:off x="4200" y="3656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6"/>
                  </a:solidFill>
                  <a:latin typeface="Symbol" pitchFamily="18" charset="2"/>
                </a:rPr>
                <a:t>-1</a:t>
              </a:r>
              <a:endParaRPr lang="en-US" sz="3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50" name="Group 855"/>
          <p:cNvGrpSpPr>
            <a:grpSpLocks/>
          </p:cNvGrpSpPr>
          <p:nvPr/>
        </p:nvGrpSpPr>
        <p:grpSpPr bwMode="auto">
          <a:xfrm>
            <a:off x="5256455" y="3810000"/>
            <a:ext cx="3209925" cy="2819400"/>
            <a:chOff x="3616" y="2400"/>
            <a:chExt cx="2022" cy="1776"/>
          </a:xfrm>
        </p:grpSpPr>
        <p:sp>
          <p:nvSpPr>
            <p:cNvPr id="1051" name="Rectangle 856"/>
            <p:cNvSpPr>
              <a:spLocks noChangeArrowheads="1"/>
            </p:cNvSpPr>
            <p:nvPr/>
          </p:nvSpPr>
          <p:spPr bwMode="auto">
            <a:xfrm>
              <a:off x="4032" y="3984"/>
              <a:ext cx="13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3200" dirty="0"/>
            </a:p>
          </p:txBody>
        </p:sp>
        <p:grpSp>
          <p:nvGrpSpPr>
            <p:cNvPr id="1052" name="Group 857"/>
            <p:cNvGrpSpPr>
              <a:grpSpLocks/>
            </p:cNvGrpSpPr>
            <p:nvPr/>
          </p:nvGrpSpPr>
          <p:grpSpPr bwMode="auto">
            <a:xfrm>
              <a:off x="3636" y="2400"/>
              <a:ext cx="1981" cy="1322"/>
              <a:chOff x="1190" y="1269"/>
              <a:chExt cx="3610" cy="2116"/>
            </a:xfrm>
          </p:grpSpPr>
          <p:sp>
            <p:nvSpPr>
              <p:cNvPr id="1241" name="Line 858"/>
              <p:cNvSpPr>
                <a:spLocks noChangeShapeType="1"/>
              </p:cNvSpPr>
              <p:nvPr/>
            </p:nvSpPr>
            <p:spPr bwMode="auto">
              <a:xfrm>
                <a:off x="1477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" name="Line 859"/>
              <p:cNvSpPr>
                <a:spLocks noChangeShapeType="1"/>
              </p:cNvSpPr>
              <p:nvPr/>
            </p:nvSpPr>
            <p:spPr bwMode="auto">
              <a:xfrm>
                <a:off x="1985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" name="Line 860"/>
              <p:cNvSpPr>
                <a:spLocks noChangeShapeType="1"/>
              </p:cNvSpPr>
              <p:nvPr/>
            </p:nvSpPr>
            <p:spPr bwMode="auto">
              <a:xfrm>
                <a:off x="2494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" name="Line 861"/>
              <p:cNvSpPr>
                <a:spLocks noChangeShapeType="1"/>
              </p:cNvSpPr>
              <p:nvPr/>
            </p:nvSpPr>
            <p:spPr bwMode="auto">
              <a:xfrm>
                <a:off x="300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" name="Line 862"/>
              <p:cNvSpPr>
                <a:spLocks noChangeShapeType="1"/>
              </p:cNvSpPr>
              <p:nvPr/>
            </p:nvSpPr>
            <p:spPr bwMode="auto">
              <a:xfrm>
                <a:off x="3503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" name="Line 863"/>
              <p:cNvSpPr>
                <a:spLocks noChangeShapeType="1"/>
              </p:cNvSpPr>
              <p:nvPr/>
            </p:nvSpPr>
            <p:spPr bwMode="auto">
              <a:xfrm>
                <a:off x="4012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" name="Line 864"/>
              <p:cNvSpPr>
                <a:spLocks noChangeShapeType="1"/>
              </p:cNvSpPr>
              <p:nvPr/>
            </p:nvSpPr>
            <p:spPr bwMode="auto">
              <a:xfrm>
                <a:off x="4520" y="3311"/>
                <a:ext cx="1" cy="7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8" name="Line 865"/>
              <p:cNvSpPr>
                <a:spLocks noChangeShapeType="1"/>
              </p:cNvSpPr>
              <p:nvPr/>
            </p:nvSpPr>
            <p:spPr bwMode="auto">
              <a:xfrm flipH="1">
                <a:off x="1190" y="322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" name="Line 866"/>
              <p:cNvSpPr>
                <a:spLocks noChangeShapeType="1"/>
              </p:cNvSpPr>
              <p:nvPr/>
            </p:nvSpPr>
            <p:spPr bwMode="auto">
              <a:xfrm flipH="1">
                <a:off x="1190" y="2854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" name="Line 867"/>
              <p:cNvSpPr>
                <a:spLocks noChangeShapeType="1"/>
              </p:cNvSpPr>
              <p:nvPr/>
            </p:nvSpPr>
            <p:spPr bwMode="auto">
              <a:xfrm flipH="1">
                <a:off x="1190" y="249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" name="Line 868"/>
              <p:cNvSpPr>
                <a:spLocks noChangeShapeType="1"/>
              </p:cNvSpPr>
              <p:nvPr/>
            </p:nvSpPr>
            <p:spPr bwMode="auto">
              <a:xfrm flipH="1">
                <a:off x="1190" y="213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2" name="Line 869"/>
              <p:cNvSpPr>
                <a:spLocks noChangeShapeType="1"/>
              </p:cNvSpPr>
              <p:nvPr/>
            </p:nvSpPr>
            <p:spPr bwMode="auto">
              <a:xfrm flipH="1">
                <a:off x="1190" y="1763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3" name="Line 870"/>
              <p:cNvSpPr>
                <a:spLocks noChangeShapeType="1"/>
              </p:cNvSpPr>
              <p:nvPr/>
            </p:nvSpPr>
            <p:spPr bwMode="auto">
              <a:xfrm flipH="1">
                <a:off x="1190" y="1402"/>
                <a:ext cx="7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4" name="Line 871"/>
              <p:cNvSpPr>
                <a:spLocks noChangeShapeType="1"/>
              </p:cNvSpPr>
              <p:nvPr/>
            </p:nvSpPr>
            <p:spPr bwMode="auto">
              <a:xfrm>
                <a:off x="1315" y="3311"/>
                <a:ext cx="34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5" name="Line 872"/>
              <p:cNvSpPr>
                <a:spLocks noChangeShapeType="1"/>
              </p:cNvSpPr>
              <p:nvPr/>
            </p:nvSpPr>
            <p:spPr bwMode="auto">
              <a:xfrm flipV="1">
                <a:off x="1263" y="1269"/>
                <a:ext cx="1" cy="20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3" name="Group 873"/>
            <p:cNvGrpSpPr>
              <a:grpSpLocks/>
            </p:cNvGrpSpPr>
            <p:nvPr/>
          </p:nvGrpSpPr>
          <p:grpSpPr bwMode="auto">
            <a:xfrm>
              <a:off x="3757" y="2492"/>
              <a:ext cx="1822" cy="1135"/>
              <a:chOff x="1261" y="1638"/>
              <a:chExt cx="3320" cy="1816"/>
            </a:xfrm>
          </p:grpSpPr>
          <p:sp>
            <p:nvSpPr>
              <p:cNvPr id="1061" name="Freeform 874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Freeform 875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876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877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Freeform 878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Freeform 879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880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881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Freeform 882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Freeform 883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Freeform 884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Freeform 885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Freeform 886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Freeform 887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Freeform 888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Freeform 889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Freeform 890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Freeform 891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Freeform 892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Freeform 893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Freeform 894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Freeform 895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Freeform 896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Freeform 897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Freeform 898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" name="Freeform 899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900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Freeform 901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Freeform 902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903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Freeform 904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" name="Freeform 905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906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Freeform 907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Freeform 908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909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910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911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Freeform 912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Freeform 913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914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915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916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917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Freeform 918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919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920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921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Freeform 922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Freeform 923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" name="Freeform 924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" name="Freeform 925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" name="Freeform 926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Freeform 927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" name="Freeform 928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929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930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Freeform 931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" name="Freeform 932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933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Freeform 934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" name="Freeform 935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" name="Freeform 936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" name="Freeform 937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" name="Freeform 938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" name="Freeform 939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" name="Freeform 940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Freeform 941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942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943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944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945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Freeform 946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947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948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Freeform 949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950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951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Freeform 952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" name="Freeform 953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954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Freeform 955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" name="Freeform 956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957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Freeform 958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" name="Freeform 959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960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Rectangle 961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" name="Freeform 962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963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" name="Freeform 964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965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" name="Freeform 966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" name="Freeform 967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" name="Freeform 968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" name="Freeform 969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" name="Freeform 970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971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" name="Freeform 972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" name="Freeform 973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1" name="Freeform 974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" name="Freeform 975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3" name="Freeform 976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977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5" name="Freeform 978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" name="Freeform 979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" name="Freeform 980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" name="Freeform 981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" name="Freeform 982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983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Freeform 984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Freeform 985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Freeform 986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Freeform 987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" name="Freeform 988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989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" name="Freeform 990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991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992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Freeform 993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1" name="Freeform 994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995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3" name="Freeform 996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4" name="Freeform 997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" name="Freeform 998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999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Freeform 1000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" name="Freeform 1001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1002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003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1004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Freeform 1005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3" name="Freeform 1006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1007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Freeform 1008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1009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1010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Freeform 1011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1012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1013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1014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1015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Freeform 1016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4" name="Freeform 1017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1018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Freeform 1019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1020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1021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Freeform 1022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Freeform 1023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Freeform 1024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Freeform 1025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Freeform 1026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Freeform 1027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Freeform 1028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Freeform 1029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Freeform 1030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Freeform 1031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Freeform 1032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Freeform 1033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Freeform 1034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Freeform 1035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Freeform 1036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Freeform 1037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Freeform 1038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Freeform 1039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1040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Freeform 1041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Freeform 1042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Freeform 1043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Rectangle 1044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Freeform 1045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Freeform 1046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Freeform 1047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Rectangle 1048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Freeform 1049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Rectangle 1050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" name="Freeform 1051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" name="Freeform 1052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" name="Rectangle 1053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4" name="Text Box 1054"/>
            <p:cNvSpPr txBox="1">
              <a:spLocks noChangeArrowheads="1"/>
            </p:cNvSpPr>
            <p:nvPr/>
          </p:nvSpPr>
          <p:spPr bwMode="auto">
            <a:xfrm>
              <a:off x="4558" y="36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0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055" name="Text Box 1055"/>
            <p:cNvSpPr txBox="1">
              <a:spLocks noChangeAspect="1" noChangeArrowheads="1"/>
            </p:cNvSpPr>
            <p:nvPr/>
          </p:nvSpPr>
          <p:spPr bwMode="auto">
            <a:xfrm>
              <a:off x="5394" y="365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056" name="Text Box 1056"/>
            <p:cNvSpPr txBox="1">
              <a:spLocks noChangeAspect="1" noChangeArrowheads="1"/>
            </p:cNvSpPr>
            <p:nvPr/>
          </p:nvSpPr>
          <p:spPr bwMode="auto">
            <a:xfrm>
              <a:off x="361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-3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057" name="Text Box 1057"/>
            <p:cNvSpPr txBox="1">
              <a:spLocks noChangeAspect="1" noChangeArrowheads="1"/>
            </p:cNvSpPr>
            <p:nvPr/>
          </p:nvSpPr>
          <p:spPr bwMode="auto">
            <a:xfrm>
              <a:off x="5108" y="364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2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058" name="Text Box 1058"/>
            <p:cNvSpPr txBox="1">
              <a:spLocks noChangeAspect="1" noChangeArrowheads="1"/>
            </p:cNvSpPr>
            <p:nvPr/>
          </p:nvSpPr>
          <p:spPr bwMode="auto">
            <a:xfrm>
              <a:off x="3906" y="3662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6"/>
                  </a:solidFill>
                  <a:latin typeface="Symbol" pitchFamily="18" charset="2"/>
                </a:rPr>
                <a:t>-2</a:t>
              </a:r>
              <a:endParaRPr lang="en-US" sz="3200" b="1" dirty="0">
                <a:solidFill>
                  <a:schemeClr val="accent6"/>
                </a:solidFill>
              </a:endParaRPr>
            </a:p>
          </p:txBody>
        </p:sp>
        <p:sp>
          <p:nvSpPr>
            <p:cNvPr id="1059" name="Text Box 1059"/>
            <p:cNvSpPr txBox="1">
              <a:spLocks noChangeAspect="1" noChangeArrowheads="1"/>
            </p:cNvSpPr>
            <p:nvPr/>
          </p:nvSpPr>
          <p:spPr bwMode="auto">
            <a:xfrm>
              <a:off x="4825" y="365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60" name="Text Box 1060"/>
            <p:cNvSpPr txBox="1">
              <a:spLocks noChangeAspect="1" noChangeArrowheads="1"/>
            </p:cNvSpPr>
            <p:nvPr/>
          </p:nvSpPr>
          <p:spPr bwMode="auto">
            <a:xfrm>
              <a:off x="4200" y="3656"/>
              <a:ext cx="3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6"/>
                  </a:solidFill>
                  <a:latin typeface="Symbol" pitchFamily="18" charset="2"/>
                </a:rPr>
                <a:t>-1</a:t>
              </a:r>
              <a:endParaRPr lang="en-US" sz="32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256" name="Freeform 845"/>
          <p:cNvSpPr>
            <a:spLocks/>
          </p:cNvSpPr>
          <p:nvPr/>
        </p:nvSpPr>
        <p:spPr bwMode="auto">
          <a:xfrm>
            <a:off x="5972646" y="3956223"/>
            <a:ext cx="2619666" cy="1885606"/>
          </a:xfrm>
          <a:custGeom>
            <a:avLst/>
            <a:gdLst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2933 w 10000"/>
              <a:gd name="connsiteY4" fmla="*/ 6804 h 10000"/>
              <a:gd name="connsiteX5" fmla="*/ 3675 w 10000"/>
              <a:gd name="connsiteY5" fmla="*/ 7696 h 10000"/>
              <a:gd name="connsiteX6" fmla="*/ 4547 w 10000"/>
              <a:gd name="connsiteY6" fmla="*/ 8336 h 10000"/>
              <a:gd name="connsiteX7" fmla="*/ 6192 w 10000"/>
              <a:gd name="connsiteY7" fmla="*/ 9011 h 10000"/>
              <a:gd name="connsiteX8" fmla="*/ 6985 w 10000"/>
              <a:gd name="connsiteY8" fmla="*/ 9201 h 10000"/>
              <a:gd name="connsiteX9" fmla="*/ 8869 w 10000"/>
              <a:gd name="connsiteY9" fmla="*/ 9361 h 10000"/>
              <a:gd name="connsiteX10" fmla="*/ 10000 w 10000"/>
              <a:gd name="connsiteY10" fmla="*/ 9454 h 10000"/>
              <a:gd name="connsiteX11" fmla="*/ 10000 w 10000"/>
              <a:gd name="connsiteY11" fmla="*/ 10000 h 10000"/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2933 w 10000"/>
              <a:gd name="connsiteY4" fmla="*/ 6804 h 10000"/>
              <a:gd name="connsiteX5" fmla="*/ 3675 w 10000"/>
              <a:gd name="connsiteY5" fmla="*/ 7696 h 10000"/>
              <a:gd name="connsiteX6" fmla="*/ 6192 w 10000"/>
              <a:gd name="connsiteY6" fmla="*/ 9011 h 10000"/>
              <a:gd name="connsiteX7" fmla="*/ 6985 w 10000"/>
              <a:gd name="connsiteY7" fmla="*/ 9201 h 10000"/>
              <a:gd name="connsiteX8" fmla="*/ 8869 w 10000"/>
              <a:gd name="connsiteY8" fmla="*/ 9361 h 10000"/>
              <a:gd name="connsiteX9" fmla="*/ 10000 w 10000"/>
              <a:gd name="connsiteY9" fmla="*/ 9454 h 10000"/>
              <a:gd name="connsiteX10" fmla="*/ 10000 w 10000"/>
              <a:gd name="connsiteY10" fmla="*/ 10000 h 10000"/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2933 w 10000"/>
              <a:gd name="connsiteY4" fmla="*/ 6804 h 10000"/>
              <a:gd name="connsiteX5" fmla="*/ 6192 w 10000"/>
              <a:gd name="connsiteY5" fmla="*/ 9011 h 10000"/>
              <a:gd name="connsiteX6" fmla="*/ 6985 w 10000"/>
              <a:gd name="connsiteY6" fmla="*/ 9201 h 10000"/>
              <a:gd name="connsiteX7" fmla="*/ 8869 w 10000"/>
              <a:gd name="connsiteY7" fmla="*/ 9361 h 10000"/>
              <a:gd name="connsiteX8" fmla="*/ 10000 w 10000"/>
              <a:gd name="connsiteY8" fmla="*/ 9454 h 10000"/>
              <a:gd name="connsiteX9" fmla="*/ 10000 w 10000"/>
              <a:gd name="connsiteY9" fmla="*/ 10000 h 10000"/>
              <a:gd name="connsiteX0" fmla="*/ 59 w 10000"/>
              <a:gd name="connsiteY0" fmla="*/ 9933 h 10000"/>
              <a:gd name="connsiteX1" fmla="*/ 0 w 10000"/>
              <a:gd name="connsiteY1" fmla="*/ 0 h 10000"/>
              <a:gd name="connsiteX2" fmla="*/ 1519 w 10000"/>
              <a:gd name="connsiteY2" fmla="*/ 3955 h 10000"/>
              <a:gd name="connsiteX3" fmla="*/ 2085 w 10000"/>
              <a:gd name="connsiteY3" fmla="*/ 5300 h 10000"/>
              <a:gd name="connsiteX4" fmla="*/ 3573 w 10000"/>
              <a:gd name="connsiteY4" fmla="*/ 7335 h 10000"/>
              <a:gd name="connsiteX5" fmla="*/ 6192 w 10000"/>
              <a:gd name="connsiteY5" fmla="*/ 9011 h 10000"/>
              <a:gd name="connsiteX6" fmla="*/ 6985 w 10000"/>
              <a:gd name="connsiteY6" fmla="*/ 9201 h 10000"/>
              <a:gd name="connsiteX7" fmla="*/ 8869 w 10000"/>
              <a:gd name="connsiteY7" fmla="*/ 9361 h 10000"/>
              <a:gd name="connsiteX8" fmla="*/ 10000 w 10000"/>
              <a:gd name="connsiteY8" fmla="*/ 9454 h 10000"/>
              <a:gd name="connsiteX9" fmla="*/ 10000 w 10000"/>
              <a:gd name="connsiteY9" fmla="*/ 10000 h 10000"/>
              <a:gd name="connsiteX0" fmla="*/ 3515 w 10000"/>
              <a:gd name="connsiteY0" fmla="*/ 10029 h 10029"/>
              <a:gd name="connsiteX1" fmla="*/ 0 w 10000"/>
              <a:gd name="connsiteY1" fmla="*/ 0 h 10029"/>
              <a:gd name="connsiteX2" fmla="*/ 1519 w 10000"/>
              <a:gd name="connsiteY2" fmla="*/ 3955 h 10029"/>
              <a:gd name="connsiteX3" fmla="*/ 2085 w 10000"/>
              <a:gd name="connsiteY3" fmla="*/ 5300 h 10029"/>
              <a:gd name="connsiteX4" fmla="*/ 3573 w 10000"/>
              <a:gd name="connsiteY4" fmla="*/ 7335 h 10029"/>
              <a:gd name="connsiteX5" fmla="*/ 6192 w 10000"/>
              <a:gd name="connsiteY5" fmla="*/ 9011 h 10029"/>
              <a:gd name="connsiteX6" fmla="*/ 6985 w 10000"/>
              <a:gd name="connsiteY6" fmla="*/ 9201 h 10029"/>
              <a:gd name="connsiteX7" fmla="*/ 8869 w 10000"/>
              <a:gd name="connsiteY7" fmla="*/ 9361 h 10029"/>
              <a:gd name="connsiteX8" fmla="*/ 10000 w 10000"/>
              <a:gd name="connsiteY8" fmla="*/ 9454 h 10029"/>
              <a:gd name="connsiteX9" fmla="*/ 10000 w 10000"/>
              <a:gd name="connsiteY9" fmla="*/ 10000 h 10029"/>
              <a:gd name="connsiteX0" fmla="*/ 3515 w 10000"/>
              <a:gd name="connsiteY0" fmla="*/ 10029 h 10029"/>
              <a:gd name="connsiteX1" fmla="*/ 0 w 10000"/>
              <a:gd name="connsiteY1" fmla="*/ 0 h 10029"/>
              <a:gd name="connsiteX2" fmla="*/ 1519 w 10000"/>
              <a:gd name="connsiteY2" fmla="*/ 3955 h 10029"/>
              <a:gd name="connsiteX3" fmla="*/ 3573 w 10000"/>
              <a:gd name="connsiteY3" fmla="*/ 7335 h 10029"/>
              <a:gd name="connsiteX4" fmla="*/ 6192 w 10000"/>
              <a:gd name="connsiteY4" fmla="*/ 9011 h 10029"/>
              <a:gd name="connsiteX5" fmla="*/ 6985 w 10000"/>
              <a:gd name="connsiteY5" fmla="*/ 9201 h 10029"/>
              <a:gd name="connsiteX6" fmla="*/ 8869 w 10000"/>
              <a:gd name="connsiteY6" fmla="*/ 9361 h 10029"/>
              <a:gd name="connsiteX7" fmla="*/ 10000 w 10000"/>
              <a:gd name="connsiteY7" fmla="*/ 9454 h 10029"/>
              <a:gd name="connsiteX8" fmla="*/ 10000 w 10000"/>
              <a:gd name="connsiteY8" fmla="*/ 10000 h 10029"/>
              <a:gd name="connsiteX0" fmla="*/ 3515 w 10000"/>
              <a:gd name="connsiteY0" fmla="*/ 10029 h 10029"/>
              <a:gd name="connsiteX1" fmla="*/ 0 w 10000"/>
              <a:gd name="connsiteY1" fmla="*/ 0 h 10029"/>
              <a:gd name="connsiteX2" fmla="*/ 3573 w 10000"/>
              <a:gd name="connsiteY2" fmla="*/ 7335 h 10029"/>
              <a:gd name="connsiteX3" fmla="*/ 6192 w 10000"/>
              <a:gd name="connsiteY3" fmla="*/ 9011 h 10029"/>
              <a:gd name="connsiteX4" fmla="*/ 6985 w 10000"/>
              <a:gd name="connsiteY4" fmla="*/ 9201 h 10029"/>
              <a:gd name="connsiteX5" fmla="*/ 8869 w 10000"/>
              <a:gd name="connsiteY5" fmla="*/ 9361 h 10029"/>
              <a:gd name="connsiteX6" fmla="*/ 10000 w 10000"/>
              <a:gd name="connsiteY6" fmla="*/ 9454 h 10029"/>
              <a:gd name="connsiteX7" fmla="*/ 10000 w 10000"/>
              <a:gd name="connsiteY7" fmla="*/ 10000 h 10029"/>
              <a:gd name="connsiteX0" fmla="*/ 154 w 6639"/>
              <a:gd name="connsiteY0" fmla="*/ 2694 h 2694"/>
              <a:gd name="connsiteX1" fmla="*/ 212 w 6639"/>
              <a:gd name="connsiteY1" fmla="*/ 0 h 2694"/>
              <a:gd name="connsiteX2" fmla="*/ 2831 w 6639"/>
              <a:gd name="connsiteY2" fmla="*/ 1676 h 2694"/>
              <a:gd name="connsiteX3" fmla="*/ 3624 w 6639"/>
              <a:gd name="connsiteY3" fmla="*/ 1866 h 2694"/>
              <a:gd name="connsiteX4" fmla="*/ 5508 w 6639"/>
              <a:gd name="connsiteY4" fmla="*/ 2026 h 2694"/>
              <a:gd name="connsiteX5" fmla="*/ 6639 w 6639"/>
              <a:gd name="connsiteY5" fmla="*/ 2119 h 2694"/>
              <a:gd name="connsiteX6" fmla="*/ 6639 w 6639"/>
              <a:gd name="connsiteY6" fmla="*/ 2665 h 2694"/>
              <a:gd name="connsiteX0" fmla="*/ 216 w 9984"/>
              <a:gd name="connsiteY0" fmla="*/ 10000 h 10000"/>
              <a:gd name="connsiteX1" fmla="*/ 303 w 9984"/>
              <a:gd name="connsiteY1" fmla="*/ 0 h 10000"/>
              <a:gd name="connsiteX2" fmla="*/ 4248 w 9984"/>
              <a:gd name="connsiteY2" fmla="*/ 6221 h 10000"/>
              <a:gd name="connsiteX3" fmla="*/ 5443 w 9984"/>
              <a:gd name="connsiteY3" fmla="*/ 6927 h 10000"/>
              <a:gd name="connsiteX4" fmla="*/ 8280 w 9984"/>
              <a:gd name="connsiteY4" fmla="*/ 7520 h 10000"/>
              <a:gd name="connsiteX5" fmla="*/ 9984 w 9984"/>
              <a:gd name="connsiteY5" fmla="*/ 7866 h 10000"/>
              <a:gd name="connsiteX6" fmla="*/ 9984 w 9984"/>
              <a:gd name="connsiteY6" fmla="*/ 9892 h 10000"/>
              <a:gd name="connsiteX0" fmla="*/ 0 w 9784"/>
              <a:gd name="connsiteY0" fmla="*/ 14969 h 14969"/>
              <a:gd name="connsiteX1" fmla="*/ 1439 w 9784"/>
              <a:gd name="connsiteY1" fmla="*/ 0 h 14969"/>
              <a:gd name="connsiteX2" fmla="*/ 4039 w 9784"/>
              <a:gd name="connsiteY2" fmla="*/ 11190 h 14969"/>
              <a:gd name="connsiteX3" fmla="*/ 5236 w 9784"/>
              <a:gd name="connsiteY3" fmla="*/ 11896 h 14969"/>
              <a:gd name="connsiteX4" fmla="*/ 8077 w 9784"/>
              <a:gd name="connsiteY4" fmla="*/ 12489 h 14969"/>
              <a:gd name="connsiteX5" fmla="*/ 9784 w 9784"/>
              <a:gd name="connsiteY5" fmla="*/ 12835 h 14969"/>
              <a:gd name="connsiteX6" fmla="*/ 9784 w 9784"/>
              <a:gd name="connsiteY6" fmla="*/ 14861 h 14969"/>
              <a:gd name="connsiteX0" fmla="*/ 0 w 10000"/>
              <a:gd name="connsiteY0" fmla="*/ 10000 h 10000"/>
              <a:gd name="connsiteX1" fmla="*/ 1471 w 10000"/>
              <a:gd name="connsiteY1" fmla="*/ 0 h 10000"/>
              <a:gd name="connsiteX2" fmla="*/ 4128 w 10000"/>
              <a:gd name="connsiteY2" fmla="*/ 7475 h 10000"/>
              <a:gd name="connsiteX3" fmla="*/ 5352 w 10000"/>
              <a:gd name="connsiteY3" fmla="*/ 7947 h 10000"/>
              <a:gd name="connsiteX4" fmla="*/ 8255 w 10000"/>
              <a:gd name="connsiteY4" fmla="*/ 8343 h 10000"/>
              <a:gd name="connsiteX5" fmla="*/ 10000 w 10000"/>
              <a:gd name="connsiteY5" fmla="*/ 8574 h 10000"/>
              <a:gd name="connsiteX6" fmla="*/ 10000 w 10000"/>
              <a:gd name="connsiteY6" fmla="*/ 9928 h 10000"/>
              <a:gd name="connsiteX0" fmla="*/ 0 w 10000"/>
              <a:gd name="connsiteY0" fmla="*/ 6591 h 6591"/>
              <a:gd name="connsiteX1" fmla="*/ 139 w 10000"/>
              <a:gd name="connsiteY1" fmla="*/ 0 h 6591"/>
              <a:gd name="connsiteX2" fmla="*/ 4128 w 10000"/>
              <a:gd name="connsiteY2" fmla="*/ 4066 h 6591"/>
              <a:gd name="connsiteX3" fmla="*/ 5352 w 10000"/>
              <a:gd name="connsiteY3" fmla="*/ 4538 h 6591"/>
              <a:gd name="connsiteX4" fmla="*/ 8255 w 10000"/>
              <a:gd name="connsiteY4" fmla="*/ 4934 h 6591"/>
              <a:gd name="connsiteX5" fmla="*/ 10000 w 10000"/>
              <a:gd name="connsiteY5" fmla="*/ 5165 h 6591"/>
              <a:gd name="connsiteX6" fmla="*/ 10000 w 10000"/>
              <a:gd name="connsiteY6" fmla="*/ 6519 h 6591"/>
              <a:gd name="connsiteX0" fmla="*/ 0 w 10000"/>
              <a:gd name="connsiteY0" fmla="*/ 9864 h 9891"/>
              <a:gd name="connsiteX1" fmla="*/ 139 w 10000"/>
              <a:gd name="connsiteY1" fmla="*/ 0 h 9891"/>
              <a:gd name="connsiteX2" fmla="*/ 4128 w 10000"/>
              <a:gd name="connsiteY2" fmla="*/ 6169 h 9891"/>
              <a:gd name="connsiteX3" fmla="*/ 5352 w 10000"/>
              <a:gd name="connsiteY3" fmla="*/ 6885 h 9891"/>
              <a:gd name="connsiteX4" fmla="*/ 8255 w 10000"/>
              <a:gd name="connsiteY4" fmla="*/ 7486 h 9891"/>
              <a:gd name="connsiteX5" fmla="*/ 10000 w 10000"/>
              <a:gd name="connsiteY5" fmla="*/ 7836 h 9891"/>
              <a:gd name="connsiteX6" fmla="*/ 10000 w 10000"/>
              <a:gd name="connsiteY6" fmla="*/ 9891 h 9891"/>
              <a:gd name="connsiteX0" fmla="*/ 0 w 10000"/>
              <a:gd name="connsiteY0" fmla="*/ 9973 h 10000"/>
              <a:gd name="connsiteX1" fmla="*/ 139 w 10000"/>
              <a:gd name="connsiteY1" fmla="*/ 0 h 10000"/>
              <a:gd name="connsiteX2" fmla="*/ 2352 w 10000"/>
              <a:gd name="connsiteY2" fmla="*/ 4310 h 10000"/>
              <a:gd name="connsiteX3" fmla="*/ 5352 w 10000"/>
              <a:gd name="connsiteY3" fmla="*/ 6961 h 10000"/>
              <a:gd name="connsiteX4" fmla="*/ 8255 w 10000"/>
              <a:gd name="connsiteY4" fmla="*/ 7568 h 10000"/>
              <a:gd name="connsiteX5" fmla="*/ 10000 w 10000"/>
              <a:gd name="connsiteY5" fmla="*/ 7922 h 10000"/>
              <a:gd name="connsiteX6" fmla="*/ 10000 w 10000"/>
              <a:gd name="connsiteY6" fmla="*/ 10000 h 10000"/>
              <a:gd name="connsiteX0" fmla="*/ 10 w 10010"/>
              <a:gd name="connsiteY0" fmla="*/ 9973 h 10000"/>
              <a:gd name="connsiteX1" fmla="*/ 149 w 10010"/>
              <a:gd name="connsiteY1" fmla="*/ 0 h 10000"/>
              <a:gd name="connsiteX2" fmla="*/ 2362 w 10010"/>
              <a:gd name="connsiteY2" fmla="*/ 4310 h 10000"/>
              <a:gd name="connsiteX3" fmla="*/ 5362 w 10010"/>
              <a:gd name="connsiteY3" fmla="*/ 6961 h 10000"/>
              <a:gd name="connsiteX4" fmla="*/ 8265 w 10010"/>
              <a:gd name="connsiteY4" fmla="*/ 7568 h 10000"/>
              <a:gd name="connsiteX5" fmla="*/ 10010 w 10010"/>
              <a:gd name="connsiteY5" fmla="*/ 7922 h 10000"/>
              <a:gd name="connsiteX6" fmla="*/ 10010 w 10010"/>
              <a:gd name="connsiteY6" fmla="*/ 10000 h 10000"/>
              <a:gd name="connsiteX0" fmla="*/ 108 w 10108"/>
              <a:gd name="connsiteY0" fmla="*/ 10661 h 10688"/>
              <a:gd name="connsiteX1" fmla="*/ 0 w 10108"/>
              <a:gd name="connsiteY1" fmla="*/ 0 h 10688"/>
              <a:gd name="connsiteX2" fmla="*/ 2460 w 10108"/>
              <a:gd name="connsiteY2" fmla="*/ 4998 h 10688"/>
              <a:gd name="connsiteX3" fmla="*/ 5460 w 10108"/>
              <a:gd name="connsiteY3" fmla="*/ 7649 h 10688"/>
              <a:gd name="connsiteX4" fmla="*/ 8363 w 10108"/>
              <a:gd name="connsiteY4" fmla="*/ 8256 h 10688"/>
              <a:gd name="connsiteX5" fmla="*/ 10108 w 10108"/>
              <a:gd name="connsiteY5" fmla="*/ 8610 h 10688"/>
              <a:gd name="connsiteX6" fmla="*/ 10108 w 10108"/>
              <a:gd name="connsiteY6" fmla="*/ 10688 h 10688"/>
              <a:gd name="connsiteX0" fmla="*/ 0 w 29933"/>
              <a:gd name="connsiteY0" fmla="*/ 8887 h 10688"/>
              <a:gd name="connsiteX1" fmla="*/ 19825 w 29933"/>
              <a:gd name="connsiteY1" fmla="*/ 0 h 10688"/>
              <a:gd name="connsiteX2" fmla="*/ 22285 w 29933"/>
              <a:gd name="connsiteY2" fmla="*/ 4998 h 10688"/>
              <a:gd name="connsiteX3" fmla="*/ 25285 w 29933"/>
              <a:gd name="connsiteY3" fmla="*/ 7649 h 10688"/>
              <a:gd name="connsiteX4" fmla="*/ 28188 w 29933"/>
              <a:gd name="connsiteY4" fmla="*/ 8256 h 10688"/>
              <a:gd name="connsiteX5" fmla="*/ 29933 w 29933"/>
              <a:gd name="connsiteY5" fmla="*/ 8610 h 10688"/>
              <a:gd name="connsiteX6" fmla="*/ 29933 w 29933"/>
              <a:gd name="connsiteY6" fmla="*/ 10688 h 10688"/>
              <a:gd name="connsiteX0" fmla="*/ 38 w 29971"/>
              <a:gd name="connsiteY0" fmla="*/ 8296 h 10097"/>
              <a:gd name="connsiteX1" fmla="*/ 0 w 29971"/>
              <a:gd name="connsiteY1" fmla="*/ 0 h 10097"/>
              <a:gd name="connsiteX2" fmla="*/ 22323 w 29971"/>
              <a:gd name="connsiteY2" fmla="*/ 4407 h 10097"/>
              <a:gd name="connsiteX3" fmla="*/ 25323 w 29971"/>
              <a:gd name="connsiteY3" fmla="*/ 7058 h 10097"/>
              <a:gd name="connsiteX4" fmla="*/ 28226 w 29971"/>
              <a:gd name="connsiteY4" fmla="*/ 7665 h 10097"/>
              <a:gd name="connsiteX5" fmla="*/ 29971 w 29971"/>
              <a:gd name="connsiteY5" fmla="*/ 8019 h 10097"/>
              <a:gd name="connsiteX6" fmla="*/ 29971 w 29971"/>
              <a:gd name="connsiteY6" fmla="*/ 10097 h 10097"/>
              <a:gd name="connsiteX0" fmla="*/ 38 w 29971"/>
              <a:gd name="connsiteY0" fmla="*/ 9282 h 10097"/>
              <a:gd name="connsiteX1" fmla="*/ 0 w 29971"/>
              <a:gd name="connsiteY1" fmla="*/ 0 h 10097"/>
              <a:gd name="connsiteX2" fmla="*/ 22323 w 29971"/>
              <a:gd name="connsiteY2" fmla="*/ 4407 h 10097"/>
              <a:gd name="connsiteX3" fmla="*/ 25323 w 29971"/>
              <a:gd name="connsiteY3" fmla="*/ 7058 h 10097"/>
              <a:gd name="connsiteX4" fmla="*/ 28226 w 29971"/>
              <a:gd name="connsiteY4" fmla="*/ 7665 h 10097"/>
              <a:gd name="connsiteX5" fmla="*/ 29971 w 29971"/>
              <a:gd name="connsiteY5" fmla="*/ 8019 h 10097"/>
              <a:gd name="connsiteX6" fmla="*/ 29971 w 29971"/>
              <a:gd name="connsiteY6" fmla="*/ 10097 h 10097"/>
              <a:gd name="connsiteX0" fmla="*/ 38 w 29971"/>
              <a:gd name="connsiteY0" fmla="*/ 9282 h 10097"/>
              <a:gd name="connsiteX1" fmla="*/ 0 w 29971"/>
              <a:gd name="connsiteY1" fmla="*/ 0 h 10097"/>
              <a:gd name="connsiteX2" fmla="*/ 4176 w 29971"/>
              <a:gd name="connsiteY2" fmla="*/ 794 h 10097"/>
              <a:gd name="connsiteX3" fmla="*/ 22323 w 29971"/>
              <a:gd name="connsiteY3" fmla="*/ 4407 h 10097"/>
              <a:gd name="connsiteX4" fmla="*/ 25323 w 29971"/>
              <a:gd name="connsiteY4" fmla="*/ 7058 h 10097"/>
              <a:gd name="connsiteX5" fmla="*/ 28226 w 29971"/>
              <a:gd name="connsiteY5" fmla="*/ 7665 h 10097"/>
              <a:gd name="connsiteX6" fmla="*/ 29971 w 29971"/>
              <a:gd name="connsiteY6" fmla="*/ 8019 h 10097"/>
              <a:gd name="connsiteX7" fmla="*/ 29971 w 29971"/>
              <a:gd name="connsiteY7" fmla="*/ 10097 h 10097"/>
              <a:gd name="connsiteX0" fmla="*/ 38 w 29971"/>
              <a:gd name="connsiteY0" fmla="*/ 25441 h 26256"/>
              <a:gd name="connsiteX1" fmla="*/ 0 w 29971"/>
              <a:gd name="connsiteY1" fmla="*/ 16159 h 26256"/>
              <a:gd name="connsiteX2" fmla="*/ 3540 w 29971"/>
              <a:gd name="connsiteY2" fmla="*/ 0 h 26256"/>
              <a:gd name="connsiteX3" fmla="*/ 22323 w 29971"/>
              <a:gd name="connsiteY3" fmla="*/ 20566 h 26256"/>
              <a:gd name="connsiteX4" fmla="*/ 25323 w 29971"/>
              <a:gd name="connsiteY4" fmla="*/ 23217 h 26256"/>
              <a:gd name="connsiteX5" fmla="*/ 28226 w 29971"/>
              <a:gd name="connsiteY5" fmla="*/ 23824 h 26256"/>
              <a:gd name="connsiteX6" fmla="*/ 29971 w 29971"/>
              <a:gd name="connsiteY6" fmla="*/ 24178 h 26256"/>
              <a:gd name="connsiteX7" fmla="*/ 29971 w 29971"/>
              <a:gd name="connsiteY7" fmla="*/ 26256 h 26256"/>
              <a:gd name="connsiteX0" fmla="*/ 38 w 29971"/>
              <a:gd name="connsiteY0" fmla="*/ 25441 h 26256"/>
              <a:gd name="connsiteX1" fmla="*/ 0 w 29971"/>
              <a:gd name="connsiteY1" fmla="*/ 16159 h 26256"/>
              <a:gd name="connsiteX2" fmla="*/ 3540 w 29971"/>
              <a:gd name="connsiteY2" fmla="*/ 0 h 26256"/>
              <a:gd name="connsiteX3" fmla="*/ 22323 w 29971"/>
              <a:gd name="connsiteY3" fmla="*/ 20566 h 26256"/>
              <a:gd name="connsiteX4" fmla="*/ 25323 w 29971"/>
              <a:gd name="connsiteY4" fmla="*/ 23217 h 26256"/>
              <a:gd name="connsiteX5" fmla="*/ 28226 w 29971"/>
              <a:gd name="connsiteY5" fmla="*/ 23824 h 26256"/>
              <a:gd name="connsiteX6" fmla="*/ 29971 w 29971"/>
              <a:gd name="connsiteY6" fmla="*/ 24178 h 26256"/>
              <a:gd name="connsiteX7" fmla="*/ 29971 w 29971"/>
              <a:gd name="connsiteY7" fmla="*/ 26256 h 26256"/>
              <a:gd name="connsiteX0" fmla="*/ 38 w 29971"/>
              <a:gd name="connsiteY0" fmla="*/ 25441 h 26256"/>
              <a:gd name="connsiteX1" fmla="*/ 0 w 29971"/>
              <a:gd name="connsiteY1" fmla="*/ 16159 h 26256"/>
              <a:gd name="connsiteX2" fmla="*/ 3540 w 29971"/>
              <a:gd name="connsiteY2" fmla="*/ 0 h 26256"/>
              <a:gd name="connsiteX3" fmla="*/ 11245 w 29971"/>
              <a:gd name="connsiteY3" fmla="*/ 8082 h 26256"/>
              <a:gd name="connsiteX4" fmla="*/ 22323 w 29971"/>
              <a:gd name="connsiteY4" fmla="*/ 20566 h 26256"/>
              <a:gd name="connsiteX5" fmla="*/ 25323 w 29971"/>
              <a:gd name="connsiteY5" fmla="*/ 23217 h 26256"/>
              <a:gd name="connsiteX6" fmla="*/ 28226 w 29971"/>
              <a:gd name="connsiteY6" fmla="*/ 23824 h 26256"/>
              <a:gd name="connsiteX7" fmla="*/ 29971 w 29971"/>
              <a:gd name="connsiteY7" fmla="*/ 24178 h 26256"/>
              <a:gd name="connsiteX8" fmla="*/ 29971 w 29971"/>
              <a:gd name="connsiteY8" fmla="*/ 26256 h 26256"/>
              <a:gd name="connsiteX0" fmla="*/ 38 w 29971"/>
              <a:gd name="connsiteY0" fmla="*/ 46730 h 47545"/>
              <a:gd name="connsiteX1" fmla="*/ 0 w 29971"/>
              <a:gd name="connsiteY1" fmla="*/ 37448 h 47545"/>
              <a:gd name="connsiteX2" fmla="*/ 3540 w 29971"/>
              <a:gd name="connsiteY2" fmla="*/ 21289 h 47545"/>
              <a:gd name="connsiteX3" fmla="*/ 6721 w 29971"/>
              <a:gd name="connsiteY3" fmla="*/ 0 h 47545"/>
              <a:gd name="connsiteX4" fmla="*/ 22323 w 29971"/>
              <a:gd name="connsiteY4" fmla="*/ 41855 h 47545"/>
              <a:gd name="connsiteX5" fmla="*/ 25323 w 29971"/>
              <a:gd name="connsiteY5" fmla="*/ 44506 h 47545"/>
              <a:gd name="connsiteX6" fmla="*/ 28226 w 29971"/>
              <a:gd name="connsiteY6" fmla="*/ 45113 h 47545"/>
              <a:gd name="connsiteX7" fmla="*/ 29971 w 29971"/>
              <a:gd name="connsiteY7" fmla="*/ 45467 h 47545"/>
              <a:gd name="connsiteX8" fmla="*/ 29971 w 29971"/>
              <a:gd name="connsiteY8" fmla="*/ 47545 h 47545"/>
              <a:gd name="connsiteX0" fmla="*/ 38 w 29971"/>
              <a:gd name="connsiteY0" fmla="*/ 46730 h 47545"/>
              <a:gd name="connsiteX1" fmla="*/ 0 w 29971"/>
              <a:gd name="connsiteY1" fmla="*/ 37448 h 47545"/>
              <a:gd name="connsiteX2" fmla="*/ 3540 w 29971"/>
              <a:gd name="connsiteY2" fmla="*/ 21289 h 47545"/>
              <a:gd name="connsiteX3" fmla="*/ 6721 w 29971"/>
              <a:gd name="connsiteY3" fmla="*/ 0 h 47545"/>
              <a:gd name="connsiteX4" fmla="*/ 12517 w 29971"/>
              <a:gd name="connsiteY4" fmla="*/ 15375 h 47545"/>
              <a:gd name="connsiteX5" fmla="*/ 22323 w 29971"/>
              <a:gd name="connsiteY5" fmla="*/ 41855 h 47545"/>
              <a:gd name="connsiteX6" fmla="*/ 25323 w 29971"/>
              <a:gd name="connsiteY6" fmla="*/ 44506 h 47545"/>
              <a:gd name="connsiteX7" fmla="*/ 28226 w 29971"/>
              <a:gd name="connsiteY7" fmla="*/ 45113 h 47545"/>
              <a:gd name="connsiteX8" fmla="*/ 29971 w 29971"/>
              <a:gd name="connsiteY8" fmla="*/ 45467 h 47545"/>
              <a:gd name="connsiteX9" fmla="*/ 29971 w 29971"/>
              <a:gd name="connsiteY9" fmla="*/ 47545 h 47545"/>
              <a:gd name="connsiteX0" fmla="*/ 38 w 29971"/>
              <a:gd name="connsiteY0" fmla="*/ 57375 h 58190"/>
              <a:gd name="connsiteX1" fmla="*/ 0 w 29971"/>
              <a:gd name="connsiteY1" fmla="*/ 48093 h 58190"/>
              <a:gd name="connsiteX2" fmla="*/ 3540 w 29971"/>
              <a:gd name="connsiteY2" fmla="*/ 31934 h 58190"/>
              <a:gd name="connsiteX3" fmla="*/ 6721 w 29971"/>
              <a:gd name="connsiteY3" fmla="*/ 10645 h 58190"/>
              <a:gd name="connsiteX4" fmla="*/ 8912 w 29971"/>
              <a:gd name="connsiteY4" fmla="*/ 0 h 58190"/>
              <a:gd name="connsiteX5" fmla="*/ 22323 w 29971"/>
              <a:gd name="connsiteY5" fmla="*/ 52500 h 58190"/>
              <a:gd name="connsiteX6" fmla="*/ 25323 w 29971"/>
              <a:gd name="connsiteY6" fmla="*/ 55151 h 58190"/>
              <a:gd name="connsiteX7" fmla="*/ 28226 w 29971"/>
              <a:gd name="connsiteY7" fmla="*/ 55758 h 58190"/>
              <a:gd name="connsiteX8" fmla="*/ 29971 w 29971"/>
              <a:gd name="connsiteY8" fmla="*/ 56112 h 58190"/>
              <a:gd name="connsiteX9" fmla="*/ 29971 w 29971"/>
              <a:gd name="connsiteY9" fmla="*/ 58190 h 58190"/>
              <a:gd name="connsiteX0" fmla="*/ 38 w 29971"/>
              <a:gd name="connsiteY0" fmla="*/ 57375 h 58190"/>
              <a:gd name="connsiteX1" fmla="*/ 0 w 29971"/>
              <a:gd name="connsiteY1" fmla="*/ 48093 h 58190"/>
              <a:gd name="connsiteX2" fmla="*/ 3540 w 29971"/>
              <a:gd name="connsiteY2" fmla="*/ 31934 h 58190"/>
              <a:gd name="connsiteX3" fmla="*/ 6721 w 29971"/>
              <a:gd name="connsiteY3" fmla="*/ 10645 h 58190"/>
              <a:gd name="connsiteX4" fmla="*/ 8912 w 29971"/>
              <a:gd name="connsiteY4" fmla="*/ 0 h 58190"/>
              <a:gd name="connsiteX5" fmla="*/ 10821 w 29971"/>
              <a:gd name="connsiteY5" fmla="*/ 7688 h 58190"/>
              <a:gd name="connsiteX6" fmla="*/ 22323 w 29971"/>
              <a:gd name="connsiteY6" fmla="*/ 52500 h 58190"/>
              <a:gd name="connsiteX7" fmla="*/ 25323 w 29971"/>
              <a:gd name="connsiteY7" fmla="*/ 55151 h 58190"/>
              <a:gd name="connsiteX8" fmla="*/ 28226 w 29971"/>
              <a:gd name="connsiteY8" fmla="*/ 55758 h 58190"/>
              <a:gd name="connsiteX9" fmla="*/ 29971 w 29971"/>
              <a:gd name="connsiteY9" fmla="*/ 56112 h 58190"/>
              <a:gd name="connsiteX10" fmla="*/ 29971 w 29971"/>
              <a:gd name="connsiteY10" fmla="*/ 58190 h 58190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22323 w 29971"/>
              <a:gd name="connsiteY6" fmla="*/ 54471 h 60161"/>
              <a:gd name="connsiteX7" fmla="*/ 25323 w 29971"/>
              <a:gd name="connsiteY7" fmla="*/ 57122 h 60161"/>
              <a:gd name="connsiteX8" fmla="*/ 28226 w 29971"/>
              <a:gd name="connsiteY8" fmla="*/ 57729 h 60161"/>
              <a:gd name="connsiteX9" fmla="*/ 29971 w 29971"/>
              <a:gd name="connsiteY9" fmla="*/ 58083 h 60161"/>
              <a:gd name="connsiteX10" fmla="*/ 29971 w 29971"/>
              <a:gd name="connsiteY10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1881 w 29971"/>
              <a:gd name="connsiteY6" fmla="*/ 6899 h 60161"/>
              <a:gd name="connsiteX7" fmla="*/ 22323 w 29971"/>
              <a:gd name="connsiteY7" fmla="*/ 54471 h 60161"/>
              <a:gd name="connsiteX8" fmla="*/ 25323 w 29971"/>
              <a:gd name="connsiteY8" fmla="*/ 57122 h 60161"/>
              <a:gd name="connsiteX9" fmla="*/ 28226 w 29971"/>
              <a:gd name="connsiteY9" fmla="*/ 57729 h 60161"/>
              <a:gd name="connsiteX10" fmla="*/ 29971 w 29971"/>
              <a:gd name="connsiteY10" fmla="*/ 58083 h 60161"/>
              <a:gd name="connsiteX11" fmla="*/ 29971 w 29971"/>
              <a:gd name="connsiteY11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22323 w 29971"/>
              <a:gd name="connsiteY7" fmla="*/ 54471 h 60161"/>
              <a:gd name="connsiteX8" fmla="*/ 25323 w 29971"/>
              <a:gd name="connsiteY8" fmla="*/ 57122 h 60161"/>
              <a:gd name="connsiteX9" fmla="*/ 28226 w 29971"/>
              <a:gd name="connsiteY9" fmla="*/ 57729 h 60161"/>
              <a:gd name="connsiteX10" fmla="*/ 29971 w 29971"/>
              <a:gd name="connsiteY10" fmla="*/ 58083 h 60161"/>
              <a:gd name="connsiteX11" fmla="*/ 29971 w 29971"/>
              <a:gd name="connsiteY11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6546 w 29971"/>
              <a:gd name="connsiteY7" fmla="*/ 25429 h 60161"/>
              <a:gd name="connsiteX8" fmla="*/ 22323 w 29971"/>
              <a:gd name="connsiteY8" fmla="*/ 54471 h 60161"/>
              <a:gd name="connsiteX9" fmla="*/ 25323 w 29971"/>
              <a:gd name="connsiteY9" fmla="*/ 57122 h 60161"/>
              <a:gd name="connsiteX10" fmla="*/ 28226 w 29971"/>
              <a:gd name="connsiteY10" fmla="*/ 57729 h 60161"/>
              <a:gd name="connsiteX11" fmla="*/ 29971 w 29971"/>
              <a:gd name="connsiteY11" fmla="*/ 58083 h 60161"/>
              <a:gd name="connsiteX12" fmla="*/ 29971 w 29971"/>
              <a:gd name="connsiteY12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3507 w 29971"/>
              <a:gd name="connsiteY7" fmla="*/ 29371 h 60161"/>
              <a:gd name="connsiteX8" fmla="*/ 22323 w 29971"/>
              <a:gd name="connsiteY8" fmla="*/ 54471 h 60161"/>
              <a:gd name="connsiteX9" fmla="*/ 25323 w 29971"/>
              <a:gd name="connsiteY9" fmla="*/ 57122 h 60161"/>
              <a:gd name="connsiteX10" fmla="*/ 28226 w 29971"/>
              <a:gd name="connsiteY10" fmla="*/ 57729 h 60161"/>
              <a:gd name="connsiteX11" fmla="*/ 29971 w 29971"/>
              <a:gd name="connsiteY11" fmla="*/ 58083 h 60161"/>
              <a:gd name="connsiteX12" fmla="*/ 29971 w 29971"/>
              <a:gd name="connsiteY12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22323 w 29971"/>
              <a:gd name="connsiteY8" fmla="*/ 54471 h 60161"/>
              <a:gd name="connsiteX9" fmla="*/ 25323 w 29971"/>
              <a:gd name="connsiteY9" fmla="*/ 57122 h 60161"/>
              <a:gd name="connsiteX10" fmla="*/ 28226 w 29971"/>
              <a:gd name="connsiteY10" fmla="*/ 57729 h 60161"/>
              <a:gd name="connsiteX11" fmla="*/ 29971 w 29971"/>
              <a:gd name="connsiteY11" fmla="*/ 58083 h 60161"/>
              <a:gd name="connsiteX12" fmla="*/ 29971 w 29971"/>
              <a:gd name="connsiteY12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748 w 29971"/>
              <a:gd name="connsiteY8" fmla="*/ 33905 h 60161"/>
              <a:gd name="connsiteX9" fmla="*/ 22323 w 29971"/>
              <a:gd name="connsiteY9" fmla="*/ 54471 h 60161"/>
              <a:gd name="connsiteX10" fmla="*/ 25323 w 29971"/>
              <a:gd name="connsiteY10" fmla="*/ 57122 h 60161"/>
              <a:gd name="connsiteX11" fmla="*/ 28226 w 29971"/>
              <a:gd name="connsiteY11" fmla="*/ 57729 h 60161"/>
              <a:gd name="connsiteX12" fmla="*/ 29971 w 29971"/>
              <a:gd name="connsiteY12" fmla="*/ 58083 h 60161"/>
              <a:gd name="connsiteX13" fmla="*/ 29971 w 29971"/>
              <a:gd name="connsiteY13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6476 w 29971"/>
              <a:gd name="connsiteY8" fmla="*/ 36073 h 60161"/>
              <a:gd name="connsiteX9" fmla="*/ 22323 w 29971"/>
              <a:gd name="connsiteY9" fmla="*/ 54471 h 60161"/>
              <a:gd name="connsiteX10" fmla="*/ 25323 w 29971"/>
              <a:gd name="connsiteY10" fmla="*/ 57122 h 60161"/>
              <a:gd name="connsiteX11" fmla="*/ 28226 w 29971"/>
              <a:gd name="connsiteY11" fmla="*/ 57729 h 60161"/>
              <a:gd name="connsiteX12" fmla="*/ 29971 w 29971"/>
              <a:gd name="connsiteY12" fmla="*/ 58083 h 60161"/>
              <a:gd name="connsiteX13" fmla="*/ 29971 w 29971"/>
              <a:gd name="connsiteY13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22323 w 29971"/>
              <a:gd name="connsiteY9" fmla="*/ 54471 h 60161"/>
              <a:gd name="connsiteX10" fmla="*/ 25323 w 29971"/>
              <a:gd name="connsiteY10" fmla="*/ 57122 h 60161"/>
              <a:gd name="connsiteX11" fmla="*/ 28226 w 29971"/>
              <a:gd name="connsiteY11" fmla="*/ 57729 h 60161"/>
              <a:gd name="connsiteX12" fmla="*/ 29971 w 29971"/>
              <a:gd name="connsiteY12" fmla="*/ 58083 h 60161"/>
              <a:gd name="connsiteX13" fmla="*/ 29971 w 29971"/>
              <a:gd name="connsiteY13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303 w 29971"/>
              <a:gd name="connsiteY9" fmla="*/ 43761 h 60161"/>
              <a:gd name="connsiteX10" fmla="*/ 22323 w 29971"/>
              <a:gd name="connsiteY10" fmla="*/ 54471 h 60161"/>
              <a:gd name="connsiteX11" fmla="*/ 25323 w 29971"/>
              <a:gd name="connsiteY11" fmla="*/ 57122 h 60161"/>
              <a:gd name="connsiteX12" fmla="*/ 28226 w 29971"/>
              <a:gd name="connsiteY12" fmla="*/ 57729 h 60161"/>
              <a:gd name="connsiteX13" fmla="*/ 29971 w 29971"/>
              <a:gd name="connsiteY13" fmla="*/ 58083 h 60161"/>
              <a:gd name="connsiteX14" fmla="*/ 29971 w 29971"/>
              <a:gd name="connsiteY14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8384 w 29971"/>
              <a:gd name="connsiteY9" fmla="*/ 46126 h 60161"/>
              <a:gd name="connsiteX10" fmla="*/ 22323 w 29971"/>
              <a:gd name="connsiteY10" fmla="*/ 54471 h 60161"/>
              <a:gd name="connsiteX11" fmla="*/ 25323 w 29971"/>
              <a:gd name="connsiteY11" fmla="*/ 57122 h 60161"/>
              <a:gd name="connsiteX12" fmla="*/ 28226 w 29971"/>
              <a:gd name="connsiteY12" fmla="*/ 57729 h 60161"/>
              <a:gd name="connsiteX13" fmla="*/ 29971 w 29971"/>
              <a:gd name="connsiteY13" fmla="*/ 58083 h 60161"/>
              <a:gd name="connsiteX14" fmla="*/ 29971 w 29971"/>
              <a:gd name="connsiteY14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2323 w 29971"/>
              <a:gd name="connsiteY10" fmla="*/ 54471 h 60161"/>
              <a:gd name="connsiteX11" fmla="*/ 25323 w 29971"/>
              <a:gd name="connsiteY11" fmla="*/ 57122 h 60161"/>
              <a:gd name="connsiteX12" fmla="*/ 28226 w 29971"/>
              <a:gd name="connsiteY12" fmla="*/ 57729 h 60161"/>
              <a:gd name="connsiteX13" fmla="*/ 29971 w 29971"/>
              <a:gd name="connsiteY13" fmla="*/ 58083 h 60161"/>
              <a:gd name="connsiteX14" fmla="*/ 29971 w 29971"/>
              <a:gd name="connsiteY14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0858 w 29971"/>
              <a:gd name="connsiteY10" fmla="*/ 50464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8226 w 29971"/>
              <a:gd name="connsiteY13" fmla="*/ 57729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19798 w 29971"/>
              <a:gd name="connsiteY10" fmla="*/ 52435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8226 w 29971"/>
              <a:gd name="connsiteY13" fmla="*/ 57729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0434 w 29971"/>
              <a:gd name="connsiteY10" fmla="*/ 51055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8226 w 29971"/>
              <a:gd name="connsiteY13" fmla="*/ 57729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0717 w 29971"/>
              <a:gd name="connsiteY10" fmla="*/ 51055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8226 w 29971"/>
              <a:gd name="connsiteY13" fmla="*/ 57729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  <a:gd name="connsiteX0" fmla="*/ 38 w 29971"/>
              <a:gd name="connsiteY0" fmla="*/ 59346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0717 w 29971"/>
              <a:gd name="connsiteY10" fmla="*/ 51055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8226 w 29971"/>
              <a:gd name="connsiteY13" fmla="*/ 57729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  <a:gd name="connsiteX0" fmla="*/ 89 w 29971"/>
              <a:gd name="connsiteY0" fmla="*/ 59983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0717 w 29971"/>
              <a:gd name="connsiteY10" fmla="*/ 51055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8226 w 29971"/>
              <a:gd name="connsiteY13" fmla="*/ 57729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  <a:gd name="connsiteX0" fmla="*/ 89 w 29971"/>
              <a:gd name="connsiteY0" fmla="*/ 59983 h 60161"/>
              <a:gd name="connsiteX1" fmla="*/ 0 w 29971"/>
              <a:gd name="connsiteY1" fmla="*/ 50064 h 60161"/>
              <a:gd name="connsiteX2" fmla="*/ 3540 w 29971"/>
              <a:gd name="connsiteY2" fmla="*/ 33905 h 60161"/>
              <a:gd name="connsiteX3" fmla="*/ 6721 w 29971"/>
              <a:gd name="connsiteY3" fmla="*/ 12616 h 60161"/>
              <a:gd name="connsiteX4" fmla="*/ 8912 w 29971"/>
              <a:gd name="connsiteY4" fmla="*/ 1971 h 60161"/>
              <a:gd name="connsiteX5" fmla="*/ 10326 w 29971"/>
              <a:gd name="connsiteY5" fmla="*/ 0 h 60161"/>
              <a:gd name="connsiteX6" fmla="*/ 12517 w 29971"/>
              <a:gd name="connsiteY6" fmla="*/ 5322 h 60161"/>
              <a:gd name="connsiteX7" fmla="*/ 14779 w 29971"/>
              <a:gd name="connsiteY7" fmla="*/ 20303 h 60161"/>
              <a:gd name="connsiteX8" fmla="*/ 17254 w 29971"/>
              <a:gd name="connsiteY8" fmla="*/ 35482 h 60161"/>
              <a:gd name="connsiteX9" fmla="*/ 19091 w 29971"/>
              <a:gd name="connsiteY9" fmla="*/ 45535 h 60161"/>
              <a:gd name="connsiteX10" fmla="*/ 20717 w 29971"/>
              <a:gd name="connsiteY10" fmla="*/ 51055 h 60161"/>
              <a:gd name="connsiteX11" fmla="*/ 22323 w 29971"/>
              <a:gd name="connsiteY11" fmla="*/ 54471 h 60161"/>
              <a:gd name="connsiteX12" fmla="*/ 25323 w 29971"/>
              <a:gd name="connsiteY12" fmla="*/ 57122 h 60161"/>
              <a:gd name="connsiteX13" fmla="*/ 27678 w 29971"/>
              <a:gd name="connsiteY13" fmla="*/ 57424 h 60161"/>
              <a:gd name="connsiteX14" fmla="*/ 29971 w 29971"/>
              <a:gd name="connsiteY14" fmla="*/ 58083 h 60161"/>
              <a:gd name="connsiteX15" fmla="*/ 29971 w 29971"/>
              <a:gd name="connsiteY15" fmla="*/ 60161 h 6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71" h="60161">
                <a:moveTo>
                  <a:pt x="89" y="59983"/>
                </a:moveTo>
                <a:cubicBezTo>
                  <a:pt x="25" y="52895"/>
                  <a:pt x="53" y="53051"/>
                  <a:pt x="0" y="50064"/>
                </a:cubicBezTo>
                <a:cubicBezTo>
                  <a:pt x="1180" y="44678"/>
                  <a:pt x="2077" y="42248"/>
                  <a:pt x="3540" y="33905"/>
                </a:cubicBezTo>
                <a:lnTo>
                  <a:pt x="6721" y="12616"/>
                </a:lnTo>
                <a:lnTo>
                  <a:pt x="8912" y="1971"/>
                </a:lnTo>
                <a:lnTo>
                  <a:pt x="10326" y="0"/>
                </a:lnTo>
                <a:lnTo>
                  <a:pt x="12517" y="5322"/>
                </a:lnTo>
                <a:lnTo>
                  <a:pt x="14779" y="20303"/>
                </a:lnTo>
                <a:lnTo>
                  <a:pt x="17254" y="35482"/>
                </a:lnTo>
                <a:lnTo>
                  <a:pt x="19091" y="45535"/>
                </a:lnTo>
                <a:cubicBezTo>
                  <a:pt x="19327" y="47835"/>
                  <a:pt x="20198" y="48558"/>
                  <a:pt x="20717" y="51055"/>
                </a:cubicBezTo>
                <a:lnTo>
                  <a:pt x="22323" y="54471"/>
                </a:lnTo>
                <a:lnTo>
                  <a:pt x="25323" y="57122"/>
                </a:lnTo>
                <a:lnTo>
                  <a:pt x="27678" y="57424"/>
                </a:lnTo>
                <a:lnTo>
                  <a:pt x="29971" y="58083"/>
                </a:lnTo>
                <a:lnTo>
                  <a:pt x="29971" y="60161"/>
                </a:lnTo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52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3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52440" grpId="0" autoUpdateAnimBg="0"/>
      <p:bldP spid="52861" grpId="0"/>
      <p:bldP spid="53069" grpId="0" animBg="1"/>
      <p:bldP spid="53069" grpId="1" animBg="1"/>
      <p:bldP spid="53073" grpId="0" autoUpdateAnimBg="0"/>
      <p:bldP spid="53075" grpId="0" animBg="1"/>
      <p:bldP spid="53075" grpId="1" animBg="1"/>
      <p:bldP spid="1256" grpId="0" animBg="1"/>
    </p:bld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2461</TotalTime>
  <Words>366</Words>
  <Application>Microsoft Office PowerPoint</Application>
  <PresentationFormat>On-screen Show (4:3)</PresentationFormat>
  <Paragraphs>162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Symbol</vt:lpstr>
      <vt:lpstr>Times New Roman</vt:lpstr>
      <vt:lpstr>107 Template</vt:lpstr>
      <vt:lpstr>Distribution Model</vt:lpstr>
      <vt:lpstr>Distribution Model</vt:lpstr>
      <vt:lpstr>PowerPoint Presentation</vt:lpstr>
      <vt:lpstr>Normal Distribution</vt:lpstr>
      <vt:lpstr>Normal Distribution</vt:lpstr>
      <vt:lpstr>68-95-99.7 (Empirical) Rule</vt:lpstr>
      <vt:lpstr>PowerPoint Presentation</vt:lpstr>
      <vt:lpstr>From N(0,1), what proportion ….</vt:lpstr>
      <vt:lpstr>From N(0,1), what value has ….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Distributions</dc:title>
  <dc:creator>Derek H. Ogle</dc:creator>
  <cp:lastModifiedBy>Derek Ogle</cp:lastModifiedBy>
  <cp:revision>112</cp:revision>
  <dcterms:created xsi:type="dcterms:W3CDTF">1999-08-02T12:55:10Z</dcterms:created>
  <dcterms:modified xsi:type="dcterms:W3CDTF">2015-11-26T05:12:24Z</dcterms:modified>
</cp:coreProperties>
</file>