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sldIdLst>
    <p:sldId id="332" r:id="rId2"/>
    <p:sldId id="336" r:id="rId3"/>
    <p:sldId id="335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FF"/>
    <a:srgbClr val="FFFF00"/>
    <a:srgbClr val="00CC99"/>
    <a:srgbClr val="CC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7" autoAdjust="0"/>
  </p:normalViewPr>
  <p:slideViewPr>
    <p:cSldViewPr>
      <p:cViewPr varScale="1">
        <p:scale>
          <a:sx n="94" d="100"/>
          <a:sy n="94" d="100"/>
        </p:scale>
        <p:origin x="87" y="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E8D8D4-850E-40BA-8591-3E5120B70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09F5EF8-71C1-4729-BFAE-D820FFF63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086E585-2F4E-4A38-9791-AB5C4E3394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00F3BD1-9D22-4726-8094-DC3A56747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E4D3C7-93B7-44FA-8BAC-AD491ECCC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7C873CC-DC3F-4AC5-AA23-17818A89F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215314-81DA-44EE-9BAA-8C708F83E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FDBC168-0612-4D37-ADAC-2DA987CD3D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8A90689-1386-46EA-A45D-795B2ED27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B0E1770-80AC-4116-B738-F072FAB77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894AB29-7364-411B-BC9C-81B649BED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456A42D-0813-488E-A599-7AEA671CF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4FB120B-8232-4A6E-A601-EE169185D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B7B1006-1B9E-439F-9BAD-5E5C7026EDCC}" type="slidenum">
              <a:rPr lang="en-US"/>
              <a:pPr/>
              <a:t>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“Forward” vs “Reverse”</a:t>
            </a:r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>
            <a:off x="1219200" y="1219200"/>
            <a:ext cx="2209800" cy="51816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AutoShape 10"/>
          <p:cNvSpPr>
            <a:spLocks noChangeArrowheads="1"/>
          </p:cNvSpPr>
          <p:nvPr/>
        </p:nvSpPr>
        <p:spPr bwMode="auto">
          <a:xfrm>
            <a:off x="6858000" y="1219200"/>
            <a:ext cx="2209800" cy="5181600"/>
          </a:xfrm>
          <a:prstGeom prst="roundRect">
            <a:avLst>
              <a:gd name="adj" fmla="val 16667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673225" y="1143000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hlink"/>
                </a:solidFill>
              </a:rPr>
              <a:t>Know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462838" y="1143000"/>
            <a:ext cx="995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hlink"/>
                </a:solidFill>
              </a:rPr>
              <a:t>Find</a:t>
            </a: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1219200" y="3657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6858000" y="3657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00200" y="1681163"/>
            <a:ext cx="1406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/>
              <a:t>Value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Variable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077075" y="1712913"/>
            <a:ext cx="17827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Proportion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Individuals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area</a:t>
            </a:r>
            <a:r>
              <a:rPr lang="en-US" sz="2800"/>
              <a:t>)</a:t>
            </a:r>
          </a:p>
        </p:txBody>
      </p:sp>
      <p:sp>
        <p:nvSpPr>
          <p:cNvPr id="86038" name="WordArt 22"/>
          <p:cNvSpPr>
            <a:spLocks noChangeArrowheads="1" noChangeShapeType="1" noTextEdit="1"/>
          </p:cNvSpPr>
          <p:nvPr/>
        </p:nvSpPr>
        <p:spPr bwMode="auto">
          <a:xfrm rot="5400000">
            <a:off x="-404019" y="2072482"/>
            <a:ext cx="2065337" cy="6477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Forward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1417638" y="4191000"/>
            <a:ext cx="17827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Proportion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Individuals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area</a:t>
            </a:r>
            <a:r>
              <a:rPr lang="en-US" sz="2800"/>
              <a:t>)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7280275" y="4191000"/>
            <a:ext cx="1406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Value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Variable</a:t>
            </a:r>
          </a:p>
          <a:p>
            <a:pPr algn="ctr"/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p:sp>
        <p:nvSpPr>
          <p:cNvPr id="86040" name="WordArt 24"/>
          <p:cNvSpPr>
            <a:spLocks noChangeArrowheads="1" noChangeShapeType="1" noTextEdit="1"/>
          </p:cNvSpPr>
          <p:nvPr/>
        </p:nvSpPr>
        <p:spPr bwMode="auto">
          <a:xfrm rot="5400000">
            <a:off x="-396081" y="4663281"/>
            <a:ext cx="2041525" cy="6397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Arial Black"/>
              </a:rPr>
              <a:t>Reverse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2895600" y="2666999"/>
            <a:ext cx="3962400" cy="45719"/>
          </a:xfrm>
          <a:prstGeom prst="line">
            <a:avLst/>
          </a:prstGeom>
          <a:noFill/>
          <a:ln w="177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>
            <a:off x="3019424" y="4946650"/>
            <a:ext cx="3838575" cy="45719"/>
          </a:xfrm>
          <a:prstGeom prst="line">
            <a:avLst/>
          </a:prstGeom>
          <a:noFill/>
          <a:ln w="177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1" grpId="0"/>
      <p:bldP spid="86038" grpId="0" animBg="1"/>
      <p:bldP spid="86035" grpId="0"/>
      <p:bldP spid="86036" grpId="0"/>
      <p:bldP spid="86040" grpId="0" animBg="1"/>
      <p:bldP spid="86022" grpId="0" animBg="1"/>
      <p:bldP spid="860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8A90689-1386-46EA-A45D-795B2ED2747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29" name="Group 428"/>
          <p:cNvGrpSpPr/>
          <p:nvPr/>
        </p:nvGrpSpPr>
        <p:grpSpPr>
          <a:xfrm>
            <a:off x="373062" y="2670175"/>
            <a:ext cx="3582988" cy="2819400"/>
            <a:chOff x="373062" y="2670175"/>
            <a:chExt cx="3582988" cy="2819400"/>
          </a:xfrm>
        </p:grpSpPr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98424" y="4416426"/>
              <a:ext cx="549275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endParaRPr lang="en-US" sz="3600"/>
            </a:p>
          </p:txBody>
        </p:sp>
        <p:sp>
          <p:nvSpPr>
            <p:cNvPr id="7" name="Rectangle 640"/>
            <p:cNvSpPr>
              <a:spLocks noChangeArrowheads="1"/>
            </p:cNvSpPr>
            <p:nvPr/>
          </p:nvSpPr>
          <p:spPr bwMode="auto">
            <a:xfrm>
              <a:off x="1439862" y="5184775"/>
              <a:ext cx="20748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8" name="Group 641"/>
            <p:cNvGrpSpPr>
              <a:grpSpLocks/>
            </p:cNvGrpSpPr>
            <p:nvPr/>
          </p:nvGrpSpPr>
          <p:grpSpPr bwMode="auto">
            <a:xfrm>
              <a:off x="811212" y="2670175"/>
              <a:ext cx="3144838" cy="2098675"/>
              <a:chOff x="1190" y="1269"/>
              <a:chExt cx="3610" cy="2116"/>
            </a:xfrm>
          </p:grpSpPr>
          <p:sp>
            <p:nvSpPr>
              <p:cNvPr id="197" name="Line 64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64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64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64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64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64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64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64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65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65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65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65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65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65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65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657"/>
            <p:cNvGrpSpPr>
              <a:grpSpLocks/>
            </p:cNvGrpSpPr>
            <p:nvPr/>
          </p:nvGrpSpPr>
          <p:grpSpPr bwMode="auto">
            <a:xfrm>
              <a:off x="1003300" y="2816225"/>
              <a:ext cx="2892425" cy="1801813"/>
              <a:chOff x="1261" y="1638"/>
              <a:chExt cx="3320" cy="1816"/>
            </a:xfrm>
          </p:grpSpPr>
          <p:sp>
            <p:nvSpPr>
              <p:cNvPr id="17" name="Freeform 658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659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60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661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662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663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664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65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666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67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668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669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70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671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672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673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674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675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676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677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678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679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680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81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682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683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684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685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686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687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688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689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690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691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692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693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694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695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696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697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98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699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700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701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702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703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704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705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706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707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708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709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710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11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712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713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14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15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16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17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18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19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20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721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22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23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724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725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26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727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728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729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730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731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732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733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734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735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736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737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738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739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740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741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742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743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744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745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46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4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48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9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0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51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52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53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54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55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756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57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758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759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760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761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762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763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764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765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766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767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768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769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770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771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772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773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774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775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776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777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778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779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780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781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782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783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784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78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786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787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788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789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790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791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792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793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794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795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796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797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798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799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800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801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802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803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804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805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806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807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808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809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810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811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812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813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814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815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816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817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818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819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820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821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822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823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824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825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826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827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828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829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830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831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832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833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834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835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836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837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838"/>
            <p:cNvSpPr txBox="1">
              <a:spLocks noChangeArrowheads="1"/>
            </p:cNvSpPr>
            <p:nvPr/>
          </p:nvSpPr>
          <p:spPr bwMode="auto">
            <a:xfrm>
              <a:off x="2215729" y="4665663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 Box 839"/>
            <p:cNvSpPr txBox="1">
              <a:spLocks noChangeAspect="1" noChangeArrowheads="1"/>
            </p:cNvSpPr>
            <p:nvPr/>
          </p:nvSpPr>
          <p:spPr bwMode="auto">
            <a:xfrm>
              <a:off x="3542879" y="4659313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2" name="Text Box 840"/>
            <p:cNvSpPr txBox="1">
              <a:spLocks noChangeAspect="1" noChangeArrowheads="1"/>
            </p:cNvSpPr>
            <p:nvPr/>
          </p:nvSpPr>
          <p:spPr bwMode="auto">
            <a:xfrm>
              <a:off x="694426" y="4673600"/>
              <a:ext cx="58702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latin typeface="Symbol" pitchFamily="18" charset="2"/>
                </a:rPr>
                <a:t>-</a:t>
              </a:r>
              <a:r>
                <a:rPr lang="en-US" sz="3200" b="1" dirty="0" smtClean="0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 Box 841"/>
            <p:cNvSpPr txBox="1">
              <a:spLocks noChangeAspect="1" noChangeArrowheads="1"/>
            </p:cNvSpPr>
            <p:nvPr/>
          </p:nvSpPr>
          <p:spPr bwMode="auto">
            <a:xfrm>
              <a:off x="3088854" y="4651375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 Box 842"/>
            <p:cNvSpPr txBox="1">
              <a:spLocks noChangeAspect="1" noChangeArrowheads="1"/>
            </p:cNvSpPr>
            <p:nvPr/>
          </p:nvSpPr>
          <p:spPr bwMode="auto">
            <a:xfrm>
              <a:off x="1154801" y="4673600"/>
              <a:ext cx="6111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latin typeface="Symbol" pitchFamily="18" charset="2"/>
                </a:rPr>
                <a:t>-2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 Box 844"/>
            <p:cNvSpPr txBox="1">
              <a:spLocks noChangeAspect="1" noChangeArrowheads="1"/>
            </p:cNvSpPr>
            <p:nvPr/>
          </p:nvSpPr>
          <p:spPr bwMode="auto">
            <a:xfrm>
              <a:off x="1621526" y="4664075"/>
              <a:ext cx="6111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  <p:sp>
        <p:nvSpPr>
          <p:cNvPr id="212" name="Freeform 845"/>
          <p:cNvSpPr>
            <a:spLocks/>
          </p:cNvSpPr>
          <p:nvPr/>
        </p:nvSpPr>
        <p:spPr bwMode="auto">
          <a:xfrm>
            <a:off x="2819400" y="3505200"/>
            <a:ext cx="1347787" cy="1192213"/>
          </a:xfrm>
          <a:custGeom>
            <a:avLst/>
            <a:gdLst/>
            <a:ahLst/>
            <a:cxnLst>
              <a:cxn ang="0">
                <a:pos x="5" y="746"/>
              </a:cxn>
              <a:cxn ang="0">
                <a:pos x="0" y="0"/>
              </a:cxn>
              <a:cxn ang="0">
                <a:pos x="129" y="297"/>
              </a:cxn>
              <a:cxn ang="0">
                <a:pos x="177" y="398"/>
              </a:cxn>
              <a:cxn ang="0">
                <a:pos x="249" y="511"/>
              </a:cxn>
              <a:cxn ang="0">
                <a:pos x="312" y="578"/>
              </a:cxn>
              <a:cxn ang="0">
                <a:pos x="386" y="626"/>
              </a:cxn>
              <a:cxn ang="0">
                <a:pos x="446" y="655"/>
              </a:cxn>
              <a:cxn ang="0">
                <a:pos x="593" y="691"/>
              </a:cxn>
              <a:cxn ang="0">
                <a:pos x="753" y="703"/>
              </a:cxn>
              <a:cxn ang="0">
                <a:pos x="849" y="710"/>
              </a:cxn>
              <a:cxn ang="0">
                <a:pos x="849" y="751"/>
              </a:cxn>
            </a:cxnLst>
            <a:rect l="0" t="0" r="r" b="b"/>
            <a:pathLst>
              <a:path w="849" h="751">
                <a:moveTo>
                  <a:pt x="5" y="746"/>
                </a:moveTo>
                <a:lnTo>
                  <a:pt x="0" y="0"/>
                </a:lnTo>
                <a:lnTo>
                  <a:pt x="129" y="297"/>
                </a:lnTo>
                <a:lnTo>
                  <a:pt x="177" y="398"/>
                </a:lnTo>
                <a:lnTo>
                  <a:pt x="249" y="511"/>
                </a:lnTo>
                <a:lnTo>
                  <a:pt x="312" y="578"/>
                </a:lnTo>
                <a:lnTo>
                  <a:pt x="386" y="626"/>
                </a:lnTo>
                <a:lnTo>
                  <a:pt x="446" y="655"/>
                </a:lnTo>
                <a:lnTo>
                  <a:pt x="593" y="691"/>
                </a:lnTo>
                <a:lnTo>
                  <a:pt x="753" y="703"/>
                </a:lnTo>
                <a:lnTo>
                  <a:pt x="849" y="710"/>
                </a:lnTo>
                <a:lnTo>
                  <a:pt x="849" y="75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Text Box 841"/>
          <p:cNvSpPr txBox="1">
            <a:spLocks noChangeAspect="1" noChangeArrowheads="1"/>
          </p:cNvSpPr>
          <p:nvPr/>
        </p:nvSpPr>
        <p:spPr bwMode="auto">
          <a:xfrm>
            <a:off x="2667000" y="4665452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Symbol" pitchFamily="18" charset="2"/>
              </a:rPr>
              <a:t>1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25" name="Text Box 843"/>
          <p:cNvSpPr txBox="1">
            <a:spLocks noChangeAspect="1" noChangeArrowheads="1"/>
          </p:cNvSpPr>
          <p:nvPr/>
        </p:nvSpPr>
        <p:spPr bwMode="auto">
          <a:xfrm>
            <a:off x="2667000" y="466111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30" name="Text Box 843"/>
          <p:cNvSpPr txBox="1">
            <a:spLocks noChangeAspect="1" noChangeArrowheads="1"/>
          </p:cNvSpPr>
          <p:nvPr/>
        </p:nvSpPr>
        <p:spPr bwMode="auto">
          <a:xfrm>
            <a:off x="2810550" y="4114800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</a:rPr>
              <a:t>?</a:t>
            </a:r>
            <a:endParaRPr lang="en-US" sz="3200" b="1" dirty="0">
              <a:solidFill>
                <a:srgbClr val="FFFFFF"/>
              </a:solidFill>
            </a:endParaRPr>
          </a:p>
        </p:txBody>
      </p:sp>
      <p:grpSp>
        <p:nvGrpSpPr>
          <p:cNvPr id="431" name="Group 430"/>
          <p:cNvGrpSpPr/>
          <p:nvPr/>
        </p:nvGrpSpPr>
        <p:grpSpPr>
          <a:xfrm>
            <a:off x="4740275" y="2667000"/>
            <a:ext cx="3582988" cy="2819400"/>
            <a:chOff x="373062" y="2670175"/>
            <a:chExt cx="3582988" cy="2819400"/>
          </a:xfrm>
        </p:grpSpPr>
        <p:sp>
          <p:nvSpPr>
            <p:cNvPr id="432" name="Rectangle 25"/>
            <p:cNvSpPr>
              <a:spLocks noChangeArrowheads="1"/>
            </p:cNvSpPr>
            <p:nvPr/>
          </p:nvSpPr>
          <p:spPr bwMode="auto">
            <a:xfrm rot="16200000">
              <a:off x="98424" y="4416426"/>
              <a:ext cx="549275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endParaRPr lang="en-US" sz="3600"/>
            </a:p>
          </p:txBody>
        </p:sp>
        <p:sp>
          <p:nvSpPr>
            <p:cNvPr id="433" name="Rectangle 640"/>
            <p:cNvSpPr>
              <a:spLocks noChangeArrowheads="1"/>
            </p:cNvSpPr>
            <p:nvPr/>
          </p:nvSpPr>
          <p:spPr bwMode="auto">
            <a:xfrm>
              <a:off x="1439862" y="5184775"/>
              <a:ext cx="20748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434" name="Group 641"/>
            <p:cNvGrpSpPr>
              <a:grpSpLocks/>
            </p:cNvGrpSpPr>
            <p:nvPr/>
          </p:nvGrpSpPr>
          <p:grpSpPr bwMode="auto">
            <a:xfrm>
              <a:off x="811212" y="2670175"/>
              <a:ext cx="3144838" cy="2098675"/>
              <a:chOff x="1190" y="1269"/>
              <a:chExt cx="3610" cy="2116"/>
            </a:xfrm>
          </p:grpSpPr>
          <p:sp>
            <p:nvSpPr>
              <p:cNvPr id="622" name="Line 64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64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64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64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64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64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64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64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65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65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65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Line 65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Line 65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Line 65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65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5" name="Group 657"/>
            <p:cNvGrpSpPr>
              <a:grpSpLocks/>
            </p:cNvGrpSpPr>
            <p:nvPr/>
          </p:nvGrpSpPr>
          <p:grpSpPr bwMode="auto">
            <a:xfrm>
              <a:off x="1003300" y="2816225"/>
              <a:ext cx="2892425" cy="1801813"/>
              <a:chOff x="1261" y="1638"/>
              <a:chExt cx="3320" cy="1816"/>
            </a:xfrm>
          </p:grpSpPr>
          <p:sp>
            <p:nvSpPr>
              <p:cNvPr id="442" name="Freeform 658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Freeform 659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Freeform 660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Freeform 661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Freeform 662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Freeform 663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Freeform 664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665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Freeform 666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Freeform 667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Freeform 668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Freeform 669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Freeform 670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Freeform 671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Freeform 672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Freeform 673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Freeform 674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675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Freeform 676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Freeform 677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Freeform 678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Freeform 679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Freeform 680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Freeform 681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Freeform 682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Freeform 683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Freeform 684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Freeform 685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Freeform 686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Freeform 687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Freeform 688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Freeform 689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Freeform 690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691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Freeform 692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Freeform 693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Freeform 694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Freeform 695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Freeform 696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Freeform 697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Freeform 698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699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Freeform 700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Freeform 701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Freeform 702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Freeform 703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Freeform 704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Freeform 705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Freeform 706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Freeform 707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Freeform 708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Freeform 709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Freeform 710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Freeform 711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Freeform 712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713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714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Freeform 715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Freeform 716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Freeform 717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Freeform 718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Freeform 719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Freeform 720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Freeform 721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Freeform 722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Freeform 723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Freeform 724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Freeform 725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Freeform 726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Freeform 727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" name="Freeform 728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Freeform 729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Freeform 730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Freeform 731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732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Freeform 733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Freeform 734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735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Freeform 736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Freeform 737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Freeform 738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Freeform 739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Freeform 740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Freeform 741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Freeform 742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Freeform 743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Freeform 744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Rectangle 745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Freeform 746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Freeform 74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Freeform 748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Freeform 749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Freeform 750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Freeform 751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Freeform 752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Freeform 753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Freeform 754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Freeform 755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Freeform 756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Freeform 757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Freeform 758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Freeform 759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Freeform 760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Freeform 761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Freeform 762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Freeform 763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Freeform 764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Freeform 765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Freeform 766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Freeform 767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Freeform 768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Freeform 769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Freeform 770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Freeform 771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Freeform 772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Freeform 773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Freeform 774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Freeform 775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Freeform 776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Freeform 777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Freeform 778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Freeform 779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Freeform 780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Freeform 781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Freeform 782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Freeform 783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Freeform 784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Freeform 78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Freeform 786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Freeform 787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Freeform 788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Freeform 789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Freeform 790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Freeform 791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Freeform 792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793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Freeform 794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Freeform 795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Freeform 796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Freeform 797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Freeform 798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Freeform 799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Freeform 800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Freeform 801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Freeform 802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Freeform 803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Freeform 804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Freeform 805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Freeform 806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Freeform 807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Freeform 808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Freeform 809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Freeform 810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Freeform 811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Freeform 812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Freeform 813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Freeform 814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Freeform 815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Freeform 816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Freeform 817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Freeform 818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Freeform 819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Freeform 820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Freeform 821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Freeform 822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Freeform 823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Freeform 824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Freeform 825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Freeform 826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Freeform 827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Rectangle 828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Freeform 829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Freeform 830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Freeform 831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Rectangle 832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Freeform 833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Rectangle 834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Freeform 835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Freeform 836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Rectangle 837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6" name="Text Box 838"/>
            <p:cNvSpPr txBox="1">
              <a:spLocks noChangeArrowheads="1"/>
            </p:cNvSpPr>
            <p:nvPr/>
          </p:nvSpPr>
          <p:spPr bwMode="auto">
            <a:xfrm>
              <a:off x="2215729" y="4665663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37" name="Text Box 839"/>
            <p:cNvSpPr txBox="1">
              <a:spLocks noChangeAspect="1" noChangeArrowheads="1"/>
            </p:cNvSpPr>
            <p:nvPr/>
          </p:nvSpPr>
          <p:spPr bwMode="auto">
            <a:xfrm>
              <a:off x="3542879" y="4659313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438" name="Text Box 840"/>
            <p:cNvSpPr txBox="1">
              <a:spLocks noChangeAspect="1" noChangeArrowheads="1"/>
            </p:cNvSpPr>
            <p:nvPr/>
          </p:nvSpPr>
          <p:spPr bwMode="auto">
            <a:xfrm>
              <a:off x="694426" y="4673600"/>
              <a:ext cx="58702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latin typeface="Symbol" pitchFamily="18" charset="2"/>
                </a:rPr>
                <a:t>-</a:t>
              </a:r>
              <a:r>
                <a:rPr lang="en-US" sz="3200" b="1" dirty="0" smtClean="0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39" name="Text Box 841"/>
            <p:cNvSpPr txBox="1">
              <a:spLocks noChangeAspect="1" noChangeArrowheads="1"/>
            </p:cNvSpPr>
            <p:nvPr/>
          </p:nvSpPr>
          <p:spPr bwMode="auto">
            <a:xfrm>
              <a:off x="3088854" y="4651375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40" name="Text Box 842"/>
            <p:cNvSpPr txBox="1">
              <a:spLocks noChangeAspect="1" noChangeArrowheads="1"/>
            </p:cNvSpPr>
            <p:nvPr/>
          </p:nvSpPr>
          <p:spPr bwMode="auto">
            <a:xfrm>
              <a:off x="1154801" y="4673600"/>
              <a:ext cx="6111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latin typeface="Symbol" pitchFamily="18" charset="2"/>
                </a:rPr>
                <a:t>-2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41" name="Text Box 844"/>
            <p:cNvSpPr txBox="1">
              <a:spLocks noChangeAspect="1" noChangeArrowheads="1"/>
            </p:cNvSpPr>
            <p:nvPr/>
          </p:nvSpPr>
          <p:spPr bwMode="auto">
            <a:xfrm>
              <a:off x="1621526" y="4664075"/>
              <a:ext cx="6111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  <p:sp>
        <p:nvSpPr>
          <p:cNvPr id="637" name="Freeform 845"/>
          <p:cNvSpPr>
            <a:spLocks/>
          </p:cNvSpPr>
          <p:nvPr/>
        </p:nvSpPr>
        <p:spPr bwMode="auto">
          <a:xfrm>
            <a:off x="7186613" y="3502025"/>
            <a:ext cx="1347787" cy="1192213"/>
          </a:xfrm>
          <a:custGeom>
            <a:avLst/>
            <a:gdLst/>
            <a:ahLst/>
            <a:cxnLst>
              <a:cxn ang="0">
                <a:pos x="5" y="746"/>
              </a:cxn>
              <a:cxn ang="0">
                <a:pos x="0" y="0"/>
              </a:cxn>
              <a:cxn ang="0">
                <a:pos x="129" y="297"/>
              </a:cxn>
              <a:cxn ang="0">
                <a:pos x="177" y="398"/>
              </a:cxn>
              <a:cxn ang="0">
                <a:pos x="249" y="511"/>
              </a:cxn>
              <a:cxn ang="0">
                <a:pos x="312" y="578"/>
              </a:cxn>
              <a:cxn ang="0">
                <a:pos x="386" y="626"/>
              </a:cxn>
              <a:cxn ang="0">
                <a:pos x="446" y="655"/>
              </a:cxn>
              <a:cxn ang="0">
                <a:pos x="593" y="691"/>
              </a:cxn>
              <a:cxn ang="0">
                <a:pos x="753" y="703"/>
              </a:cxn>
              <a:cxn ang="0">
                <a:pos x="849" y="710"/>
              </a:cxn>
              <a:cxn ang="0">
                <a:pos x="849" y="751"/>
              </a:cxn>
            </a:cxnLst>
            <a:rect l="0" t="0" r="r" b="b"/>
            <a:pathLst>
              <a:path w="849" h="751">
                <a:moveTo>
                  <a:pt x="5" y="746"/>
                </a:moveTo>
                <a:lnTo>
                  <a:pt x="0" y="0"/>
                </a:lnTo>
                <a:lnTo>
                  <a:pt x="129" y="297"/>
                </a:lnTo>
                <a:lnTo>
                  <a:pt x="177" y="398"/>
                </a:lnTo>
                <a:lnTo>
                  <a:pt x="249" y="511"/>
                </a:lnTo>
                <a:lnTo>
                  <a:pt x="312" y="578"/>
                </a:lnTo>
                <a:lnTo>
                  <a:pt x="386" y="626"/>
                </a:lnTo>
                <a:lnTo>
                  <a:pt x="446" y="655"/>
                </a:lnTo>
                <a:lnTo>
                  <a:pt x="593" y="691"/>
                </a:lnTo>
                <a:lnTo>
                  <a:pt x="753" y="703"/>
                </a:lnTo>
                <a:lnTo>
                  <a:pt x="849" y="710"/>
                </a:lnTo>
                <a:lnTo>
                  <a:pt x="849" y="75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Text Box 841"/>
          <p:cNvSpPr txBox="1">
            <a:spLocks noChangeAspect="1" noChangeArrowheads="1"/>
          </p:cNvSpPr>
          <p:nvPr/>
        </p:nvSpPr>
        <p:spPr bwMode="auto">
          <a:xfrm>
            <a:off x="7034213" y="4662277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Symbol" pitchFamily="18" charset="2"/>
              </a:rPr>
              <a:t>1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639" name="Text Box 843"/>
          <p:cNvSpPr txBox="1">
            <a:spLocks noChangeAspect="1" noChangeArrowheads="1"/>
          </p:cNvSpPr>
          <p:nvPr/>
        </p:nvSpPr>
        <p:spPr bwMode="auto">
          <a:xfrm>
            <a:off x="7034213" y="4673025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?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40" name="Text Box 843"/>
          <p:cNvSpPr txBox="1">
            <a:spLocks noChangeAspect="1" noChangeArrowheads="1"/>
          </p:cNvSpPr>
          <p:nvPr/>
        </p:nvSpPr>
        <p:spPr bwMode="auto">
          <a:xfrm>
            <a:off x="7108755" y="4303258"/>
            <a:ext cx="76815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FFFFFF"/>
                </a:solidFill>
              </a:rPr>
              <a:t>0.16</a:t>
            </a: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6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“Forward” vs “Reverse”</a:t>
            </a:r>
          </a:p>
        </p:txBody>
      </p:sp>
    </p:spTree>
    <p:extLst>
      <p:ext uri="{BB962C8B-B14F-4D97-AF65-F5344CB8AC3E}">
        <p14:creationId xmlns:p14="http://schemas.microsoft.com/office/powerpoint/2010/main" val="38793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427" grpId="0"/>
      <p:bldP spid="425" grpId="0"/>
      <p:bldP spid="430" grpId="0"/>
      <p:bldP spid="637" grpId="0" animBg="1"/>
      <p:bldP spid="638" grpId="0"/>
      <p:bldP spid="638" grpId="1"/>
      <p:bldP spid="639" grpId="0"/>
      <p:bldP spid="6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6D1B1C-BB7D-4818-8720-212155C0208C}" type="slidenum">
              <a:rPr lang="en-US"/>
              <a:pPr/>
              <a:t>3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65188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Type </a:t>
            </a:r>
            <a:r>
              <a:rPr lang="en-US" dirty="0"/>
              <a:t>Of Question?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101725"/>
            <a:ext cx="7246937" cy="5603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proportion of students will score between 70 and 90 on the next exam?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is the test score such that the 15% of the students score higher?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is the gas mileage that has 25% of the cars lower?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proportion of cars get more than 20 mpg?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are the two heights that contain the most common 50% of professor’s heights?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456488" y="1220788"/>
            <a:ext cx="1687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Forward -Between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456488" y="2149475"/>
            <a:ext cx="1458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Reverse – Right of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456488" y="3200400"/>
            <a:ext cx="1458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Reverse – Left of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7456488" y="4191000"/>
            <a:ext cx="1687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Forward - Right of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456488" y="5275263"/>
            <a:ext cx="1687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66FF"/>
                </a:solidFill>
              </a:rPr>
              <a:t>Reverse - Between</a:t>
            </a:r>
          </a:p>
        </p:txBody>
      </p:sp>
    </p:spTree>
    <p:extLst>
      <p:ext uri="{BB962C8B-B14F-4D97-AF65-F5344CB8AC3E}">
        <p14:creationId xmlns:p14="http://schemas.microsoft.com/office/powerpoint/2010/main" val="381790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  <p:bldP spid="92164" grpId="0"/>
      <p:bldP spid="92165" grpId="0" uiExpand="1"/>
      <p:bldP spid="92166" grpId="0" uiExpand="1"/>
      <p:bldP spid="92167" grpId="0" uiExpand="1"/>
      <p:bldP spid="92168" grpId="0"/>
    </p:bld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2462</TotalTime>
  <Words>179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Symbol</vt:lpstr>
      <vt:lpstr>Times New Roman</vt:lpstr>
      <vt:lpstr>107 Template</vt:lpstr>
      <vt:lpstr>“Forward” vs “Reverse”</vt:lpstr>
      <vt:lpstr>“Forward” vs “Reverse”</vt:lpstr>
      <vt:lpstr>What Type Of Question?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Distributions</dc:title>
  <dc:creator>Derek H. Ogle</dc:creator>
  <cp:lastModifiedBy>Derek Ogle</cp:lastModifiedBy>
  <cp:revision>114</cp:revision>
  <dcterms:created xsi:type="dcterms:W3CDTF">1999-08-02T12:55:10Z</dcterms:created>
  <dcterms:modified xsi:type="dcterms:W3CDTF">2015-11-26T05:12:10Z</dcterms:modified>
</cp:coreProperties>
</file>