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16"/>
  </p:notesMasterIdLst>
  <p:sldIdLst>
    <p:sldId id="410" r:id="rId2"/>
    <p:sldId id="442" r:id="rId3"/>
    <p:sldId id="412" r:id="rId4"/>
    <p:sldId id="414" r:id="rId5"/>
    <p:sldId id="443" r:id="rId6"/>
    <p:sldId id="418" r:id="rId7"/>
    <p:sldId id="419" r:id="rId8"/>
    <p:sldId id="444" r:id="rId9"/>
    <p:sldId id="450" r:id="rId10"/>
    <p:sldId id="451" r:id="rId11"/>
    <p:sldId id="452" r:id="rId12"/>
    <p:sldId id="453" r:id="rId13"/>
    <p:sldId id="446" r:id="rId14"/>
    <p:sldId id="448" r:id="rId1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7" autoAdjust="0"/>
    <p:restoredTop sz="94667" autoAdjust="0"/>
  </p:normalViewPr>
  <p:slideViewPr>
    <p:cSldViewPr>
      <p:cViewPr varScale="1">
        <p:scale>
          <a:sx n="100" d="100"/>
          <a:sy n="100" d="100"/>
        </p:scale>
        <p:origin x="619" y="2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42" d="100"/>
          <a:sy n="42" d="100"/>
        </p:scale>
        <p:origin x="-1426" y="-6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image" Target="../media/image9.wmf"/><Relationship Id="rId7" Type="http://schemas.openxmlformats.org/officeDocument/2006/relationships/image" Target="../media/image13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6" Type="http://schemas.openxmlformats.org/officeDocument/2006/relationships/image" Target="../media/image12.wmf"/><Relationship Id="rId5" Type="http://schemas.openxmlformats.org/officeDocument/2006/relationships/image" Target="../media/image11.wmf"/><Relationship Id="rId4" Type="http://schemas.openxmlformats.org/officeDocument/2006/relationships/image" Target="../media/image10.wmf"/><Relationship Id="rId9" Type="http://schemas.openxmlformats.org/officeDocument/2006/relationships/image" Target="../media/image1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25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25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25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1E9B984-B6A7-49FB-A682-37E0C963D47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2085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t-Tests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923B47D8-5BB9-4A95-B545-4E28909038D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t-Tests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0008312D-1554-4D1C-B88A-CDD130BC990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t-Tests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8DB83659-846D-422D-AC84-89BEB66A4D2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t-Tests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317CCB28-369D-4D3A-86CD-07A1776157F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t-Tests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221FCAF7-0EF0-406F-8DE4-BD715B97D05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t-Tests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8CED009F-0B1C-4472-ADF7-AF1898E2633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t-Tests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4F89E407-F0CC-412D-885A-E4EAFCF1BCE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t-Tests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16DE9C99-1005-4DFD-990E-7A3AABBCFD0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t-Tests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3603FFDB-3F39-4470-A5D4-B0C77C9D9F3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t-Tests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78432066-8AF1-402D-86E7-87284DDACF3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t-Tests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3121BADC-C5F2-4998-9327-C858BECFD09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181600" y="65532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r>
              <a:rPr lang="en-US" smtClean="0"/>
              <a:t>t-Tests</a:t>
            </a: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77200" y="6553200"/>
            <a:ext cx="990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1"/>
            </a:lvl1pPr>
          </a:lstStyle>
          <a:p>
            <a:r>
              <a:rPr lang="en-US"/>
              <a:t>Slide #</a:t>
            </a:r>
            <a:fld id="{D27C20D2-63F8-44C0-8712-6B53FC16D706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13" Type="http://schemas.openxmlformats.org/officeDocument/2006/relationships/oleObject" Target="../embeddings/oleObject11.bin"/><Relationship Id="rId18" Type="http://schemas.openxmlformats.org/officeDocument/2006/relationships/image" Target="../media/image14.w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12" Type="http://schemas.openxmlformats.org/officeDocument/2006/relationships/image" Target="../media/image11.wmf"/><Relationship Id="rId17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3.wmf"/><Relationship Id="rId20" Type="http://schemas.openxmlformats.org/officeDocument/2006/relationships/image" Target="../media/image15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wmf"/><Relationship Id="rId11" Type="http://schemas.openxmlformats.org/officeDocument/2006/relationships/oleObject" Target="../embeddings/oleObject10.bin"/><Relationship Id="rId5" Type="http://schemas.openxmlformats.org/officeDocument/2006/relationships/oleObject" Target="../embeddings/oleObject7.bin"/><Relationship Id="rId15" Type="http://schemas.openxmlformats.org/officeDocument/2006/relationships/oleObject" Target="../embeddings/oleObject12.bin"/><Relationship Id="rId10" Type="http://schemas.openxmlformats.org/officeDocument/2006/relationships/image" Target="../media/image10.wmf"/><Relationship Id="rId19" Type="http://schemas.openxmlformats.org/officeDocument/2006/relationships/oleObject" Target="../embeddings/oleObject14.bin"/><Relationship Id="rId4" Type="http://schemas.openxmlformats.org/officeDocument/2006/relationships/image" Target="../media/image7.wmf"/><Relationship Id="rId9" Type="http://schemas.openxmlformats.org/officeDocument/2006/relationships/oleObject" Target="../embeddings/oleObject9.bin"/><Relationship Id="rId14" Type="http://schemas.openxmlformats.org/officeDocument/2006/relationships/image" Target="../media/image12.w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5.wmf"/><Relationship Id="rId4" Type="http://schemas.openxmlformats.org/officeDocument/2006/relationships/image" Target="../media/image2.wmf"/><Relationship Id="rId9" Type="http://schemas.openxmlformats.org/officeDocument/2006/relationships/oleObject" Target="../embeddings/oleObject4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t-Tests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#</a:t>
            </a:r>
            <a:fld id="{69FCCC5A-A033-4539-8AE2-96A48315626D}" type="slidenum">
              <a:rPr lang="en-US"/>
              <a:pPr/>
              <a:t>1</a:t>
            </a:fld>
            <a:endParaRPr lang="en-US"/>
          </a:p>
        </p:txBody>
      </p:sp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 dirty="0" smtClean="0"/>
              <a:t>2-Sample t-test -- Examples</a:t>
            </a:r>
            <a:endParaRPr lang="en-US" dirty="0"/>
          </a:p>
        </p:txBody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610600" cy="4648200"/>
          </a:xfrm>
        </p:spPr>
        <p:txBody>
          <a:bodyPr/>
          <a:lstStyle/>
          <a:p>
            <a:r>
              <a:rPr lang="en-US" dirty="0" smtClean="0"/>
              <a:t>Do </a:t>
            </a:r>
            <a:r>
              <a:rPr lang="en-US" dirty="0"/>
              <a:t>test scores differ between sections of a class?</a:t>
            </a:r>
          </a:p>
          <a:p>
            <a:r>
              <a:rPr lang="en-US" dirty="0"/>
              <a:t>Is the average number of yew per m</a:t>
            </a:r>
            <a:r>
              <a:rPr lang="en-US" baseline="30000" dirty="0"/>
              <a:t>2</a:t>
            </a:r>
            <a:r>
              <a:rPr lang="en-US" dirty="0"/>
              <a:t> different between areas exposed to and areas protected from moose browsing?</a:t>
            </a:r>
          </a:p>
          <a:p>
            <a:r>
              <a:rPr lang="en-US" dirty="0"/>
              <a:t>Does the time from ingesting a pill until a subject claims no more headache pain less for subjects given an experimental drug as compared to those given a placebo?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0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0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771" grpId="0" uiExpand="1" build="p" bldLvl="2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Inference Concepts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#</a:t>
            </a:r>
            <a:fld id="{B688EE58-D69A-40CA-ABEC-FF6860B42866}" type="slidenum">
              <a:rPr lang="en-US"/>
              <a:pPr/>
              <a:t>10</a:t>
            </a:fld>
            <a:endParaRPr lang="en-US"/>
          </a:p>
        </p:txBody>
      </p:sp>
      <p:sp>
        <p:nvSpPr>
          <p:cNvPr id="176132" name="Rectangle 4"/>
          <p:cNvSpPr>
            <a:spLocks noGrp="1" noChangeArrowheads="1"/>
          </p:cNvSpPr>
          <p:nvPr>
            <p:ph type="title"/>
          </p:nvPr>
        </p:nvSpPr>
        <p:spPr>
          <a:xfrm>
            <a:off x="228600" y="76200"/>
            <a:ext cx="8686800" cy="838200"/>
          </a:xfrm>
        </p:spPr>
        <p:txBody>
          <a:bodyPr/>
          <a:lstStyle/>
          <a:p>
            <a:r>
              <a:rPr lang="en-US" dirty="0"/>
              <a:t>Recipe for any Hypothesis Test</a:t>
            </a:r>
          </a:p>
        </p:txBody>
      </p:sp>
      <p:sp>
        <p:nvSpPr>
          <p:cNvPr id="17613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52400" y="1143000"/>
            <a:ext cx="8763000" cy="5257800"/>
          </a:xfrm>
        </p:spPr>
        <p:txBody>
          <a:bodyPr/>
          <a:lstStyle/>
          <a:p>
            <a:pPr marL="609600" indent="-609600">
              <a:buFontTx/>
              <a:buNone/>
            </a:pPr>
            <a:r>
              <a:rPr lang="en-US" sz="2400" b="1" dirty="0" smtClean="0"/>
              <a:t>5</a:t>
            </a:r>
            <a:r>
              <a:rPr lang="en-US" sz="2400" b="1" dirty="0"/>
              <a:t>)  Check all necessary </a:t>
            </a:r>
            <a:r>
              <a:rPr lang="en-US" sz="2400" b="1" dirty="0" smtClean="0"/>
              <a:t>assumption(s)</a:t>
            </a:r>
            <a:endParaRPr lang="en-US" sz="2400" b="1" dirty="0"/>
          </a:p>
          <a:p>
            <a:pPr marL="609600" indent="-609600">
              <a:buFontTx/>
              <a:buAutoNum type="romanLcParenBoth"/>
            </a:pPr>
            <a:r>
              <a:rPr lang="en-US" sz="2400" dirty="0" err="1" smtClean="0"/>
              <a:t>n</a:t>
            </a:r>
            <a:r>
              <a:rPr lang="en-US" sz="2400" baseline="-25000" dirty="0" err="1" smtClean="0"/>
              <a:t>c</a:t>
            </a:r>
            <a:r>
              <a:rPr lang="en-US" sz="2400" dirty="0" err="1" smtClean="0"/>
              <a:t>+n</a:t>
            </a:r>
            <a:r>
              <a:rPr lang="en-US" sz="2400" baseline="-25000" dirty="0" err="1" smtClean="0"/>
              <a:t>p</a:t>
            </a:r>
            <a:r>
              <a:rPr lang="en-US" sz="2400" dirty="0" smtClean="0"/>
              <a:t> = 18+18 = 36 &gt;15 and histograms not strongly skewed</a:t>
            </a:r>
          </a:p>
          <a:p>
            <a:pPr marL="609600" indent="-609600">
              <a:buFontTx/>
              <a:buAutoNum type="romanLcParenBoth"/>
            </a:pPr>
            <a:endParaRPr lang="en-US" sz="2400" dirty="0" smtClean="0"/>
          </a:p>
          <a:p>
            <a:pPr marL="609600" indent="-609600">
              <a:buFontTx/>
              <a:buAutoNum type="romanLcParenBoth"/>
            </a:pPr>
            <a:endParaRPr lang="en-US" sz="2400" dirty="0"/>
          </a:p>
          <a:p>
            <a:pPr marL="609600" indent="-609600">
              <a:buFontTx/>
              <a:buAutoNum type="romanLcParenBoth"/>
            </a:pPr>
            <a:endParaRPr lang="en-US" sz="2400" dirty="0" smtClean="0"/>
          </a:p>
          <a:p>
            <a:pPr marL="609600" indent="-609600">
              <a:buFontTx/>
              <a:buAutoNum type="romanLcParenBoth"/>
            </a:pPr>
            <a:endParaRPr lang="en-US" sz="2400" dirty="0"/>
          </a:p>
          <a:p>
            <a:pPr marL="609600" indent="-609600">
              <a:buFontTx/>
              <a:buAutoNum type="romanLcParenBoth"/>
            </a:pPr>
            <a:endParaRPr lang="en-US" sz="2400" dirty="0" smtClean="0"/>
          </a:p>
          <a:p>
            <a:pPr marL="609600" indent="-609600">
              <a:buFontTx/>
              <a:buAutoNum type="romanLcParenBoth"/>
            </a:pPr>
            <a:endParaRPr lang="en-US" sz="2400" dirty="0"/>
          </a:p>
          <a:p>
            <a:pPr marL="609600" indent="-609600">
              <a:buFontTx/>
              <a:buAutoNum type="romanLcParenBoth"/>
            </a:pPr>
            <a:endParaRPr lang="en-US" sz="2400" dirty="0" smtClean="0"/>
          </a:p>
          <a:p>
            <a:pPr marL="609600" indent="-609600">
              <a:buFontTx/>
              <a:buAutoNum type="romanLcParenBoth"/>
            </a:pPr>
            <a:endParaRPr lang="en-US" sz="2400" dirty="0" smtClean="0"/>
          </a:p>
          <a:p>
            <a:pPr marL="609600" indent="-609600">
              <a:buFontTx/>
              <a:buAutoNum type="romanLcParenBoth"/>
            </a:pPr>
            <a:endParaRPr lang="en-US" sz="2400" dirty="0" smtClean="0"/>
          </a:p>
          <a:p>
            <a:pPr marL="609600" indent="-609600">
              <a:buFontTx/>
              <a:buNone/>
            </a:pPr>
            <a:r>
              <a:rPr lang="en-US" sz="2400" dirty="0" smtClean="0"/>
              <a:t>(ii) Two samples are independent</a:t>
            </a:r>
          </a:p>
          <a:p>
            <a:pPr marL="609600" indent="-609600">
              <a:buFontTx/>
              <a:buNone/>
            </a:pPr>
            <a:endParaRPr lang="en-US" sz="2400" dirty="0"/>
          </a:p>
        </p:txBody>
      </p:sp>
      <p:grpSp>
        <p:nvGrpSpPr>
          <p:cNvPr id="8" name="Group 7"/>
          <p:cNvGrpSpPr/>
          <p:nvPr/>
        </p:nvGrpSpPr>
        <p:grpSpPr>
          <a:xfrm>
            <a:off x="990600" y="2133600"/>
            <a:ext cx="7028553" cy="3438832"/>
            <a:chOff x="1008061" y="3200400"/>
            <a:chExt cx="7028553" cy="3438832"/>
          </a:xfrm>
        </p:grpSpPr>
        <p:sp>
          <p:nvSpPr>
            <p:cNvPr id="9" name="Rectangle 5"/>
            <p:cNvSpPr>
              <a:spLocks noChangeArrowheads="1"/>
            </p:cNvSpPr>
            <p:nvPr/>
          </p:nvSpPr>
          <p:spPr bwMode="auto">
            <a:xfrm>
              <a:off x="2471738" y="3200400"/>
              <a:ext cx="1085850" cy="357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9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Caffeine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2675626" y="6380470"/>
              <a:ext cx="492125" cy="2587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RER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 rot="16200000">
              <a:off x="643730" y="4590046"/>
              <a:ext cx="987425" cy="258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Frequency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" name="Line 8"/>
            <p:cNvSpPr>
              <a:spLocks noChangeShapeType="1"/>
            </p:cNvSpPr>
            <p:nvPr/>
          </p:nvSpPr>
          <p:spPr bwMode="auto">
            <a:xfrm>
              <a:off x="1686614" y="5926348"/>
              <a:ext cx="247173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Line 9"/>
            <p:cNvSpPr>
              <a:spLocks noChangeShapeType="1"/>
            </p:cNvSpPr>
            <p:nvPr/>
          </p:nvSpPr>
          <p:spPr bwMode="auto">
            <a:xfrm>
              <a:off x="1686614" y="5926348"/>
              <a:ext cx="0" cy="11112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Line 10"/>
            <p:cNvSpPr>
              <a:spLocks noChangeShapeType="1"/>
            </p:cNvSpPr>
            <p:nvPr/>
          </p:nvSpPr>
          <p:spPr bwMode="auto">
            <a:xfrm>
              <a:off x="2180326" y="5926348"/>
              <a:ext cx="0" cy="11112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Line 11"/>
            <p:cNvSpPr>
              <a:spLocks noChangeShapeType="1"/>
            </p:cNvSpPr>
            <p:nvPr/>
          </p:nvSpPr>
          <p:spPr bwMode="auto">
            <a:xfrm>
              <a:off x="2675626" y="5926348"/>
              <a:ext cx="0" cy="11112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Line 12"/>
            <p:cNvSpPr>
              <a:spLocks noChangeShapeType="1"/>
            </p:cNvSpPr>
            <p:nvPr/>
          </p:nvSpPr>
          <p:spPr bwMode="auto">
            <a:xfrm>
              <a:off x="3169339" y="5926348"/>
              <a:ext cx="0" cy="11112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Line 13"/>
            <p:cNvSpPr>
              <a:spLocks noChangeShapeType="1"/>
            </p:cNvSpPr>
            <p:nvPr/>
          </p:nvSpPr>
          <p:spPr bwMode="auto">
            <a:xfrm>
              <a:off x="3663051" y="5926348"/>
              <a:ext cx="0" cy="11112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Line 14"/>
            <p:cNvSpPr>
              <a:spLocks noChangeShapeType="1"/>
            </p:cNvSpPr>
            <p:nvPr/>
          </p:nvSpPr>
          <p:spPr bwMode="auto">
            <a:xfrm>
              <a:off x="4158351" y="5926348"/>
              <a:ext cx="0" cy="11112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Rectangle 18"/>
            <p:cNvSpPr>
              <a:spLocks noChangeArrowheads="1"/>
            </p:cNvSpPr>
            <p:nvPr/>
          </p:nvSpPr>
          <p:spPr bwMode="auto">
            <a:xfrm>
              <a:off x="1532626" y="6116103"/>
              <a:ext cx="307975" cy="2587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80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" name="Rectangle 19"/>
            <p:cNvSpPr>
              <a:spLocks noChangeArrowheads="1"/>
            </p:cNvSpPr>
            <p:nvPr/>
          </p:nvSpPr>
          <p:spPr bwMode="auto">
            <a:xfrm>
              <a:off x="2026339" y="6116103"/>
              <a:ext cx="307975" cy="2587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85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" name="Rectangle 20"/>
            <p:cNvSpPr>
              <a:spLocks noChangeArrowheads="1"/>
            </p:cNvSpPr>
            <p:nvPr/>
          </p:nvSpPr>
          <p:spPr bwMode="auto">
            <a:xfrm>
              <a:off x="2521639" y="6116103"/>
              <a:ext cx="307975" cy="2587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90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2" name="Rectangle 21"/>
            <p:cNvSpPr>
              <a:spLocks noChangeArrowheads="1"/>
            </p:cNvSpPr>
            <p:nvPr/>
          </p:nvSpPr>
          <p:spPr bwMode="auto">
            <a:xfrm>
              <a:off x="3015351" y="6116103"/>
              <a:ext cx="307975" cy="2587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95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" name="Rectangle 22"/>
            <p:cNvSpPr>
              <a:spLocks noChangeArrowheads="1"/>
            </p:cNvSpPr>
            <p:nvPr/>
          </p:nvSpPr>
          <p:spPr bwMode="auto">
            <a:xfrm>
              <a:off x="3453501" y="6116103"/>
              <a:ext cx="419100" cy="2587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100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4" name="Line 20"/>
            <p:cNvSpPr>
              <a:spLocks noChangeShapeType="1"/>
            </p:cNvSpPr>
            <p:nvPr/>
          </p:nvSpPr>
          <p:spPr bwMode="auto">
            <a:xfrm flipV="1">
              <a:off x="1692275" y="3579813"/>
              <a:ext cx="0" cy="234473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Line 21"/>
            <p:cNvSpPr>
              <a:spLocks noChangeShapeType="1"/>
            </p:cNvSpPr>
            <p:nvPr/>
          </p:nvSpPr>
          <p:spPr bwMode="auto">
            <a:xfrm flipH="1">
              <a:off x="1581150" y="5924550"/>
              <a:ext cx="111125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Line 22"/>
            <p:cNvSpPr>
              <a:spLocks noChangeShapeType="1"/>
            </p:cNvSpPr>
            <p:nvPr/>
          </p:nvSpPr>
          <p:spPr bwMode="auto">
            <a:xfrm flipH="1">
              <a:off x="1581150" y="5591175"/>
              <a:ext cx="111125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Line 23"/>
            <p:cNvSpPr>
              <a:spLocks noChangeShapeType="1"/>
            </p:cNvSpPr>
            <p:nvPr/>
          </p:nvSpPr>
          <p:spPr bwMode="auto">
            <a:xfrm flipH="1">
              <a:off x="1581150" y="5257800"/>
              <a:ext cx="111125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Line 24"/>
            <p:cNvSpPr>
              <a:spLocks noChangeShapeType="1"/>
            </p:cNvSpPr>
            <p:nvPr/>
          </p:nvSpPr>
          <p:spPr bwMode="auto">
            <a:xfrm flipH="1">
              <a:off x="1581150" y="4924425"/>
              <a:ext cx="111125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Line 25"/>
            <p:cNvSpPr>
              <a:spLocks noChangeShapeType="1"/>
            </p:cNvSpPr>
            <p:nvPr/>
          </p:nvSpPr>
          <p:spPr bwMode="auto">
            <a:xfrm flipH="1">
              <a:off x="1581150" y="4579938"/>
              <a:ext cx="111125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Line 26"/>
            <p:cNvSpPr>
              <a:spLocks noChangeShapeType="1"/>
            </p:cNvSpPr>
            <p:nvPr/>
          </p:nvSpPr>
          <p:spPr bwMode="auto">
            <a:xfrm flipH="1">
              <a:off x="1581150" y="4246563"/>
              <a:ext cx="111125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Line 27"/>
            <p:cNvSpPr>
              <a:spLocks noChangeShapeType="1"/>
            </p:cNvSpPr>
            <p:nvPr/>
          </p:nvSpPr>
          <p:spPr bwMode="auto">
            <a:xfrm flipH="1">
              <a:off x="1581150" y="3913188"/>
              <a:ext cx="111125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Line 28"/>
            <p:cNvSpPr>
              <a:spLocks noChangeShapeType="1"/>
            </p:cNvSpPr>
            <p:nvPr/>
          </p:nvSpPr>
          <p:spPr bwMode="auto">
            <a:xfrm flipH="1">
              <a:off x="1581150" y="3579813"/>
              <a:ext cx="111125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Rectangle 32"/>
            <p:cNvSpPr>
              <a:spLocks noChangeArrowheads="1"/>
            </p:cNvSpPr>
            <p:nvPr/>
          </p:nvSpPr>
          <p:spPr bwMode="auto">
            <a:xfrm rot="16200000">
              <a:off x="1372393" y="5761621"/>
              <a:ext cx="196850" cy="258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4" name="Rectangle 31"/>
            <p:cNvSpPr>
              <a:spLocks noChangeArrowheads="1"/>
            </p:cNvSpPr>
            <p:nvPr/>
          </p:nvSpPr>
          <p:spPr bwMode="auto">
            <a:xfrm rot="16200000">
              <a:off x="1372393" y="5094871"/>
              <a:ext cx="196850" cy="258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2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5" name="Rectangle 33"/>
            <p:cNvSpPr>
              <a:spLocks noChangeArrowheads="1"/>
            </p:cNvSpPr>
            <p:nvPr/>
          </p:nvSpPr>
          <p:spPr bwMode="auto">
            <a:xfrm rot="16200000">
              <a:off x="1372393" y="4417009"/>
              <a:ext cx="196850" cy="258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4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6" name="Rectangle 35"/>
            <p:cNvSpPr>
              <a:spLocks noChangeArrowheads="1"/>
            </p:cNvSpPr>
            <p:nvPr/>
          </p:nvSpPr>
          <p:spPr bwMode="auto">
            <a:xfrm rot="16200000">
              <a:off x="1372393" y="3750259"/>
              <a:ext cx="196850" cy="258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6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7" name="Rectangle 37"/>
            <p:cNvSpPr>
              <a:spLocks noChangeArrowheads="1"/>
            </p:cNvSpPr>
            <p:nvPr/>
          </p:nvSpPr>
          <p:spPr bwMode="auto">
            <a:xfrm>
              <a:off x="1686614" y="5591175"/>
              <a:ext cx="493713" cy="333375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1270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Rectangle 38"/>
            <p:cNvSpPr>
              <a:spLocks noChangeArrowheads="1"/>
            </p:cNvSpPr>
            <p:nvPr/>
          </p:nvSpPr>
          <p:spPr bwMode="auto">
            <a:xfrm>
              <a:off x="2180326" y="4924425"/>
              <a:ext cx="495300" cy="1000125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1270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Rectangle 39"/>
            <p:cNvSpPr>
              <a:spLocks noChangeArrowheads="1"/>
            </p:cNvSpPr>
            <p:nvPr/>
          </p:nvSpPr>
          <p:spPr bwMode="auto">
            <a:xfrm>
              <a:off x="2675626" y="3579813"/>
              <a:ext cx="493713" cy="2344737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1270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Rectangle 40"/>
            <p:cNvSpPr>
              <a:spLocks noChangeArrowheads="1"/>
            </p:cNvSpPr>
            <p:nvPr/>
          </p:nvSpPr>
          <p:spPr bwMode="auto">
            <a:xfrm>
              <a:off x="3169339" y="3913188"/>
              <a:ext cx="493713" cy="2011362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1270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Rectangle 41"/>
            <p:cNvSpPr>
              <a:spLocks noChangeArrowheads="1"/>
            </p:cNvSpPr>
            <p:nvPr/>
          </p:nvSpPr>
          <p:spPr bwMode="auto">
            <a:xfrm>
              <a:off x="3663051" y="5591175"/>
              <a:ext cx="495300" cy="333375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1270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Rectangle 42"/>
            <p:cNvSpPr>
              <a:spLocks noChangeArrowheads="1"/>
            </p:cNvSpPr>
            <p:nvPr/>
          </p:nvSpPr>
          <p:spPr bwMode="auto">
            <a:xfrm>
              <a:off x="6159500" y="3200400"/>
              <a:ext cx="1050925" cy="357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9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Placebo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3" name="Rectangle 43"/>
            <p:cNvSpPr>
              <a:spLocks noChangeArrowheads="1"/>
            </p:cNvSpPr>
            <p:nvPr/>
          </p:nvSpPr>
          <p:spPr bwMode="auto">
            <a:xfrm>
              <a:off x="6345926" y="6380470"/>
              <a:ext cx="492125" cy="2587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RER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4" name="Rectangle 44"/>
            <p:cNvSpPr>
              <a:spLocks noChangeArrowheads="1"/>
            </p:cNvSpPr>
            <p:nvPr/>
          </p:nvSpPr>
          <p:spPr bwMode="auto">
            <a:xfrm rot="16200000">
              <a:off x="4301330" y="4588459"/>
              <a:ext cx="987425" cy="258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Frequency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5" name="Line 45"/>
            <p:cNvSpPr>
              <a:spLocks noChangeShapeType="1"/>
            </p:cNvSpPr>
            <p:nvPr/>
          </p:nvSpPr>
          <p:spPr bwMode="auto">
            <a:xfrm>
              <a:off x="5356914" y="5926348"/>
              <a:ext cx="247015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Line 46"/>
            <p:cNvSpPr>
              <a:spLocks noChangeShapeType="1"/>
            </p:cNvSpPr>
            <p:nvPr/>
          </p:nvSpPr>
          <p:spPr bwMode="auto">
            <a:xfrm>
              <a:off x="5356914" y="5926348"/>
              <a:ext cx="0" cy="11112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Line 47"/>
            <p:cNvSpPr>
              <a:spLocks noChangeShapeType="1"/>
            </p:cNvSpPr>
            <p:nvPr/>
          </p:nvSpPr>
          <p:spPr bwMode="auto">
            <a:xfrm>
              <a:off x="5850626" y="5926348"/>
              <a:ext cx="0" cy="11112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Line 48"/>
            <p:cNvSpPr>
              <a:spLocks noChangeShapeType="1"/>
            </p:cNvSpPr>
            <p:nvPr/>
          </p:nvSpPr>
          <p:spPr bwMode="auto">
            <a:xfrm>
              <a:off x="6344339" y="5926348"/>
              <a:ext cx="0" cy="11112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Line 49"/>
            <p:cNvSpPr>
              <a:spLocks noChangeShapeType="1"/>
            </p:cNvSpPr>
            <p:nvPr/>
          </p:nvSpPr>
          <p:spPr bwMode="auto">
            <a:xfrm>
              <a:off x="6839639" y="5926348"/>
              <a:ext cx="0" cy="11112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Line 50"/>
            <p:cNvSpPr>
              <a:spLocks noChangeShapeType="1"/>
            </p:cNvSpPr>
            <p:nvPr/>
          </p:nvSpPr>
          <p:spPr bwMode="auto">
            <a:xfrm>
              <a:off x="7333351" y="5926348"/>
              <a:ext cx="0" cy="11112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Line 51"/>
            <p:cNvSpPr>
              <a:spLocks noChangeShapeType="1"/>
            </p:cNvSpPr>
            <p:nvPr/>
          </p:nvSpPr>
          <p:spPr bwMode="auto">
            <a:xfrm>
              <a:off x="7827064" y="5926348"/>
              <a:ext cx="0" cy="11112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Rectangle 52"/>
            <p:cNvSpPr>
              <a:spLocks noChangeArrowheads="1"/>
            </p:cNvSpPr>
            <p:nvPr/>
          </p:nvSpPr>
          <p:spPr bwMode="auto">
            <a:xfrm>
              <a:off x="5202926" y="6116103"/>
              <a:ext cx="307975" cy="2587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85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3" name="Rectangle 53"/>
            <p:cNvSpPr>
              <a:spLocks noChangeArrowheads="1"/>
            </p:cNvSpPr>
            <p:nvPr/>
          </p:nvSpPr>
          <p:spPr bwMode="auto">
            <a:xfrm>
              <a:off x="5696639" y="6116103"/>
              <a:ext cx="307975" cy="2587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90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4" name="Rectangle 54"/>
            <p:cNvSpPr>
              <a:spLocks noChangeArrowheads="1"/>
            </p:cNvSpPr>
            <p:nvPr/>
          </p:nvSpPr>
          <p:spPr bwMode="auto">
            <a:xfrm>
              <a:off x="6190351" y="6116103"/>
              <a:ext cx="307975" cy="2587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95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5" name="Rectangle 55"/>
            <p:cNvSpPr>
              <a:spLocks noChangeArrowheads="1"/>
            </p:cNvSpPr>
            <p:nvPr/>
          </p:nvSpPr>
          <p:spPr bwMode="auto">
            <a:xfrm>
              <a:off x="6630089" y="6116103"/>
              <a:ext cx="419100" cy="2587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100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6" name="Rectangle 56"/>
            <p:cNvSpPr>
              <a:spLocks noChangeArrowheads="1"/>
            </p:cNvSpPr>
            <p:nvPr/>
          </p:nvSpPr>
          <p:spPr bwMode="auto">
            <a:xfrm>
              <a:off x="7617514" y="6116103"/>
              <a:ext cx="419100" cy="2587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110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7" name="Line 57"/>
            <p:cNvSpPr>
              <a:spLocks noChangeShapeType="1"/>
            </p:cNvSpPr>
            <p:nvPr/>
          </p:nvSpPr>
          <p:spPr bwMode="auto">
            <a:xfrm flipV="1">
              <a:off x="5349875" y="3579813"/>
              <a:ext cx="0" cy="234473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Line 58"/>
            <p:cNvSpPr>
              <a:spLocks noChangeShapeType="1"/>
            </p:cNvSpPr>
            <p:nvPr/>
          </p:nvSpPr>
          <p:spPr bwMode="auto">
            <a:xfrm flipH="1">
              <a:off x="5238750" y="5924550"/>
              <a:ext cx="111125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Line 59"/>
            <p:cNvSpPr>
              <a:spLocks noChangeShapeType="1"/>
            </p:cNvSpPr>
            <p:nvPr/>
          </p:nvSpPr>
          <p:spPr bwMode="auto">
            <a:xfrm flipH="1">
              <a:off x="5238750" y="5529263"/>
              <a:ext cx="111125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Line 60"/>
            <p:cNvSpPr>
              <a:spLocks noChangeShapeType="1"/>
            </p:cNvSpPr>
            <p:nvPr/>
          </p:nvSpPr>
          <p:spPr bwMode="auto">
            <a:xfrm flipH="1">
              <a:off x="5238750" y="5146675"/>
              <a:ext cx="111125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Line 61"/>
            <p:cNvSpPr>
              <a:spLocks noChangeShapeType="1"/>
            </p:cNvSpPr>
            <p:nvPr/>
          </p:nvSpPr>
          <p:spPr bwMode="auto">
            <a:xfrm flipH="1">
              <a:off x="5238750" y="4752975"/>
              <a:ext cx="111125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Line 62"/>
            <p:cNvSpPr>
              <a:spLocks noChangeShapeType="1"/>
            </p:cNvSpPr>
            <p:nvPr/>
          </p:nvSpPr>
          <p:spPr bwMode="auto">
            <a:xfrm flipH="1">
              <a:off x="5238750" y="4357688"/>
              <a:ext cx="111125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Line 63"/>
            <p:cNvSpPr>
              <a:spLocks noChangeShapeType="1"/>
            </p:cNvSpPr>
            <p:nvPr/>
          </p:nvSpPr>
          <p:spPr bwMode="auto">
            <a:xfrm flipH="1">
              <a:off x="5238750" y="3975100"/>
              <a:ext cx="111125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Line 64"/>
            <p:cNvSpPr>
              <a:spLocks noChangeShapeType="1"/>
            </p:cNvSpPr>
            <p:nvPr/>
          </p:nvSpPr>
          <p:spPr bwMode="auto">
            <a:xfrm flipH="1">
              <a:off x="5238750" y="3579813"/>
              <a:ext cx="111125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Rectangle 65"/>
            <p:cNvSpPr>
              <a:spLocks noChangeArrowheads="1"/>
            </p:cNvSpPr>
            <p:nvPr/>
          </p:nvSpPr>
          <p:spPr bwMode="auto">
            <a:xfrm rot="16200000">
              <a:off x="5029993" y="5761621"/>
              <a:ext cx="196850" cy="258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6" name="Rectangle 67"/>
            <p:cNvSpPr>
              <a:spLocks noChangeArrowheads="1"/>
            </p:cNvSpPr>
            <p:nvPr/>
          </p:nvSpPr>
          <p:spPr bwMode="auto">
            <a:xfrm rot="16200000">
              <a:off x="5029993" y="4982159"/>
              <a:ext cx="196850" cy="258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2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7" name="Rectangle 69"/>
            <p:cNvSpPr>
              <a:spLocks noChangeArrowheads="1"/>
            </p:cNvSpPr>
            <p:nvPr/>
          </p:nvSpPr>
          <p:spPr bwMode="auto">
            <a:xfrm rot="16200000">
              <a:off x="5029993" y="4193171"/>
              <a:ext cx="196850" cy="258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4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8" name="Rectangle 71"/>
            <p:cNvSpPr>
              <a:spLocks noChangeArrowheads="1"/>
            </p:cNvSpPr>
            <p:nvPr/>
          </p:nvSpPr>
          <p:spPr bwMode="auto">
            <a:xfrm rot="16200000">
              <a:off x="5029993" y="3415296"/>
              <a:ext cx="196850" cy="258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6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9" name="Rectangle 72"/>
            <p:cNvSpPr>
              <a:spLocks noChangeArrowheads="1"/>
            </p:cNvSpPr>
            <p:nvPr/>
          </p:nvSpPr>
          <p:spPr bwMode="auto">
            <a:xfrm>
              <a:off x="5356914" y="5529263"/>
              <a:ext cx="493713" cy="395287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1270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Rectangle 73"/>
            <p:cNvSpPr>
              <a:spLocks noChangeArrowheads="1"/>
            </p:cNvSpPr>
            <p:nvPr/>
          </p:nvSpPr>
          <p:spPr bwMode="auto">
            <a:xfrm>
              <a:off x="5850626" y="5146675"/>
              <a:ext cx="493713" cy="777875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1270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Rectangle 74"/>
            <p:cNvSpPr>
              <a:spLocks noChangeArrowheads="1"/>
            </p:cNvSpPr>
            <p:nvPr/>
          </p:nvSpPr>
          <p:spPr bwMode="auto">
            <a:xfrm>
              <a:off x="6344339" y="3579813"/>
              <a:ext cx="495300" cy="2344737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1270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Rectangle 75"/>
            <p:cNvSpPr>
              <a:spLocks noChangeArrowheads="1"/>
            </p:cNvSpPr>
            <p:nvPr/>
          </p:nvSpPr>
          <p:spPr bwMode="auto">
            <a:xfrm>
              <a:off x="6839639" y="3975100"/>
              <a:ext cx="493713" cy="1949450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1270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Rectangle 76"/>
            <p:cNvSpPr>
              <a:spLocks noChangeArrowheads="1"/>
            </p:cNvSpPr>
            <p:nvPr/>
          </p:nvSpPr>
          <p:spPr bwMode="auto">
            <a:xfrm>
              <a:off x="7333351" y="4357688"/>
              <a:ext cx="493713" cy="1566862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1270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Rectangle 73"/>
            <p:cNvSpPr>
              <a:spLocks noChangeArrowheads="1"/>
            </p:cNvSpPr>
            <p:nvPr/>
          </p:nvSpPr>
          <p:spPr bwMode="auto">
            <a:xfrm>
              <a:off x="7158248" y="6121343"/>
              <a:ext cx="341440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105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5" name="Rectangle 74"/>
            <p:cNvSpPr>
              <a:spLocks noChangeArrowheads="1"/>
            </p:cNvSpPr>
            <p:nvPr/>
          </p:nvSpPr>
          <p:spPr bwMode="auto">
            <a:xfrm>
              <a:off x="3985186" y="6119909"/>
              <a:ext cx="341440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105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51086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13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Inference Concepts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#</a:t>
            </a:r>
            <a:fld id="{B688EE58-D69A-40CA-ABEC-FF6860B42866}" type="slidenum">
              <a:rPr lang="en-US"/>
              <a:pPr/>
              <a:t>11</a:t>
            </a:fld>
            <a:endParaRPr lang="en-US"/>
          </a:p>
        </p:txBody>
      </p:sp>
      <p:sp>
        <p:nvSpPr>
          <p:cNvPr id="176132" name="Rectangle 4"/>
          <p:cNvSpPr>
            <a:spLocks noGrp="1" noChangeArrowheads="1"/>
          </p:cNvSpPr>
          <p:nvPr>
            <p:ph type="title"/>
          </p:nvPr>
        </p:nvSpPr>
        <p:spPr>
          <a:xfrm>
            <a:off x="228600" y="76200"/>
            <a:ext cx="8686800" cy="838200"/>
          </a:xfrm>
        </p:spPr>
        <p:txBody>
          <a:bodyPr/>
          <a:lstStyle/>
          <a:p>
            <a:r>
              <a:rPr lang="en-US" dirty="0"/>
              <a:t>Recipe for any Hypothesis Test</a:t>
            </a:r>
          </a:p>
        </p:txBody>
      </p:sp>
      <p:sp>
        <p:nvSpPr>
          <p:cNvPr id="17613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52400" y="1143000"/>
            <a:ext cx="8763000" cy="5257800"/>
          </a:xfrm>
        </p:spPr>
        <p:txBody>
          <a:bodyPr/>
          <a:lstStyle/>
          <a:p>
            <a:pPr marL="609600" indent="-609600">
              <a:buFontTx/>
              <a:buNone/>
            </a:pPr>
            <a:r>
              <a:rPr lang="en-US" sz="2400" b="1" dirty="0" smtClean="0"/>
              <a:t>5</a:t>
            </a:r>
            <a:r>
              <a:rPr lang="en-US" sz="2400" b="1" dirty="0"/>
              <a:t>)  Check all necessary </a:t>
            </a:r>
            <a:r>
              <a:rPr lang="en-US" sz="2400" b="1" dirty="0" smtClean="0"/>
              <a:t>assumption(s)</a:t>
            </a:r>
            <a:endParaRPr lang="en-US" sz="2400" b="1" dirty="0"/>
          </a:p>
          <a:p>
            <a:pPr marL="0" indent="0">
              <a:buNone/>
            </a:pPr>
            <a:r>
              <a:rPr lang="en-US" sz="2400" dirty="0" smtClean="0"/>
              <a:t>(iii)  Variances are equal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2. H</a:t>
            </a:r>
            <a:r>
              <a:rPr lang="en-US" sz="2400" baseline="-25000" dirty="0" smtClean="0"/>
              <a:t>o</a:t>
            </a:r>
            <a:r>
              <a:rPr lang="en-US" sz="2400" dirty="0" smtClean="0"/>
              <a:t>: Variances are equal    H</a:t>
            </a:r>
            <a:r>
              <a:rPr lang="en-US" sz="2400" baseline="-25000" dirty="0" smtClean="0"/>
              <a:t>a</a:t>
            </a:r>
            <a:r>
              <a:rPr lang="en-US" sz="2400" dirty="0" smtClean="0"/>
              <a:t>: Variances are not equal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  3. </a:t>
            </a:r>
            <a:r>
              <a:rPr lang="en-US" sz="2400" dirty="0" err="1" smtClean="0"/>
              <a:t>Levene’s</a:t>
            </a:r>
            <a:r>
              <a:rPr lang="en-US" sz="2400" dirty="0" smtClean="0"/>
              <a:t> Test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  8. p-value = 0.1993</a:t>
            </a:r>
          </a:p>
          <a:p>
            <a:pPr marL="0" indent="0">
              <a:buNone/>
            </a:pPr>
            <a:r>
              <a:rPr lang="en-US" sz="2400" dirty="0" smtClean="0"/>
              <a:t>	9. p-value &gt; </a:t>
            </a:r>
            <a:r>
              <a:rPr lang="en-US" sz="2400" dirty="0" smtClean="0">
                <a:latin typeface="Symbol" panose="05050102010706020507" pitchFamily="18" charset="2"/>
              </a:rPr>
              <a:t>a</a:t>
            </a:r>
            <a:r>
              <a:rPr lang="en-US" sz="2400" dirty="0" smtClean="0"/>
              <a:t> (0.05) … DNR H</a:t>
            </a:r>
            <a:r>
              <a:rPr lang="en-US" sz="2400" baseline="-25000" dirty="0" smtClean="0"/>
              <a:t>o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  10. Variances appear to be equal</a:t>
            </a:r>
            <a:endParaRPr lang="en-US" sz="2400" dirty="0" smtClean="0"/>
          </a:p>
          <a:p>
            <a:pPr marL="609600" indent="-609600">
              <a:buFontTx/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94654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13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t-Tests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#</a:t>
            </a:r>
            <a:fld id="{1AEC54EC-D873-43EA-B6A2-D17560EF23B3}" type="slidenum">
              <a:rPr lang="en-US"/>
              <a:pPr/>
              <a:t>12</a:t>
            </a:fld>
            <a:endParaRPr lang="en-US"/>
          </a:p>
        </p:txBody>
      </p:sp>
      <p:sp>
        <p:nvSpPr>
          <p:cNvPr id="1955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76200"/>
            <a:ext cx="9144000" cy="1219200"/>
          </a:xfrm>
        </p:spPr>
        <p:txBody>
          <a:bodyPr/>
          <a:lstStyle/>
          <a:p>
            <a:pPr>
              <a:buFontTx/>
              <a:buNone/>
            </a:pPr>
            <a:r>
              <a:rPr lang="en-US" sz="2000" b="1" u="sng" dirty="0" smtClean="0">
                <a:latin typeface="Courier New" pitchFamily="49" charset="0"/>
              </a:rPr>
              <a:t>Group     n  Mean   </a:t>
            </a:r>
            <a:r>
              <a:rPr lang="en-US" sz="2000" b="1" u="sng" dirty="0" err="1" smtClean="0">
                <a:latin typeface="Courier New" pitchFamily="49" charset="0"/>
              </a:rPr>
              <a:t>StDev</a:t>
            </a:r>
            <a:r>
              <a:rPr lang="en-US" sz="2000" b="1" u="sng" dirty="0" smtClean="0">
                <a:latin typeface="Courier New" pitchFamily="49" charset="0"/>
              </a:rPr>
              <a:t>   </a:t>
            </a:r>
            <a:r>
              <a:rPr lang="en-US" sz="2000" b="1" u="sng" dirty="0">
                <a:latin typeface="Courier New" pitchFamily="49" charset="0"/>
              </a:rPr>
              <a:t>Min 1</a:t>
            </a:r>
            <a:r>
              <a:rPr lang="en-US" sz="2000" b="1" u="sng" baseline="30000" dirty="0">
                <a:latin typeface="Courier New" pitchFamily="49" charset="0"/>
              </a:rPr>
              <a:t>st</a:t>
            </a:r>
            <a:r>
              <a:rPr lang="en-US" sz="2000" b="1" u="sng" dirty="0">
                <a:latin typeface="Courier New" pitchFamily="49" charset="0"/>
              </a:rPr>
              <a:t> </a:t>
            </a:r>
            <a:r>
              <a:rPr lang="en-US" sz="2000" b="1" u="sng" dirty="0" err="1">
                <a:latin typeface="Courier New" pitchFamily="49" charset="0"/>
              </a:rPr>
              <a:t>Qu</a:t>
            </a:r>
            <a:r>
              <a:rPr lang="en-US" sz="2000" b="1" u="sng" dirty="0">
                <a:latin typeface="Courier New" pitchFamily="49" charset="0"/>
              </a:rPr>
              <a:t> </a:t>
            </a:r>
            <a:r>
              <a:rPr lang="en-US" sz="2000" b="1" u="sng" dirty="0" smtClean="0">
                <a:latin typeface="Courier New" pitchFamily="49" charset="0"/>
              </a:rPr>
              <a:t> Median 3</a:t>
            </a:r>
            <a:r>
              <a:rPr lang="en-US" sz="2000" b="1" u="sng" baseline="30000" dirty="0" smtClean="0">
                <a:latin typeface="Courier New" pitchFamily="49" charset="0"/>
              </a:rPr>
              <a:t>rd</a:t>
            </a:r>
            <a:r>
              <a:rPr lang="en-US" sz="2000" b="1" u="sng" dirty="0" smtClean="0">
                <a:latin typeface="Courier New" pitchFamily="49" charset="0"/>
              </a:rPr>
              <a:t> </a:t>
            </a:r>
            <a:r>
              <a:rPr lang="en-US" sz="2000" b="1" u="sng" dirty="0" err="1">
                <a:latin typeface="Courier New" pitchFamily="49" charset="0"/>
              </a:rPr>
              <a:t>Qu</a:t>
            </a:r>
            <a:r>
              <a:rPr lang="en-US" sz="2000" b="1" u="sng" dirty="0">
                <a:latin typeface="Courier New" pitchFamily="49" charset="0"/>
              </a:rPr>
              <a:t>   </a:t>
            </a:r>
            <a:r>
              <a:rPr lang="en-US" sz="2000" b="1" u="sng" dirty="0" smtClean="0">
                <a:latin typeface="Courier New" pitchFamily="49" charset="0"/>
              </a:rPr>
              <a:t>Max</a:t>
            </a:r>
            <a:endParaRPr lang="en-US" sz="2000" b="1" u="sng" dirty="0">
              <a:latin typeface="Courier New" pitchFamily="49" charset="0"/>
            </a:endParaRPr>
          </a:p>
          <a:p>
            <a:pPr>
              <a:buNone/>
            </a:pPr>
            <a:r>
              <a:rPr lang="en-US" sz="2000" dirty="0">
                <a:latin typeface="Courier New" pitchFamily="49" charset="0"/>
              </a:rPr>
              <a:t>Caffeine </a:t>
            </a:r>
            <a:r>
              <a:rPr lang="en-US" sz="2000" dirty="0" smtClean="0">
                <a:latin typeface="Courier New" pitchFamily="49" charset="0"/>
              </a:rPr>
              <a:t>18  94.22  4.870  84.0  </a:t>
            </a:r>
            <a:r>
              <a:rPr lang="en-US" sz="2000" dirty="0">
                <a:latin typeface="Courier New" pitchFamily="49" charset="0"/>
              </a:rPr>
              <a:t>93.00  94.00 </a:t>
            </a:r>
            <a:r>
              <a:rPr lang="en-US" sz="2000" dirty="0" smtClean="0">
                <a:latin typeface="Courier New" pitchFamily="49" charset="0"/>
              </a:rPr>
              <a:t> 96.75 105.0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</a:rPr>
              <a:t>Placebo  18 100.10  5.795  89.0  96.25 </a:t>
            </a:r>
            <a:r>
              <a:rPr lang="en-US" sz="2000" dirty="0">
                <a:latin typeface="Courier New" pitchFamily="49" charset="0"/>
              </a:rPr>
              <a:t>100.50 </a:t>
            </a:r>
            <a:r>
              <a:rPr lang="en-US" sz="2000" dirty="0" smtClean="0">
                <a:latin typeface="Courier New" pitchFamily="49" charset="0"/>
              </a:rPr>
              <a:t>103.00 </a:t>
            </a:r>
            <a:r>
              <a:rPr lang="en-US" sz="2000" dirty="0" smtClean="0">
                <a:latin typeface="Courier New" pitchFamily="49" charset="0"/>
              </a:rPr>
              <a:t>109.0</a:t>
            </a:r>
            <a:endParaRPr lang="en-US" sz="1200" dirty="0" smtClean="0">
              <a:latin typeface="Courier New" pitchFamily="49" charset="0"/>
            </a:endParaRPr>
          </a:p>
        </p:txBody>
      </p:sp>
      <p:sp>
        <p:nvSpPr>
          <p:cNvPr id="75" name="Rectangle 5"/>
          <p:cNvSpPr txBox="1">
            <a:spLocks noChangeArrowheads="1"/>
          </p:cNvSpPr>
          <p:nvPr/>
        </p:nvSpPr>
        <p:spPr bwMode="auto">
          <a:xfrm>
            <a:off x="152400" y="1447800"/>
            <a:ext cx="8763000" cy="381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609600" indent="-609600">
              <a:buFontTx/>
              <a:buNone/>
            </a:pPr>
            <a:r>
              <a:rPr lang="en-US" sz="2400" b="1" kern="0" dirty="0" smtClean="0"/>
              <a:t>6)  Calculate the appropriate statistic(s)</a:t>
            </a:r>
          </a:p>
          <a:p>
            <a:pPr marL="609600" indent="-609600">
              <a:buFontTx/>
              <a:buNone/>
            </a:pPr>
            <a:r>
              <a:rPr lang="en-US" sz="2400" kern="0" dirty="0" smtClean="0">
                <a:latin typeface="Symbol" panose="05050102010706020507" pitchFamily="18" charset="2"/>
              </a:rPr>
              <a:t>`</a:t>
            </a:r>
            <a:r>
              <a:rPr lang="en-US" sz="2400" kern="0" dirty="0" smtClean="0"/>
              <a:t>x</a:t>
            </a:r>
            <a:r>
              <a:rPr lang="en-US" sz="2400" kern="0" baseline="-25000" dirty="0" smtClean="0"/>
              <a:t>c</a:t>
            </a:r>
            <a:r>
              <a:rPr lang="en-US" sz="2400" kern="0" dirty="0" smtClean="0"/>
              <a:t> -</a:t>
            </a:r>
            <a:r>
              <a:rPr lang="en-US" sz="2400" kern="0" dirty="0" smtClean="0">
                <a:latin typeface="Symbol" panose="05050102010706020507" pitchFamily="18" charset="2"/>
              </a:rPr>
              <a:t>`</a:t>
            </a:r>
            <a:r>
              <a:rPr lang="en-US" sz="2400" kern="0" dirty="0" err="1" smtClean="0"/>
              <a:t>x</a:t>
            </a:r>
            <a:r>
              <a:rPr lang="en-US" sz="2400" kern="0" baseline="-25000" dirty="0" err="1"/>
              <a:t>p</a:t>
            </a:r>
            <a:r>
              <a:rPr lang="en-US" sz="2400" kern="0" dirty="0" smtClean="0"/>
              <a:t>  = 94.22-100.10 = -5.88</a:t>
            </a:r>
          </a:p>
          <a:p>
            <a:pPr marL="609600" indent="-609600">
              <a:buFontTx/>
              <a:buNone/>
            </a:pPr>
            <a:endParaRPr lang="en-US" sz="2400" kern="0" dirty="0"/>
          </a:p>
          <a:p>
            <a:pPr marL="609600" indent="-609600">
              <a:buFontTx/>
              <a:buNone/>
            </a:pPr>
            <a:endParaRPr lang="en-US" sz="2400" kern="0" dirty="0" smtClean="0"/>
          </a:p>
          <a:p>
            <a:pPr marL="609600" indent="-609600">
              <a:buFontTx/>
              <a:buNone/>
            </a:pPr>
            <a:endParaRPr lang="en-US" sz="2400" kern="0" dirty="0"/>
          </a:p>
          <a:p>
            <a:pPr marL="609600" indent="-609600">
              <a:buFontTx/>
              <a:buNone/>
            </a:pPr>
            <a:endParaRPr lang="en-US" sz="2400" kern="0" dirty="0" smtClean="0"/>
          </a:p>
          <a:p>
            <a:pPr marL="609600" indent="-609600">
              <a:buFontTx/>
              <a:buNone/>
            </a:pPr>
            <a:endParaRPr lang="en-US" sz="4000" kern="0" dirty="0"/>
          </a:p>
          <a:p>
            <a:pPr marL="609600" indent="-609600">
              <a:buNone/>
            </a:pPr>
            <a:r>
              <a:rPr lang="en-US" sz="2400" b="1" dirty="0"/>
              <a:t>7)  Calculate the appropriate test </a:t>
            </a:r>
            <a:r>
              <a:rPr lang="en-US" sz="2400" b="1" dirty="0" smtClean="0"/>
              <a:t>statistic</a:t>
            </a:r>
            <a:endParaRPr lang="en-US" sz="2400" kern="0" dirty="0" smtClean="0"/>
          </a:p>
          <a:p>
            <a:pPr marL="609600" indent="-609600">
              <a:buFontTx/>
              <a:buNone/>
            </a:pPr>
            <a:endParaRPr lang="en-US" sz="2400" kern="0" dirty="0"/>
          </a:p>
        </p:txBody>
      </p:sp>
      <p:graphicFrame>
        <p:nvGraphicFramePr>
          <p:cNvPr id="76" name="Object 10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3124580"/>
              </p:ext>
            </p:extLst>
          </p:nvPr>
        </p:nvGraphicFramePr>
        <p:xfrm>
          <a:off x="342900" y="2436812"/>
          <a:ext cx="3238500" cy="9092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2799" name="Equation" r:id="rId3" imgW="1396800" imgH="393480" progId="Equation.3">
                  <p:embed/>
                </p:oleObj>
              </mc:Choice>
              <mc:Fallback>
                <p:oleObj name="Equation" r:id="rId3" imgW="139680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" y="2436812"/>
                        <a:ext cx="3238500" cy="90925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" name="Text Box 26"/>
          <p:cNvSpPr txBox="1">
            <a:spLocks noChangeArrowheads="1"/>
          </p:cNvSpPr>
          <p:nvPr/>
        </p:nvSpPr>
        <p:spPr bwMode="auto">
          <a:xfrm>
            <a:off x="621821" y="6248400"/>
            <a:ext cx="280717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err="1"/>
              <a:t>df</a:t>
            </a:r>
            <a:r>
              <a:rPr lang="en-US" dirty="0"/>
              <a:t> = </a:t>
            </a:r>
            <a:r>
              <a:rPr lang="en-US" dirty="0" smtClean="0"/>
              <a:t>18 </a:t>
            </a:r>
            <a:r>
              <a:rPr lang="en-US" dirty="0"/>
              <a:t>+ </a:t>
            </a:r>
            <a:r>
              <a:rPr lang="en-US" dirty="0" smtClean="0"/>
              <a:t>18 – 2 = 34</a:t>
            </a:r>
            <a:endParaRPr lang="en-US" dirty="0"/>
          </a:p>
        </p:txBody>
      </p:sp>
      <p:graphicFrame>
        <p:nvGraphicFramePr>
          <p:cNvPr id="78" name="Object 10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3988276"/>
              </p:ext>
            </p:extLst>
          </p:nvPr>
        </p:nvGraphicFramePr>
        <p:xfrm>
          <a:off x="3624263" y="2455863"/>
          <a:ext cx="3705225" cy="766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2800" name="Equation" r:id="rId5" imgW="1714320" imgH="355320" progId="Equation.3">
                  <p:embed/>
                </p:oleObj>
              </mc:Choice>
              <mc:Fallback>
                <p:oleObj name="Equation" r:id="rId5" imgW="1714320" imgH="355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24263" y="2455863"/>
                        <a:ext cx="3705225" cy="76676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" name="Object 10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5768182"/>
              </p:ext>
            </p:extLst>
          </p:nvPr>
        </p:nvGraphicFramePr>
        <p:xfrm>
          <a:off x="7402513" y="2667000"/>
          <a:ext cx="1208087" cy="328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2801" name="Equation" r:id="rId7" imgW="558720" imgH="152280" progId="Equation.3">
                  <p:embed/>
                </p:oleObj>
              </mc:Choice>
              <mc:Fallback>
                <p:oleObj name="Equation" r:id="rId7" imgW="55872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02513" y="2667000"/>
                        <a:ext cx="1208087" cy="32861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" name="Object 10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411825"/>
              </p:ext>
            </p:extLst>
          </p:nvPr>
        </p:nvGraphicFramePr>
        <p:xfrm>
          <a:off x="317021" y="3433762"/>
          <a:ext cx="3156588" cy="1100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2802" name="Equation" r:id="rId9" imgW="1307880" imgH="457200" progId="Equation.3">
                  <p:embed/>
                </p:oleObj>
              </mc:Choice>
              <mc:Fallback>
                <p:oleObj name="Equation" r:id="rId9" imgW="130788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021" y="3433762"/>
                        <a:ext cx="3156588" cy="110013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" name="Object 10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8895549"/>
              </p:ext>
            </p:extLst>
          </p:nvPr>
        </p:nvGraphicFramePr>
        <p:xfrm>
          <a:off x="3505200" y="3475038"/>
          <a:ext cx="2819400" cy="1008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2803" name="Equation" r:id="rId11" imgW="1168200" imgH="419040" progId="Equation.3">
                  <p:embed/>
                </p:oleObj>
              </mc:Choice>
              <mc:Fallback>
                <p:oleObj name="Equation" r:id="rId11" imgW="116820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3475038"/>
                        <a:ext cx="2819400" cy="100806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" name="Object 10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9194514"/>
              </p:ext>
            </p:extLst>
          </p:nvPr>
        </p:nvGraphicFramePr>
        <p:xfrm>
          <a:off x="6400800" y="3748088"/>
          <a:ext cx="1011237" cy="36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2804" name="Equation" r:id="rId13" imgW="419040" imgH="152280" progId="Equation.3">
                  <p:embed/>
                </p:oleObj>
              </mc:Choice>
              <mc:Fallback>
                <p:oleObj name="Equation" r:id="rId13" imgW="41904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3748088"/>
                        <a:ext cx="1011237" cy="36671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" name="Object 10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3168871"/>
              </p:ext>
            </p:extLst>
          </p:nvPr>
        </p:nvGraphicFramePr>
        <p:xfrm>
          <a:off x="654050" y="5264150"/>
          <a:ext cx="1920875" cy="96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2805" name="Equation" r:id="rId15" imgW="825480" imgH="419040" progId="Equation.3">
                  <p:embed/>
                </p:oleObj>
              </mc:Choice>
              <mc:Fallback>
                <p:oleObj name="Equation" r:id="rId15" imgW="82548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4050" y="5264150"/>
                        <a:ext cx="1920875" cy="96837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" name="Object 10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6282243"/>
              </p:ext>
            </p:extLst>
          </p:nvPr>
        </p:nvGraphicFramePr>
        <p:xfrm>
          <a:off x="2590800" y="5306534"/>
          <a:ext cx="1417638" cy="763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2806" name="Equation" r:id="rId17" imgW="609480" imgH="330120" progId="Equation.3">
                  <p:embed/>
                </p:oleObj>
              </mc:Choice>
              <mc:Fallback>
                <p:oleObj name="Equation" r:id="rId17" imgW="609480" imgH="3301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5306534"/>
                        <a:ext cx="1417638" cy="76358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" name="Object 10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9333501"/>
              </p:ext>
            </p:extLst>
          </p:nvPr>
        </p:nvGraphicFramePr>
        <p:xfrm>
          <a:off x="4000500" y="5513388"/>
          <a:ext cx="1181100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2807" name="Equation" r:id="rId19" imgW="507960" imgH="152280" progId="Equation.3">
                  <p:embed/>
                </p:oleObj>
              </mc:Choice>
              <mc:Fallback>
                <p:oleObj name="Equation" r:id="rId19" imgW="50796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0500" y="5513388"/>
                        <a:ext cx="1181100" cy="35242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06931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uiExpand="1" build="p"/>
      <p:bldP spid="7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Inference Concepts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#</a:t>
            </a:r>
            <a:fld id="{B688EE58-D69A-40CA-ABEC-FF6860B42866}" type="slidenum">
              <a:rPr lang="en-US"/>
              <a:pPr/>
              <a:t>13</a:t>
            </a:fld>
            <a:endParaRPr lang="en-US"/>
          </a:p>
        </p:txBody>
      </p:sp>
      <p:sp>
        <p:nvSpPr>
          <p:cNvPr id="176132" name="Rectangle 4"/>
          <p:cNvSpPr>
            <a:spLocks noGrp="1" noChangeArrowheads="1"/>
          </p:cNvSpPr>
          <p:nvPr>
            <p:ph type="title"/>
          </p:nvPr>
        </p:nvSpPr>
        <p:spPr>
          <a:xfrm>
            <a:off x="228600" y="76200"/>
            <a:ext cx="8686800" cy="838200"/>
          </a:xfrm>
        </p:spPr>
        <p:txBody>
          <a:bodyPr/>
          <a:lstStyle/>
          <a:p>
            <a:r>
              <a:rPr lang="en-US" dirty="0"/>
              <a:t>Recipe for any Hypothesis Test</a:t>
            </a:r>
          </a:p>
        </p:txBody>
      </p:sp>
      <p:sp>
        <p:nvSpPr>
          <p:cNvPr id="17613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52400" y="1143000"/>
            <a:ext cx="8763000" cy="5257800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 smtClean="0"/>
              <a:t>8) Calculate </a:t>
            </a:r>
            <a:r>
              <a:rPr lang="en-US" sz="2400" b="1" dirty="0"/>
              <a:t>the </a:t>
            </a:r>
            <a:r>
              <a:rPr lang="en-US" sz="2400" b="1" dirty="0" smtClean="0"/>
              <a:t>p-value</a:t>
            </a:r>
          </a:p>
          <a:p>
            <a:pPr marL="609600" indent="-609600">
              <a:buFontTx/>
              <a:buNone/>
            </a:pPr>
            <a:endParaRPr lang="en-US" sz="2400" b="1" dirty="0" smtClean="0"/>
          </a:p>
          <a:p>
            <a:pPr marL="609600" indent="-609600">
              <a:buFontTx/>
              <a:buNone/>
            </a:pPr>
            <a:endParaRPr lang="en-US" sz="2400" b="1" dirty="0" smtClean="0"/>
          </a:p>
          <a:p>
            <a:pPr marL="609600" indent="-609600">
              <a:buFontTx/>
              <a:buNone/>
            </a:pPr>
            <a:endParaRPr lang="en-US" sz="2400" b="1" dirty="0"/>
          </a:p>
          <a:p>
            <a:pPr marL="609600" indent="-609600">
              <a:buFontTx/>
              <a:buNone/>
            </a:pPr>
            <a:endParaRPr lang="en-US" b="1" dirty="0" smtClean="0"/>
          </a:p>
          <a:p>
            <a:pPr marL="609600" indent="-609600">
              <a:buFontTx/>
              <a:buNone/>
            </a:pPr>
            <a:endParaRPr lang="en-US" sz="2800" b="1" dirty="0" smtClean="0"/>
          </a:p>
          <a:p>
            <a:pPr marL="609600" indent="-609600">
              <a:buFontTx/>
              <a:buNone/>
            </a:pPr>
            <a:r>
              <a:rPr lang="en-US" sz="2400" b="1" dirty="0"/>
              <a:t>9)  State your rejection decision</a:t>
            </a:r>
          </a:p>
          <a:p>
            <a:pPr marL="609600" indent="-609600">
              <a:buFontTx/>
              <a:buNone/>
            </a:pPr>
            <a:r>
              <a:rPr lang="en-US" sz="2400" dirty="0"/>
              <a:t>p-value (</a:t>
            </a:r>
            <a:r>
              <a:rPr lang="en-US" sz="2400" dirty="0" smtClean="0"/>
              <a:t>0.0022) </a:t>
            </a:r>
            <a:r>
              <a:rPr lang="en-US" sz="2400" dirty="0"/>
              <a:t>&lt; </a:t>
            </a:r>
            <a:r>
              <a:rPr lang="en-US" sz="2400" dirty="0">
                <a:latin typeface="Symbol" panose="05050102010706020507" pitchFamily="18" charset="2"/>
              </a:rPr>
              <a:t>a</a:t>
            </a:r>
            <a:r>
              <a:rPr lang="en-US" sz="2400" dirty="0"/>
              <a:t> (</a:t>
            </a:r>
            <a:r>
              <a:rPr lang="en-US" sz="2400" dirty="0" smtClean="0"/>
              <a:t>0.05) </a:t>
            </a:r>
            <a:r>
              <a:rPr lang="en-US" sz="2400" dirty="0"/>
              <a:t>…. Reject H</a:t>
            </a:r>
            <a:r>
              <a:rPr lang="en-US" sz="2400" baseline="-25000" dirty="0"/>
              <a:t>o</a:t>
            </a:r>
          </a:p>
          <a:p>
            <a:pPr marL="609600" indent="-609600">
              <a:buFontTx/>
              <a:buNone/>
            </a:pPr>
            <a:endParaRPr lang="en-US" sz="2400" b="1" dirty="0"/>
          </a:p>
          <a:p>
            <a:pPr marL="609600" indent="-609600">
              <a:buFontTx/>
              <a:buNone/>
            </a:pPr>
            <a:r>
              <a:rPr lang="en-US" sz="2400" b="1" dirty="0"/>
              <a:t>10) Summarize your findings in terms of the problem </a:t>
            </a:r>
          </a:p>
          <a:p>
            <a:pPr marL="0" indent="0">
              <a:buFontTx/>
              <a:buNone/>
            </a:pPr>
            <a:r>
              <a:rPr lang="en-US" sz="2400" dirty="0"/>
              <a:t>The mean </a:t>
            </a:r>
            <a:r>
              <a:rPr lang="en-US" sz="2400" dirty="0" smtClean="0"/>
              <a:t>RER appears to differ between the males that received the caffeine pill and those that received the placebo.</a:t>
            </a:r>
            <a:endParaRPr lang="en-US" sz="2400" dirty="0"/>
          </a:p>
          <a:p>
            <a:pPr marL="609600" indent="-609600">
              <a:buFontTx/>
              <a:buNone/>
            </a:pPr>
            <a:endParaRPr lang="en-US" sz="2400" b="1" dirty="0" smtClean="0"/>
          </a:p>
        </p:txBody>
      </p:sp>
      <p:sp>
        <p:nvSpPr>
          <p:cNvPr id="3" name="Rectangle 22"/>
          <p:cNvSpPr>
            <a:spLocks noChangeArrowheads="1"/>
          </p:cNvSpPr>
          <p:nvPr/>
        </p:nvSpPr>
        <p:spPr bwMode="auto">
          <a:xfrm>
            <a:off x="0" y="1600200"/>
            <a:ext cx="4566956" cy="49244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930F80"/>
                </a:solidFill>
                <a:effectLst/>
                <a:latin typeface="Lucida Console" panose="020B0609040504020204" pitchFamily="49" charset="0"/>
              </a:rPr>
              <a:t>&gt; 2*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930F80"/>
                </a:solidFill>
                <a:effectLst/>
                <a:latin typeface="Lucida Console" panose="020B0609040504020204" pitchFamily="49" charset="0"/>
              </a:rPr>
              <a:t>distrib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930F80"/>
                </a:solidFill>
                <a:effectLst/>
                <a:latin typeface="Lucida Console" panose="020B0609040504020204" pitchFamily="49" charset="0"/>
              </a:rPr>
              <a:t>(-3.307,distrib="t",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930F80"/>
                </a:solidFill>
                <a:effectLst/>
                <a:latin typeface="Lucida Console" panose="020B0609040504020204" pitchFamily="49" charset="0"/>
              </a:rPr>
              <a:t>df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930F80"/>
                </a:solidFill>
                <a:effectLst/>
                <a:latin typeface="Lucida Console" panose="020B0609040504020204" pitchFamily="49" charset="0"/>
              </a:rPr>
              <a:t>=34)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[1] 0.002233631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3794" y="1219200"/>
            <a:ext cx="4409547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784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13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Inference Concepts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#</a:t>
            </a:r>
            <a:fld id="{B688EE58-D69A-40CA-ABEC-FF6860B42866}" type="slidenum">
              <a:rPr lang="en-US"/>
              <a:pPr/>
              <a:t>14</a:t>
            </a:fld>
            <a:endParaRPr lang="en-US"/>
          </a:p>
        </p:txBody>
      </p:sp>
      <p:sp>
        <p:nvSpPr>
          <p:cNvPr id="176132" name="Rectangle 4"/>
          <p:cNvSpPr>
            <a:spLocks noGrp="1" noChangeArrowheads="1"/>
          </p:cNvSpPr>
          <p:nvPr>
            <p:ph type="title"/>
          </p:nvPr>
        </p:nvSpPr>
        <p:spPr>
          <a:xfrm>
            <a:off x="228600" y="76200"/>
            <a:ext cx="8686800" cy="838200"/>
          </a:xfrm>
        </p:spPr>
        <p:txBody>
          <a:bodyPr/>
          <a:lstStyle/>
          <a:p>
            <a:r>
              <a:rPr lang="en-US" dirty="0"/>
              <a:t>Recipe for any Hypothesis Test</a:t>
            </a:r>
          </a:p>
        </p:txBody>
      </p:sp>
      <p:sp>
        <p:nvSpPr>
          <p:cNvPr id="17613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52400" y="1143000"/>
            <a:ext cx="8763000" cy="5257800"/>
          </a:xfrm>
        </p:spPr>
        <p:txBody>
          <a:bodyPr/>
          <a:lstStyle/>
          <a:p>
            <a:pPr marL="609600" indent="-609600">
              <a:buFontTx/>
              <a:buNone/>
            </a:pPr>
            <a:r>
              <a:rPr lang="en-US" sz="2400" b="1" dirty="0" smtClean="0"/>
              <a:t>11</a:t>
            </a:r>
            <a:r>
              <a:rPr lang="en-US" sz="2400" b="1" dirty="0"/>
              <a:t>) If </a:t>
            </a:r>
            <a:r>
              <a:rPr lang="en-US" sz="2400" b="1" dirty="0" smtClean="0"/>
              <a:t>rejected H</a:t>
            </a:r>
            <a:r>
              <a:rPr lang="en-US" sz="2400" b="1" baseline="-25000" dirty="0" smtClean="0"/>
              <a:t>0</a:t>
            </a:r>
            <a:r>
              <a:rPr lang="en-US" sz="2400" b="1" dirty="0" smtClean="0"/>
              <a:t>, </a:t>
            </a:r>
            <a:r>
              <a:rPr lang="en-US" sz="2400" dirty="0" smtClean="0"/>
              <a:t>compute a </a:t>
            </a:r>
            <a:r>
              <a:rPr lang="en-US" sz="2400" b="1" dirty="0" smtClean="0"/>
              <a:t>100(1-</a:t>
            </a:r>
            <a:r>
              <a:rPr lang="en-US" sz="2400" b="1" dirty="0" smtClean="0">
                <a:latin typeface="Symbol" pitchFamily="18" charset="2"/>
              </a:rPr>
              <a:t>a</a:t>
            </a:r>
            <a:r>
              <a:rPr lang="en-US" sz="2400" b="1" dirty="0" smtClean="0"/>
              <a:t>)%</a:t>
            </a:r>
            <a:r>
              <a:rPr lang="en-US" sz="2400" dirty="0" smtClean="0"/>
              <a:t> </a:t>
            </a:r>
            <a:r>
              <a:rPr lang="en-US" sz="2400" i="1" dirty="0"/>
              <a:t>confidence region</a:t>
            </a:r>
            <a:r>
              <a:rPr lang="en-US" sz="2400" dirty="0"/>
              <a:t> for </a:t>
            </a:r>
            <a:r>
              <a:rPr lang="en-US" sz="2400" dirty="0" smtClean="0"/>
              <a:t> parameter</a:t>
            </a:r>
          </a:p>
          <a:p>
            <a:pPr marL="609600" indent="-609600">
              <a:buFontTx/>
              <a:buNone/>
            </a:pPr>
            <a:r>
              <a:rPr lang="en-US" sz="2400" dirty="0" smtClean="0"/>
              <a:t>(i)   </a:t>
            </a:r>
            <a:r>
              <a:rPr lang="en-US" sz="2400" dirty="0" smtClean="0"/>
              <a:t>100(1-0.05)% </a:t>
            </a:r>
            <a:r>
              <a:rPr lang="en-US" sz="2400" dirty="0" smtClean="0"/>
              <a:t>= </a:t>
            </a:r>
            <a:r>
              <a:rPr lang="en-US" sz="2400" dirty="0" smtClean="0"/>
              <a:t>95%</a:t>
            </a:r>
            <a:endParaRPr lang="en-US" sz="2400" dirty="0" smtClean="0"/>
          </a:p>
          <a:p>
            <a:pPr marL="609600" indent="-609600">
              <a:buFontTx/>
              <a:buNone/>
            </a:pPr>
            <a:r>
              <a:rPr lang="en-US" sz="2400" dirty="0" smtClean="0"/>
              <a:t>(ii) </a:t>
            </a:r>
            <a:r>
              <a:rPr lang="en-US" sz="2400" dirty="0" smtClean="0"/>
              <a:t> Interval </a:t>
            </a:r>
            <a:r>
              <a:rPr lang="en-US" sz="2400" dirty="0" smtClean="0"/>
              <a:t>… because H</a:t>
            </a:r>
            <a:r>
              <a:rPr lang="en-US" sz="2400" baseline="-25000" dirty="0" smtClean="0"/>
              <a:t>a</a:t>
            </a:r>
            <a:r>
              <a:rPr lang="en-US" sz="2400" dirty="0" smtClean="0"/>
              <a:t> was </a:t>
            </a:r>
            <a:r>
              <a:rPr lang="en-US" sz="2400" dirty="0" smtClean="0"/>
              <a:t>not equals</a:t>
            </a:r>
            <a:endParaRPr lang="en-US" sz="2400" dirty="0" smtClean="0"/>
          </a:p>
          <a:p>
            <a:pPr marL="609600" indent="-609600">
              <a:buFontTx/>
              <a:buNone/>
            </a:pPr>
            <a:r>
              <a:rPr lang="en-US" sz="2400" dirty="0" smtClean="0"/>
              <a:t>(iii) t* = </a:t>
            </a:r>
            <a:r>
              <a:rPr lang="en-US" sz="2400" dirty="0" smtClean="0"/>
              <a:t>±2.032   </a:t>
            </a:r>
            <a:r>
              <a:rPr lang="en-US" sz="2400" dirty="0" smtClean="0"/>
              <a:t>… </a:t>
            </a:r>
            <a:r>
              <a:rPr lang="en-US" sz="2400" dirty="0" smtClean="0"/>
              <a:t>from</a:t>
            </a:r>
          </a:p>
          <a:p>
            <a:pPr marL="609600" indent="-609600">
              <a:buFontTx/>
              <a:buNone/>
            </a:pPr>
            <a:endParaRPr lang="en-US" sz="2400" dirty="0" smtClean="0"/>
          </a:p>
          <a:p>
            <a:pPr marL="609600" indent="-609600">
              <a:buFontTx/>
              <a:buNone/>
            </a:pPr>
            <a:endParaRPr lang="en-US" sz="900" dirty="0"/>
          </a:p>
          <a:p>
            <a:pPr marL="609600" indent="-609600">
              <a:buFontTx/>
              <a:buNone/>
            </a:pPr>
            <a:r>
              <a:rPr lang="en-US" sz="2400" dirty="0" smtClean="0"/>
              <a:t>(iv</a:t>
            </a:r>
            <a:r>
              <a:rPr lang="en-US" sz="2400" dirty="0" smtClean="0"/>
              <a:t>) </a:t>
            </a:r>
            <a:r>
              <a:rPr lang="en-US" sz="2400" dirty="0" smtClean="0"/>
              <a:t>-</a:t>
            </a:r>
            <a:r>
              <a:rPr lang="en-US" sz="2400" dirty="0"/>
              <a:t>5.88 </a:t>
            </a:r>
            <a:r>
              <a:rPr lang="en-US" sz="2400" dirty="0" smtClean="0"/>
              <a:t>± 2.032*1.778</a:t>
            </a:r>
            <a:endParaRPr lang="en-US" sz="2400" dirty="0" smtClean="0"/>
          </a:p>
          <a:p>
            <a:pPr marL="609600" indent="-609600">
              <a:buFontTx/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</a:t>
            </a:r>
            <a:r>
              <a:rPr lang="en-US" sz="2400" dirty="0" smtClean="0"/>
              <a:t>-</a:t>
            </a:r>
            <a:r>
              <a:rPr lang="en-US" sz="2400" dirty="0"/>
              <a:t>5.88 ± </a:t>
            </a:r>
            <a:r>
              <a:rPr lang="en-US" sz="2400" dirty="0" smtClean="0"/>
              <a:t>3.61</a:t>
            </a:r>
            <a:endParaRPr lang="en-US" sz="2400" dirty="0" smtClean="0"/>
          </a:p>
          <a:p>
            <a:pPr marL="609600" indent="-609600">
              <a:buFontTx/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</a:t>
            </a:r>
            <a:r>
              <a:rPr lang="en-US" sz="2400" dirty="0" smtClean="0"/>
              <a:t>(-9.49, -2.27)</a:t>
            </a:r>
            <a:endParaRPr lang="en-US" sz="2400" dirty="0" smtClean="0"/>
          </a:p>
          <a:p>
            <a:pPr marL="609600" indent="-609600">
              <a:buFontTx/>
              <a:buNone/>
            </a:pPr>
            <a:r>
              <a:rPr lang="en-US" sz="2400" dirty="0" smtClean="0"/>
              <a:t>(v)  I am </a:t>
            </a:r>
            <a:r>
              <a:rPr lang="en-US" sz="2400" dirty="0" smtClean="0"/>
              <a:t>95% </a:t>
            </a:r>
            <a:r>
              <a:rPr lang="en-US" sz="2400" dirty="0" smtClean="0"/>
              <a:t>confident that the mean </a:t>
            </a:r>
            <a:r>
              <a:rPr lang="en-US" sz="2400" dirty="0" smtClean="0"/>
              <a:t>RER for those that received the caffeine pill is between 2.27 and 9.49 units </a:t>
            </a:r>
            <a:r>
              <a:rPr lang="en-US" sz="2400" b="1" dirty="0" smtClean="0"/>
              <a:t>lower</a:t>
            </a:r>
            <a:r>
              <a:rPr lang="en-US" sz="2400" dirty="0" smtClean="0"/>
              <a:t> than for those that received the placebo.</a:t>
            </a:r>
            <a:endParaRPr lang="en-US" sz="2400" dirty="0" smtClean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667000" y="3241357"/>
            <a:ext cx="5801268" cy="49244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930F80"/>
                </a:solidFill>
                <a:effectLst/>
                <a:latin typeface="Lucida Console" panose="020B0609040504020204" pitchFamily="49" charset="0"/>
              </a:rPr>
              <a:t>&gt; (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930F80"/>
                </a:solidFill>
                <a:effectLst/>
                <a:latin typeface="Lucida Console" panose="020B0609040504020204" pitchFamily="49" charset="0"/>
              </a:rPr>
              <a:t>distrib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930F80"/>
                </a:solidFill>
                <a:effectLst/>
                <a:latin typeface="Lucida Console" panose="020B0609040504020204" pitchFamily="49" charset="0"/>
              </a:rPr>
              <a:t>(0.025,distrib="t",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930F80"/>
                </a:solidFill>
                <a:effectLst/>
                <a:latin typeface="Lucida Console" panose="020B0609040504020204" pitchFamily="49" charset="0"/>
              </a:rPr>
              <a:t>df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930F80"/>
                </a:solidFill>
                <a:effectLst/>
                <a:latin typeface="Lucida Console" panose="020B0609040504020204" pitchFamily="49" charset="0"/>
              </a:rPr>
              <a:t>=34,type="q") )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[1] -2.032245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1261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13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t-Tests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#</a:t>
            </a:r>
            <a:fld id="{C6E5A0C3-CD25-40F7-B54A-B09F78FC4D90}" type="slidenum">
              <a:rPr lang="en-US"/>
              <a:pPr/>
              <a:t>2</a:t>
            </a:fld>
            <a:endParaRPr lang="en-US"/>
          </a:p>
        </p:txBody>
      </p:sp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762000"/>
          </a:xfrm>
        </p:spPr>
        <p:txBody>
          <a:bodyPr/>
          <a:lstStyle/>
          <a:p>
            <a:r>
              <a:rPr lang="en-US"/>
              <a:t>2-sample t-test</a:t>
            </a:r>
          </a:p>
        </p:txBody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914400"/>
            <a:ext cx="9067800" cy="5029200"/>
          </a:xfrm>
        </p:spPr>
        <p:txBody>
          <a:bodyPr/>
          <a:lstStyle/>
          <a:p>
            <a:r>
              <a:rPr lang="en-US" b="1" dirty="0"/>
              <a:t>H</a:t>
            </a:r>
            <a:r>
              <a:rPr lang="en-US" b="1" baseline="-25000" dirty="0"/>
              <a:t>o</a:t>
            </a:r>
            <a:r>
              <a:rPr lang="en-US" b="1" dirty="0"/>
              <a:t>:</a:t>
            </a:r>
            <a:r>
              <a:rPr lang="en-US" dirty="0"/>
              <a:t> </a:t>
            </a:r>
            <a:r>
              <a:rPr lang="en-US" dirty="0">
                <a:latin typeface="Symbol" pitchFamily="18" charset="2"/>
              </a:rPr>
              <a:t>m</a:t>
            </a:r>
            <a:r>
              <a:rPr lang="en-US" baseline="-25000" dirty="0">
                <a:latin typeface="Symbol" pitchFamily="18" charset="2"/>
              </a:rPr>
              <a:t>1</a:t>
            </a:r>
            <a:r>
              <a:rPr lang="en-US" dirty="0"/>
              <a:t> = </a:t>
            </a:r>
            <a:r>
              <a:rPr lang="en-US" dirty="0">
                <a:latin typeface="Symbol" pitchFamily="18" charset="2"/>
              </a:rPr>
              <a:t>m</a:t>
            </a:r>
            <a:r>
              <a:rPr lang="en-US" baseline="-25000" dirty="0"/>
              <a:t>2      </a:t>
            </a:r>
            <a:r>
              <a:rPr lang="en-US" sz="2800" dirty="0"/>
              <a:t>(where the subscript is a sample index</a:t>
            </a:r>
            <a:r>
              <a:rPr lang="en-US" sz="2800" dirty="0" smtClean="0"/>
              <a:t>)</a:t>
            </a:r>
          </a:p>
          <a:p>
            <a:endParaRPr lang="en-US" dirty="0"/>
          </a:p>
        </p:txBody>
      </p:sp>
      <p:graphicFrame>
        <p:nvGraphicFramePr>
          <p:cNvPr id="6" name="Object 10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8577126"/>
              </p:ext>
            </p:extLst>
          </p:nvPr>
        </p:nvGraphicFramePr>
        <p:xfrm>
          <a:off x="3581400" y="4914900"/>
          <a:ext cx="4411663" cy="118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782" name="Equation" r:id="rId3" imgW="1511280" imgH="406080" progId="Equation.3">
                  <p:embed/>
                </p:oleObj>
              </mc:Choice>
              <mc:Fallback>
                <p:oleObj name="Equation" r:id="rId3" imgW="151128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4914900"/>
                        <a:ext cx="4411663" cy="1181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28"/>
          <p:cNvSpPr>
            <a:spLocks noChangeArrowheads="1"/>
          </p:cNvSpPr>
          <p:nvPr/>
        </p:nvSpPr>
        <p:spPr bwMode="auto">
          <a:xfrm>
            <a:off x="3735387" y="2828925"/>
            <a:ext cx="2743200" cy="1524000"/>
          </a:xfrm>
          <a:prstGeom prst="rect">
            <a:avLst/>
          </a:prstGeom>
          <a:solidFill>
            <a:schemeClr val="accent1">
              <a:alpha val="2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3657600" y="1477108"/>
            <a:ext cx="5334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3200" dirty="0"/>
              <a:t>because </a:t>
            </a:r>
            <a:r>
              <a:rPr lang="en-US" sz="3200" dirty="0" smtClean="0">
                <a:latin typeface="Symbol" pitchFamily="18" charset="2"/>
              </a:rPr>
              <a:t>m</a:t>
            </a:r>
            <a:r>
              <a:rPr lang="en-US" sz="3200" baseline="-25000" dirty="0" smtClean="0"/>
              <a:t>1</a:t>
            </a:r>
            <a:r>
              <a:rPr lang="en-US" sz="3200" dirty="0" smtClean="0"/>
              <a:t>=</a:t>
            </a:r>
            <a:r>
              <a:rPr lang="en-US" sz="3200" dirty="0" smtClean="0">
                <a:latin typeface="Symbol" pitchFamily="18" charset="2"/>
              </a:rPr>
              <a:t>m</a:t>
            </a:r>
            <a:r>
              <a:rPr lang="en-US" sz="3200" baseline="-25000" dirty="0" smtClean="0"/>
              <a:t>2 </a:t>
            </a:r>
            <a:r>
              <a:rPr lang="en-US" sz="3200" dirty="0" smtClean="0"/>
              <a:t>same as </a:t>
            </a:r>
            <a:r>
              <a:rPr lang="en-US" sz="3200" dirty="0">
                <a:latin typeface="Symbol" pitchFamily="18" charset="2"/>
              </a:rPr>
              <a:t>m</a:t>
            </a:r>
            <a:r>
              <a:rPr lang="en-US" sz="3200" baseline="-25000" dirty="0"/>
              <a:t>1</a:t>
            </a:r>
            <a:r>
              <a:rPr lang="en-US" sz="3200" dirty="0"/>
              <a:t>-</a:t>
            </a:r>
            <a:r>
              <a:rPr lang="en-US" sz="3200" dirty="0">
                <a:latin typeface="Symbol" pitchFamily="18" charset="2"/>
              </a:rPr>
              <a:t>m</a:t>
            </a:r>
            <a:r>
              <a:rPr lang="en-US" sz="3200" baseline="-25000" dirty="0"/>
              <a:t>2</a:t>
            </a:r>
            <a:r>
              <a:rPr lang="en-US" sz="3200" dirty="0"/>
              <a:t>=0</a:t>
            </a:r>
          </a:p>
        </p:txBody>
      </p:sp>
      <p:graphicFrame>
        <p:nvGraphicFramePr>
          <p:cNvPr id="9" name="Object 10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4012079"/>
              </p:ext>
            </p:extLst>
          </p:nvPr>
        </p:nvGraphicFramePr>
        <p:xfrm>
          <a:off x="2211387" y="1447800"/>
          <a:ext cx="1389063" cy="649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783" name="Equation" r:id="rId5" imgW="457200" imgH="215640" progId="Equation.3">
                  <p:embed/>
                </p:oleObj>
              </mc:Choice>
              <mc:Fallback>
                <p:oleObj name="Equation" r:id="rId5" imgW="45720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1387" y="1447800"/>
                        <a:ext cx="1389063" cy="649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13"/>
          <p:cNvSpPr>
            <a:spLocks noChangeArrowheads="1"/>
          </p:cNvSpPr>
          <p:nvPr/>
        </p:nvSpPr>
        <p:spPr bwMode="auto">
          <a:xfrm>
            <a:off x="76200" y="1487488"/>
            <a:ext cx="2078037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b="1" dirty="0"/>
              <a:t>Statistic:</a:t>
            </a:r>
          </a:p>
        </p:txBody>
      </p:sp>
      <p:sp>
        <p:nvSpPr>
          <p:cNvPr id="11" name="Rectangle 14"/>
          <p:cNvSpPr>
            <a:spLocks noChangeArrowheads="1"/>
          </p:cNvSpPr>
          <p:nvPr/>
        </p:nvSpPr>
        <p:spPr bwMode="auto">
          <a:xfrm>
            <a:off x="77787" y="2447925"/>
            <a:ext cx="8382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b="1"/>
              <a:t>Test Statistic:</a:t>
            </a:r>
          </a:p>
        </p:txBody>
      </p:sp>
      <p:graphicFrame>
        <p:nvGraphicFramePr>
          <p:cNvPr id="12" name="Object 10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7094295"/>
              </p:ext>
            </p:extLst>
          </p:nvPr>
        </p:nvGraphicFramePr>
        <p:xfrm>
          <a:off x="3121025" y="2165350"/>
          <a:ext cx="3433762" cy="1303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784" name="Equation" r:id="rId7" imgW="1130040" imgH="431640" progId="Equation.3">
                  <p:embed/>
                </p:oleObj>
              </mc:Choice>
              <mc:Fallback>
                <p:oleObj name="Equation" r:id="rId7" imgW="113004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1025" y="2165350"/>
                        <a:ext cx="3433762" cy="1303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0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809104"/>
              </p:ext>
            </p:extLst>
          </p:nvPr>
        </p:nvGraphicFramePr>
        <p:xfrm>
          <a:off x="3738562" y="2805113"/>
          <a:ext cx="2738438" cy="1576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785" name="Equation" r:id="rId9" imgW="901440" imgH="520560" progId="Equation.3">
                  <p:embed/>
                </p:oleObj>
              </mc:Choice>
              <mc:Fallback>
                <p:oleObj name="Equation" r:id="rId9" imgW="901440" imgH="520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8562" y="2805113"/>
                        <a:ext cx="2738438" cy="15763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17"/>
          <p:cNvSpPr>
            <a:spLocks noChangeArrowheads="1"/>
          </p:cNvSpPr>
          <p:nvPr/>
        </p:nvSpPr>
        <p:spPr bwMode="auto">
          <a:xfrm>
            <a:off x="2133600" y="4419600"/>
            <a:ext cx="6704013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3200" dirty="0"/>
              <a:t>where s</a:t>
            </a:r>
            <a:r>
              <a:rPr lang="en-US" sz="3200" baseline="-25000" dirty="0"/>
              <a:t>p</a:t>
            </a:r>
            <a:r>
              <a:rPr lang="en-US" sz="3200" baseline="30000" dirty="0"/>
              <a:t>2</a:t>
            </a:r>
            <a:r>
              <a:rPr lang="en-US" sz="3200" dirty="0"/>
              <a:t> is </a:t>
            </a:r>
            <a:r>
              <a:rPr lang="en-US" sz="3200" dirty="0" smtClean="0"/>
              <a:t>the </a:t>
            </a:r>
            <a:r>
              <a:rPr lang="en-US" sz="3200" dirty="0"/>
              <a:t>pooled sample </a:t>
            </a:r>
            <a:r>
              <a:rPr lang="en-US" sz="3200" dirty="0" smtClean="0"/>
              <a:t>variance</a:t>
            </a:r>
            <a:endParaRPr lang="en-US" sz="3200" dirty="0"/>
          </a:p>
        </p:txBody>
      </p:sp>
      <p:sp>
        <p:nvSpPr>
          <p:cNvPr id="15" name="Text Box 18"/>
          <p:cNvSpPr txBox="1">
            <a:spLocks noChangeArrowheads="1"/>
          </p:cNvSpPr>
          <p:nvPr/>
        </p:nvSpPr>
        <p:spPr bwMode="auto">
          <a:xfrm>
            <a:off x="5521325" y="2133600"/>
            <a:ext cx="6794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600"/>
              <a:t>- 0</a:t>
            </a:r>
          </a:p>
        </p:txBody>
      </p:sp>
      <p:sp>
        <p:nvSpPr>
          <p:cNvPr id="16" name="Text Box 26"/>
          <p:cNvSpPr txBox="1">
            <a:spLocks noChangeArrowheads="1"/>
          </p:cNvSpPr>
          <p:nvPr/>
        </p:nvSpPr>
        <p:spPr bwMode="auto">
          <a:xfrm>
            <a:off x="2200275" y="6096000"/>
            <a:ext cx="26003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dirty="0" err="1">
                <a:solidFill>
                  <a:schemeClr val="accent1"/>
                </a:solidFill>
              </a:rPr>
              <a:t>df</a:t>
            </a:r>
            <a:r>
              <a:rPr lang="en-US" sz="3200" dirty="0">
                <a:solidFill>
                  <a:schemeClr val="accent1"/>
                </a:solidFill>
              </a:rPr>
              <a:t> = n</a:t>
            </a:r>
            <a:r>
              <a:rPr lang="en-US" sz="3200" baseline="-25000" dirty="0">
                <a:solidFill>
                  <a:schemeClr val="accent1"/>
                </a:solidFill>
              </a:rPr>
              <a:t>1</a:t>
            </a:r>
            <a:r>
              <a:rPr lang="en-US" sz="3200" dirty="0">
                <a:solidFill>
                  <a:schemeClr val="accent1"/>
                </a:solidFill>
              </a:rPr>
              <a:t> + n</a:t>
            </a:r>
            <a:r>
              <a:rPr lang="en-US" sz="3200" baseline="-25000" dirty="0">
                <a:solidFill>
                  <a:schemeClr val="accent1"/>
                </a:solidFill>
              </a:rPr>
              <a:t>2</a:t>
            </a:r>
            <a:r>
              <a:rPr lang="en-US" sz="3200" dirty="0">
                <a:solidFill>
                  <a:schemeClr val="accent1"/>
                </a:solidFill>
              </a:rPr>
              <a:t> - 2</a:t>
            </a:r>
          </a:p>
        </p:txBody>
      </p:sp>
      <p:sp>
        <p:nvSpPr>
          <p:cNvPr id="18" name="AutoShape 29"/>
          <p:cNvSpPr>
            <a:spLocks noChangeArrowheads="1"/>
          </p:cNvSpPr>
          <p:nvPr/>
        </p:nvSpPr>
        <p:spPr bwMode="auto">
          <a:xfrm rot="20317763">
            <a:off x="6443662" y="3257550"/>
            <a:ext cx="1143000" cy="76200"/>
          </a:xfrm>
          <a:prstGeom prst="rightArrow">
            <a:avLst>
              <a:gd name="adj1" fmla="val 50000"/>
              <a:gd name="adj2" fmla="val 37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9" name="Object 10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6361250"/>
              </p:ext>
            </p:extLst>
          </p:nvPr>
        </p:nvGraphicFramePr>
        <p:xfrm>
          <a:off x="7545387" y="2600325"/>
          <a:ext cx="1427163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786" name="Equation" r:id="rId11" imgW="469800" imgH="215640" progId="Equation.3">
                  <p:embed/>
                </p:oleObj>
              </mc:Choice>
              <mc:Fallback>
                <p:oleObj name="Equation" r:id="rId11" imgW="46980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5387" y="2600325"/>
                        <a:ext cx="1427163" cy="654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Rectangle 32"/>
          <p:cNvSpPr>
            <a:spLocks noChangeArrowheads="1"/>
          </p:cNvSpPr>
          <p:nvPr/>
        </p:nvSpPr>
        <p:spPr bwMode="auto">
          <a:xfrm>
            <a:off x="7554912" y="2667000"/>
            <a:ext cx="1371600" cy="533400"/>
          </a:xfrm>
          <a:prstGeom prst="rect">
            <a:avLst/>
          </a:prstGeom>
          <a:solidFill>
            <a:schemeClr val="accent1">
              <a:alpha val="2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312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t-Tests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#</a:t>
            </a:r>
            <a:fld id="{C6E5A0C3-CD25-40F7-B54A-B09F78FC4D90}" type="slidenum">
              <a:rPr lang="en-US"/>
              <a:pPr/>
              <a:t>3</a:t>
            </a:fld>
            <a:endParaRPr lang="en-US"/>
          </a:p>
        </p:txBody>
      </p:sp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762000"/>
          </a:xfrm>
        </p:spPr>
        <p:txBody>
          <a:bodyPr/>
          <a:lstStyle/>
          <a:p>
            <a:r>
              <a:rPr lang="en-US"/>
              <a:t>2-sample t-test</a:t>
            </a:r>
          </a:p>
        </p:txBody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914400"/>
            <a:ext cx="9067800" cy="3505200"/>
          </a:xfrm>
        </p:spPr>
        <p:txBody>
          <a:bodyPr/>
          <a:lstStyle/>
          <a:p>
            <a:r>
              <a:rPr lang="en-US" b="1" dirty="0" smtClean="0"/>
              <a:t>Assume</a:t>
            </a:r>
            <a:r>
              <a:rPr lang="en-US" b="1" dirty="0"/>
              <a:t>:</a:t>
            </a:r>
          </a:p>
          <a:p>
            <a:pPr lvl="1"/>
            <a:r>
              <a:rPr lang="en-US" dirty="0"/>
              <a:t> n</a:t>
            </a:r>
            <a:r>
              <a:rPr lang="en-US" baseline="-25000" dirty="0"/>
              <a:t>1</a:t>
            </a:r>
            <a:r>
              <a:rPr lang="en-US" dirty="0"/>
              <a:t> + n</a:t>
            </a:r>
            <a:r>
              <a:rPr lang="en-US" baseline="-25000" dirty="0"/>
              <a:t>2</a:t>
            </a:r>
            <a:r>
              <a:rPr lang="en-US" dirty="0" smtClean="0"/>
              <a:t> </a:t>
            </a:r>
            <a:r>
              <a:rPr lang="en-US" dirty="0"/>
              <a:t>is large </a:t>
            </a:r>
            <a:r>
              <a:rPr lang="en-US" dirty="0" smtClean="0"/>
              <a:t>(to use a </a:t>
            </a:r>
            <a:r>
              <a:rPr lang="en-US" dirty="0"/>
              <a:t>t-distribution)</a:t>
            </a:r>
          </a:p>
          <a:p>
            <a:pPr lvl="2"/>
            <a:r>
              <a:rPr lang="en-US" dirty="0"/>
              <a:t>n</a:t>
            </a:r>
            <a:r>
              <a:rPr lang="en-US" baseline="-25000" dirty="0"/>
              <a:t>1</a:t>
            </a:r>
            <a:r>
              <a:rPr lang="en-US" dirty="0"/>
              <a:t> + n</a:t>
            </a:r>
            <a:r>
              <a:rPr lang="en-US" baseline="-25000" dirty="0"/>
              <a:t>2</a:t>
            </a:r>
            <a:r>
              <a:rPr lang="en-US" dirty="0"/>
              <a:t> </a:t>
            </a:r>
            <a:r>
              <a:rPr lang="en-US" u="sng" dirty="0"/>
              <a:t>&gt;</a:t>
            </a:r>
            <a:r>
              <a:rPr lang="en-US" dirty="0"/>
              <a:t> </a:t>
            </a:r>
            <a:r>
              <a:rPr lang="en-US" b="1" dirty="0">
                <a:solidFill>
                  <a:schemeClr val="accent1"/>
                </a:solidFill>
              </a:rPr>
              <a:t>40</a:t>
            </a:r>
            <a:r>
              <a:rPr lang="en-US" dirty="0"/>
              <a:t>, OR</a:t>
            </a:r>
          </a:p>
          <a:p>
            <a:pPr lvl="2"/>
            <a:r>
              <a:rPr lang="en-US" dirty="0"/>
              <a:t>n</a:t>
            </a:r>
            <a:r>
              <a:rPr lang="en-US" baseline="-25000" dirty="0"/>
              <a:t>1</a:t>
            </a:r>
            <a:r>
              <a:rPr lang="en-US" dirty="0"/>
              <a:t> + n</a:t>
            </a:r>
            <a:r>
              <a:rPr lang="en-US" baseline="-25000" dirty="0"/>
              <a:t>2</a:t>
            </a:r>
            <a:r>
              <a:rPr lang="en-US" dirty="0"/>
              <a:t> </a:t>
            </a:r>
            <a:r>
              <a:rPr lang="en-US" u="sng" dirty="0"/>
              <a:t>&gt;</a:t>
            </a:r>
            <a:r>
              <a:rPr lang="en-US" dirty="0"/>
              <a:t> 15 and </a:t>
            </a:r>
            <a:r>
              <a:rPr lang="en-US" b="1" dirty="0">
                <a:solidFill>
                  <a:schemeClr val="accent1"/>
                </a:solidFill>
              </a:rPr>
              <a:t>both</a:t>
            </a:r>
            <a:r>
              <a:rPr lang="en-US" dirty="0"/>
              <a:t> </a:t>
            </a:r>
            <a:r>
              <a:rPr lang="en-US" dirty="0" smtClean="0"/>
              <a:t>histograms are </a:t>
            </a:r>
            <a:r>
              <a:rPr lang="en-US" dirty="0"/>
              <a:t>not strongly skewed, OR</a:t>
            </a:r>
          </a:p>
          <a:p>
            <a:pPr lvl="2"/>
            <a:r>
              <a:rPr lang="en-US" b="1" dirty="0">
                <a:solidFill>
                  <a:schemeClr val="accent1"/>
                </a:solidFill>
              </a:rPr>
              <a:t>both</a:t>
            </a:r>
            <a:r>
              <a:rPr lang="en-US" dirty="0"/>
              <a:t> </a:t>
            </a:r>
            <a:r>
              <a:rPr lang="en-US" dirty="0" smtClean="0"/>
              <a:t>histograms are </a:t>
            </a:r>
            <a:r>
              <a:rPr lang="en-US" dirty="0"/>
              <a:t>approximately normal</a:t>
            </a:r>
          </a:p>
          <a:p>
            <a:pPr lvl="1"/>
            <a:r>
              <a:rPr lang="en-US" dirty="0"/>
              <a:t> the two samples are independent</a:t>
            </a:r>
          </a:p>
          <a:p>
            <a:pPr lvl="1"/>
            <a:r>
              <a:rPr lang="en-US" dirty="0"/>
              <a:t> </a:t>
            </a:r>
            <a:r>
              <a:rPr lang="en-US" dirty="0">
                <a:latin typeface="Symbol" pitchFamily="18" charset="2"/>
              </a:rPr>
              <a:t>s</a:t>
            </a:r>
            <a:r>
              <a:rPr lang="en-US" baseline="-25000" dirty="0"/>
              <a:t>1</a:t>
            </a:r>
            <a:r>
              <a:rPr lang="en-US" baseline="30000" dirty="0"/>
              <a:t>2</a:t>
            </a:r>
            <a:r>
              <a:rPr lang="en-US" dirty="0"/>
              <a:t> = </a:t>
            </a:r>
            <a:r>
              <a:rPr lang="en-US" dirty="0">
                <a:latin typeface="Symbol" pitchFamily="18" charset="2"/>
              </a:rPr>
              <a:t>s</a:t>
            </a:r>
            <a:r>
              <a:rPr lang="en-US" baseline="-25000" dirty="0"/>
              <a:t>2</a:t>
            </a:r>
            <a:r>
              <a:rPr lang="en-US" baseline="30000" dirty="0"/>
              <a:t>2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600200" y="4343400"/>
            <a:ext cx="68580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 smtClean="0"/>
              <a:t>Are </a:t>
            </a:r>
            <a:r>
              <a:rPr lang="en-US" kern="0" dirty="0" smtClean="0">
                <a:latin typeface="Symbol" pitchFamily="18" charset="2"/>
              </a:rPr>
              <a:t>s</a:t>
            </a:r>
            <a:r>
              <a:rPr lang="en-US" kern="0" baseline="-25000" dirty="0" smtClean="0"/>
              <a:t>1</a:t>
            </a:r>
            <a:r>
              <a:rPr lang="en-US" kern="0" baseline="30000" dirty="0" smtClean="0"/>
              <a:t>2</a:t>
            </a:r>
            <a:r>
              <a:rPr lang="en-US" kern="0" dirty="0" smtClean="0"/>
              <a:t> &amp; </a:t>
            </a:r>
            <a:r>
              <a:rPr lang="en-US" kern="0" dirty="0" smtClean="0">
                <a:latin typeface="Symbol" pitchFamily="18" charset="2"/>
              </a:rPr>
              <a:t>s</a:t>
            </a:r>
            <a:r>
              <a:rPr lang="en-US" kern="0" baseline="-25000" dirty="0" smtClean="0"/>
              <a:t>2</a:t>
            </a:r>
            <a:r>
              <a:rPr lang="en-US" kern="0" baseline="30000" dirty="0" smtClean="0"/>
              <a:t>2</a:t>
            </a:r>
            <a:r>
              <a:rPr lang="en-US" kern="0" dirty="0" smtClean="0"/>
              <a:t> parameters or statistics?</a:t>
            </a:r>
          </a:p>
          <a:p>
            <a:r>
              <a:rPr lang="en-US" kern="0" dirty="0" smtClean="0"/>
              <a:t>Hypothesis Test -- </a:t>
            </a:r>
            <a:r>
              <a:rPr lang="en-US" b="1" kern="0" dirty="0" err="1" smtClean="0">
                <a:solidFill>
                  <a:schemeClr val="accent1"/>
                </a:solidFill>
              </a:rPr>
              <a:t>Levene’s</a:t>
            </a:r>
            <a:r>
              <a:rPr lang="en-US" b="1" kern="0" dirty="0" smtClean="0">
                <a:solidFill>
                  <a:schemeClr val="accent1"/>
                </a:solidFill>
              </a:rPr>
              <a:t> Test</a:t>
            </a:r>
            <a:endParaRPr lang="en-US" kern="0" dirty="0" smtClean="0"/>
          </a:p>
          <a:p>
            <a:pPr lvl="1"/>
            <a:r>
              <a:rPr lang="en-US" kern="0" dirty="0" smtClean="0"/>
              <a:t>H</a:t>
            </a:r>
            <a:r>
              <a:rPr lang="en-US" kern="0" baseline="-25000" dirty="0" smtClean="0"/>
              <a:t>o</a:t>
            </a:r>
            <a:r>
              <a:rPr lang="en-US" kern="0" dirty="0" smtClean="0"/>
              <a:t>: </a:t>
            </a:r>
            <a:r>
              <a:rPr lang="en-US" kern="0" dirty="0" smtClean="0">
                <a:latin typeface="Symbol" pitchFamily="18" charset="2"/>
              </a:rPr>
              <a:t>s</a:t>
            </a:r>
            <a:r>
              <a:rPr lang="en-US" kern="0" baseline="-25000" dirty="0" smtClean="0"/>
              <a:t>1</a:t>
            </a:r>
            <a:r>
              <a:rPr lang="en-US" kern="0" baseline="30000" dirty="0" smtClean="0"/>
              <a:t>2</a:t>
            </a:r>
            <a:r>
              <a:rPr lang="en-US" kern="0" dirty="0" smtClean="0"/>
              <a:t> = </a:t>
            </a:r>
            <a:r>
              <a:rPr lang="en-US" kern="0" dirty="0" smtClean="0">
                <a:latin typeface="Symbol" pitchFamily="18" charset="2"/>
              </a:rPr>
              <a:t>s</a:t>
            </a:r>
            <a:r>
              <a:rPr lang="en-US" kern="0" baseline="-25000" dirty="0" smtClean="0"/>
              <a:t>2</a:t>
            </a:r>
            <a:r>
              <a:rPr lang="en-US" kern="0" baseline="30000" dirty="0" smtClean="0"/>
              <a:t>2</a:t>
            </a:r>
            <a:r>
              <a:rPr lang="en-US" kern="0" dirty="0" smtClean="0"/>
              <a:t>    vs  H</a:t>
            </a:r>
            <a:r>
              <a:rPr lang="en-US" kern="0" baseline="-25000" dirty="0" smtClean="0"/>
              <a:t>a</a:t>
            </a:r>
            <a:r>
              <a:rPr lang="en-US" kern="0" dirty="0" smtClean="0"/>
              <a:t>: </a:t>
            </a:r>
            <a:r>
              <a:rPr lang="en-US" kern="0" dirty="0" smtClean="0">
                <a:latin typeface="Symbol" pitchFamily="18" charset="2"/>
              </a:rPr>
              <a:t>s</a:t>
            </a:r>
            <a:r>
              <a:rPr lang="en-US" kern="0" baseline="-25000" dirty="0" smtClean="0"/>
              <a:t>1</a:t>
            </a:r>
            <a:r>
              <a:rPr lang="en-US" kern="0" baseline="30000" dirty="0" smtClean="0"/>
              <a:t>2</a:t>
            </a:r>
            <a:r>
              <a:rPr lang="en-US" kern="0" dirty="0" smtClean="0"/>
              <a:t> </a:t>
            </a:r>
            <a:r>
              <a:rPr lang="en-US" kern="0" dirty="0" smtClean="0">
                <a:sym typeface="Symbol" pitchFamily="18" charset="2"/>
              </a:rPr>
              <a:t> </a:t>
            </a:r>
            <a:r>
              <a:rPr lang="en-US" kern="0" dirty="0" smtClean="0">
                <a:latin typeface="Symbol" pitchFamily="18" charset="2"/>
              </a:rPr>
              <a:t>s</a:t>
            </a:r>
            <a:r>
              <a:rPr lang="en-US" kern="0" baseline="-25000" dirty="0" smtClean="0"/>
              <a:t>2</a:t>
            </a:r>
            <a:r>
              <a:rPr lang="en-US" kern="0" baseline="30000" dirty="0" smtClean="0"/>
              <a:t>2</a:t>
            </a:r>
          </a:p>
          <a:p>
            <a:pPr lvl="1"/>
            <a:r>
              <a:rPr lang="en-US" kern="0" dirty="0" smtClean="0"/>
              <a:t>What do you do with the p-value?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t-Tests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#</a:t>
            </a:r>
            <a:fld id="{C781E6F4-6155-4046-98DF-43015C2C0681}" type="slidenum">
              <a:rPr lang="en-US"/>
              <a:pPr/>
              <a:t>4</a:t>
            </a:fld>
            <a:endParaRPr lang="en-US"/>
          </a:p>
        </p:txBody>
      </p:sp>
      <p:sp>
        <p:nvSpPr>
          <p:cNvPr id="188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Levene’s Test Summary</a:t>
            </a:r>
          </a:p>
        </p:txBody>
      </p:sp>
      <p:sp>
        <p:nvSpPr>
          <p:cNvPr id="188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981200"/>
            <a:ext cx="8534400" cy="4114800"/>
          </a:xfrm>
        </p:spPr>
        <p:txBody>
          <a:bodyPr/>
          <a:lstStyle/>
          <a:p>
            <a:r>
              <a:rPr lang="en-US" dirty="0"/>
              <a:t>A hypothesis test within a hypothesis test.</a:t>
            </a:r>
          </a:p>
          <a:p>
            <a:endParaRPr lang="en-US" dirty="0" smtClean="0">
              <a:solidFill>
                <a:schemeClr val="accent1"/>
              </a:solidFill>
            </a:endParaRPr>
          </a:p>
          <a:p>
            <a:r>
              <a:rPr lang="en-US" dirty="0" smtClean="0">
                <a:solidFill>
                  <a:schemeClr val="accent1"/>
                </a:solidFill>
              </a:rPr>
              <a:t>Small </a:t>
            </a:r>
            <a:r>
              <a:rPr lang="en-US" dirty="0">
                <a:solidFill>
                  <a:schemeClr val="accent1"/>
                </a:solidFill>
              </a:rPr>
              <a:t>p-values mean the variances are unequal.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If </a:t>
            </a:r>
            <a:r>
              <a:rPr lang="en-US" dirty="0" err="1" smtClean="0"/>
              <a:t>Levene’s</a:t>
            </a:r>
            <a:r>
              <a:rPr lang="en-US" dirty="0" smtClean="0"/>
              <a:t> </a:t>
            </a:r>
            <a:r>
              <a:rPr lang="en-US" dirty="0"/>
              <a:t>test is a </a:t>
            </a:r>
            <a:r>
              <a:rPr lang="en-US" dirty="0" smtClean="0"/>
              <a:t>reject, can </a:t>
            </a:r>
            <a:r>
              <a:rPr lang="en-US" dirty="0"/>
              <a:t>not </a:t>
            </a:r>
            <a:r>
              <a:rPr lang="en-US" dirty="0" smtClean="0"/>
              <a:t>continue with </a:t>
            </a:r>
            <a:r>
              <a:rPr lang="en-US" dirty="0"/>
              <a:t>the 2-sample t-test </a:t>
            </a:r>
            <a:r>
              <a:rPr lang="en-US" dirty="0" smtClean="0"/>
              <a:t>(</a:t>
            </a:r>
            <a:r>
              <a:rPr lang="en-US" i="1" dirty="0" smtClean="0"/>
              <a:t>as presented here</a:t>
            </a:r>
            <a:r>
              <a:rPr lang="en-US" dirty="0" smtClean="0"/>
              <a:t>).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8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88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8419" grpId="0" uiExpand="1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t-Tests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#</a:t>
            </a:r>
            <a:fld id="{C6E5A0C3-CD25-40F7-B54A-B09F78FC4D90}" type="slidenum">
              <a:rPr lang="en-US"/>
              <a:pPr/>
              <a:t>5</a:t>
            </a:fld>
            <a:endParaRPr lang="en-US"/>
          </a:p>
        </p:txBody>
      </p:sp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762000"/>
          </a:xfrm>
        </p:spPr>
        <p:txBody>
          <a:bodyPr/>
          <a:lstStyle/>
          <a:p>
            <a:r>
              <a:rPr lang="en-US"/>
              <a:t>2-sample t-test</a:t>
            </a:r>
          </a:p>
        </p:txBody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914400"/>
            <a:ext cx="9067800" cy="3505200"/>
          </a:xfrm>
        </p:spPr>
        <p:txBody>
          <a:bodyPr/>
          <a:lstStyle/>
          <a:p>
            <a:r>
              <a:rPr lang="en-US" b="1" dirty="0" smtClean="0"/>
              <a:t>When: </a:t>
            </a:r>
            <a:r>
              <a:rPr lang="en-US" dirty="0">
                <a:solidFill>
                  <a:srgbClr val="FF0000"/>
                </a:solidFill>
              </a:rPr>
              <a:t>samples from two </a:t>
            </a:r>
            <a:r>
              <a:rPr lang="en-US" dirty="0" smtClean="0">
                <a:solidFill>
                  <a:srgbClr val="FF0000"/>
                </a:solidFill>
              </a:rPr>
              <a:t>populations, </a:t>
            </a:r>
            <a:r>
              <a:rPr lang="en-US" dirty="0">
                <a:solidFill>
                  <a:srgbClr val="FF0000"/>
                </a:solidFill>
              </a:rPr>
              <a:t>samples are independent</a:t>
            </a:r>
            <a:r>
              <a:rPr lang="en-US" dirty="0" smtClean="0">
                <a:solidFill>
                  <a:srgbClr val="FF0000"/>
                </a:solidFill>
              </a:rPr>
              <a:t>, </a:t>
            </a:r>
            <a:r>
              <a:rPr lang="en-US" dirty="0">
                <a:solidFill>
                  <a:srgbClr val="FF0000"/>
                </a:solidFill>
              </a:rPr>
              <a:t>quantitative </a:t>
            </a:r>
            <a:r>
              <a:rPr lang="en-US" dirty="0" smtClean="0">
                <a:solidFill>
                  <a:srgbClr val="FF0000"/>
                </a:solidFill>
              </a:rPr>
              <a:t>variable</a:t>
            </a:r>
            <a:endParaRPr lang="en-US" baseline="30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3032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t-Tests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#</a:t>
            </a:r>
            <a:fld id="{BF998900-995F-486D-8EBB-08A3631BCAE7}" type="slidenum">
              <a:rPr lang="en-US"/>
              <a:pPr/>
              <a:t>6</a:t>
            </a:fld>
            <a:endParaRPr lang="en-US"/>
          </a:p>
        </p:txBody>
      </p:sp>
      <p:sp>
        <p:nvSpPr>
          <p:cNvPr id="1945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8534400" cy="5334000"/>
          </a:xfrm>
        </p:spPr>
        <p:txBody>
          <a:bodyPr/>
          <a:lstStyle/>
          <a:p>
            <a:r>
              <a:rPr lang="en-US" sz="2800" dirty="0"/>
              <a:t>A study of the effect of caffeine on muscle metabolism used 36 male volunteers who each underwent arm exercise tests.  Eighteen of the men were randomly selected to take a capsule containing pure caffeine one hour before the test.  The other men received a placebo capsule.  During each exercise the subject's respiratory exchange ratio (RER) was measured. [</a:t>
            </a:r>
            <a:r>
              <a:rPr lang="en-US" sz="2800" i="1" dirty="0"/>
              <a:t>RER is the ratio of CO</a:t>
            </a:r>
            <a:r>
              <a:rPr lang="en-US" sz="2800" i="1" baseline="-25000" dirty="0"/>
              <a:t>2</a:t>
            </a:r>
            <a:r>
              <a:rPr lang="en-US" sz="2800" i="1" dirty="0"/>
              <a:t> produced to O</a:t>
            </a:r>
            <a:r>
              <a:rPr lang="en-US" sz="2800" i="1" baseline="-25000" dirty="0"/>
              <a:t>2</a:t>
            </a:r>
            <a:r>
              <a:rPr lang="en-US" sz="2800" i="1" dirty="0"/>
              <a:t> consumed and is an indicator of whether energy is being obtained from carbohydrates or </a:t>
            </a:r>
            <a:r>
              <a:rPr lang="en-US" sz="2800" i="1" dirty="0" smtClean="0"/>
              <a:t>fats</a:t>
            </a:r>
            <a:r>
              <a:rPr lang="en-US" sz="2800" dirty="0"/>
              <a:t>]</a:t>
            </a:r>
            <a:r>
              <a:rPr lang="en-US" sz="2800" dirty="0" smtClean="0"/>
              <a:t>.  </a:t>
            </a:r>
            <a:r>
              <a:rPr lang="en-US" sz="2800" dirty="0"/>
              <a:t>The question of interest to the experimenter was whether, on average and at the 5% level, caffeine </a:t>
            </a:r>
            <a:r>
              <a:rPr lang="en-US" sz="2800" dirty="0" smtClean="0"/>
              <a:t>changed mean RER</a:t>
            </a:r>
            <a:r>
              <a:rPr lang="en-US" sz="2800" dirty="0"/>
              <a:t>.</a:t>
            </a:r>
          </a:p>
        </p:txBody>
      </p:sp>
      <p:sp>
        <p:nvSpPr>
          <p:cNvPr id="194563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838200"/>
          </a:xfrm>
          <a:noFill/>
          <a:ln/>
        </p:spPr>
        <p:txBody>
          <a:bodyPr/>
          <a:lstStyle/>
          <a:p>
            <a:r>
              <a:rPr lang="en-US"/>
              <a:t>A Full Example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t-Tests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#</a:t>
            </a:r>
            <a:fld id="{1AEC54EC-D873-43EA-B6A2-D17560EF23B3}" type="slidenum">
              <a:rPr lang="en-US"/>
              <a:pPr/>
              <a:t>7</a:t>
            </a:fld>
            <a:endParaRPr lang="en-US"/>
          </a:p>
        </p:txBody>
      </p:sp>
      <p:sp>
        <p:nvSpPr>
          <p:cNvPr id="1955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1143000"/>
            <a:ext cx="9144000" cy="1828800"/>
          </a:xfrm>
        </p:spPr>
        <p:txBody>
          <a:bodyPr/>
          <a:lstStyle/>
          <a:p>
            <a:pPr>
              <a:buFontTx/>
              <a:buNone/>
            </a:pPr>
            <a:r>
              <a:rPr lang="en-US" sz="2000" b="1" u="sng" dirty="0" smtClean="0">
                <a:latin typeface="Courier New" pitchFamily="49" charset="0"/>
              </a:rPr>
              <a:t>Group     n  Mean   </a:t>
            </a:r>
            <a:r>
              <a:rPr lang="en-US" sz="2000" b="1" u="sng" dirty="0" err="1" smtClean="0">
                <a:latin typeface="Courier New" pitchFamily="49" charset="0"/>
              </a:rPr>
              <a:t>StDev</a:t>
            </a:r>
            <a:r>
              <a:rPr lang="en-US" sz="2000" b="1" u="sng" dirty="0" smtClean="0">
                <a:latin typeface="Courier New" pitchFamily="49" charset="0"/>
              </a:rPr>
              <a:t>   </a:t>
            </a:r>
            <a:r>
              <a:rPr lang="en-US" sz="2000" b="1" u="sng" dirty="0">
                <a:latin typeface="Courier New" pitchFamily="49" charset="0"/>
              </a:rPr>
              <a:t>Min 1</a:t>
            </a:r>
            <a:r>
              <a:rPr lang="en-US" sz="2000" b="1" u="sng" baseline="30000" dirty="0">
                <a:latin typeface="Courier New" pitchFamily="49" charset="0"/>
              </a:rPr>
              <a:t>st</a:t>
            </a:r>
            <a:r>
              <a:rPr lang="en-US" sz="2000" b="1" u="sng" dirty="0">
                <a:latin typeface="Courier New" pitchFamily="49" charset="0"/>
              </a:rPr>
              <a:t> </a:t>
            </a:r>
            <a:r>
              <a:rPr lang="en-US" sz="2000" b="1" u="sng" dirty="0" err="1">
                <a:latin typeface="Courier New" pitchFamily="49" charset="0"/>
              </a:rPr>
              <a:t>Qu</a:t>
            </a:r>
            <a:r>
              <a:rPr lang="en-US" sz="2000" b="1" u="sng" dirty="0">
                <a:latin typeface="Courier New" pitchFamily="49" charset="0"/>
              </a:rPr>
              <a:t> </a:t>
            </a:r>
            <a:r>
              <a:rPr lang="en-US" sz="2000" b="1" u="sng" dirty="0" smtClean="0">
                <a:latin typeface="Courier New" pitchFamily="49" charset="0"/>
              </a:rPr>
              <a:t> Median 3</a:t>
            </a:r>
            <a:r>
              <a:rPr lang="en-US" sz="2000" b="1" u="sng" baseline="30000" dirty="0" smtClean="0">
                <a:latin typeface="Courier New" pitchFamily="49" charset="0"/>
              </a:rPr>
              <a:t>rd</a:t>
            </a:r>
            <a:r>
              <a:rPr lang="en-US" sz="2000" b="1" u="sng" dirty="0" smtClean="0">
                <a:latin typeface="Courier New" pitchFamily="49" charset="0"/>
              </a:rPr>
              <a:t> </a:t>
            </a:r>
            <a:r>
              <a:rPr lang="en-US" sz="2000" b="1" u="sng" dirty="0" err="1">
                <a:latin typeface="Courier New" pitchFamily="49" charset="0"/>
              </a:rPr>
              <a:t>Qu</a:t>
            </a:r>
            <a:r>
              <a:rPr lang="en-US" sz="2000" b="1" u="sng" dirty="0">
                <a:latin typeface="Courier New" pitchFamily="49" charset="0"/>
              </a:rPr>
              <a:t>   </a:t>
            </a:r>
            <a:r>
              <a:rPr lang="en-US" sz="2000" b="1" u="sng" dirty="0" smtClean="0">
                <a:latin typeface="Courier New" pitchFamily="49" charset="0"/>
              </a:rPr>
              <a:t>Max</a:t>
            </a:r>
            <a:endParaRPr lang="en-US" sz="2000" b="1" u="sng" dirty="0">
              <a:latin typeface="Courier New" pitchFamily="49" charset="0"/>
            </a:endParaRPr>
          </a:p>
          <a:p>
            <a:pPr>
              <a:buNone/>
            </a:pPr>
            <a:r>
              <a:rPr lang="en-US" sz="2000" dirty="0">
                <a:latin typeface="Courier New" pitchFamily="49" charset="0"/>
              </a:rPr>
              <a:t>Caffeine </a:t>
            </a:r>
            <a:r>
              <a:rPr lang="en-US" sz="2000" dirty="0" smtClean="0">
                <a:latin typeface="Courier New" pitchFamily="49" charset="0"/>
              </a:rPr>
              <a:t>18  94.22  4.870  84.0  </a:t>
            </a:r>
            <a:r>
              <a:rPr lang="en-US" sz="2000" dirty="0">
                <a:latin typeface="Courier New" pitchFamily="49" charset="0"/>
              </a:rPr>
              <a:t>93.00  94.00 </a:t>
            </a:r>
            <a:r>
              <a:rPr lang="en-US" sz="2000" dirty="0" smtClean="0">
                <a:latin typeface="Courier New" pitchFamily="49" charset="0"/>
              </a:rPr>
              <a:t> 96.75 105.0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</a:rPr>
              <a:t>Placebo  18 100.10  5.795  89.0  96.25 </a:t>
            </a:r>
            <a:r>
              <a:rPr lang="en-US" sz="2000" dirty="0">
                <a:latin typeface="Courier New" pitchFamily="49" charset="0"/>
              </a:rPr>
              <a:t>100.50 </a:t>
            </a:r>
            <a:r>
              <a:rPr lang="en-US" sz="2000" dirty="0" smtClean="0">
                <a:latin typeface="Courier New" pitchFamily="49" charset="0"/>
              </a:rPr>
              <a:t>103.00 109.0</a:t>
            </a:r>
            <a:endParaRPr lang="en-US" sz="1200" dirty="0" smtClean="0">
              <a:latin typeface="Courier New" pitchFamily="49" charset="0"/>
            </a:endParaRPr>
          </a:p>
          <a:p>
            <a:pPr>
              <a:buFontTx/>
              <a:buNone/>
            </a:pPr>
            <a:endParaRPr lang="en-US" sz="1200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2000" dirty="0" smtClean="0">
                <a:latin typeface="Courier New" pitchFamily="49" charset="0"/>
              </a:rPr>
              <a:t>  </a:t>
            </a:r>
            <a:r>
              <a:rPr lang="en-US" sz="2000" dirty="0" err="1" smtClean="0">
                <a:latin typeface="Courier New" pitchFamily="49" charset="0"/>
              </a:rPr>
              <a:t>Levene’s</a:t>
            </a:r>
            <a:r>
              <a:rPr lang="en-US" sz="2000" dirty="0" smtClean="0">
                <a:latin typeface="Courier New" pitchFamily="49" charset="0"/>
              </a:rPr>
              <a:t> </a:t>
            </a:r>
            <a:r>
              <a:rPr lang="en-US" sz="2000" dirty="0">
                <a:latin typeface="Courier New" pitchFamily="49" charset="0"/>
              </a:rPr>
              <a:t>Test p-value = 0.1993</a:t>
            </a:r>
          </a:p>
        </p:txBody>
      </p:sp>
      <p:sp>
        <p:nvSpPr>
          <p:cNvPr id="195668" name="Rectangle 84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838200"/>
          </a:xfrm>
          <a:noFill/>
          <a:ln/>
        </p:spPr>
        <p:txBody>
          <a:bodyPr/>
          <a:lstStyle/>
          <a:p>
            <a:r>
              <a:rPr lang="en-US"/>
              <a:t>A Full Example</a:t>
            </a:r>
          </a:p>
        </p:txBody>
      </p:sp>
      <p:grpSp>
        <p:nvGrpSpPr>
          <p:cNvPr id="195663" name="Group 195662"/>
          <p:cNvGrpSpPr/>
          <p:nvPr/>
        </p:nvGrpSpPr>
        <p:grpSpPr>
          <a:xfrm>
            <a:off x="1008061" y="3124200"/>
            <a:ext cx="7028553" cy="3438832"/>
            <a:chOff x="1008061" y="3200400"/>
            <a:chExt cx="7028553" cy="3438832"/>
          </a:xfrm>
        </p:grpSpPr>
        <p:sp>
          <p:nvSpPr>
            <p:cNvPr id="4" name="Rectangle 5"/>
            <p:cNvSpPr>
              <a:spLocks noChangeArrowheads="1"/>
            </p:cNvSpPr>
            <p:nvPr/>
          </p:nvSpPr>
          <p:spPr bwMode="auto">
            <a:xfrm>
              <a:off x="2471738" y="3200400"/>
              <a:ext cx="1085850" cy="357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9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Caffeine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2675626" y="6380470"/>
              <a:ext cx="492125" cy="2587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RER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 rot="16200000">
              <a:off x="643730" y="4590046"/>
              <a:ext cx="987425" cy="258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Frequency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" name="Line 8"/>
            <p:cNvSpPr>
              <a:spLocks noChangeShapeType="1"/>
            </p:cNvSpPr>
            <p:nvPr/>
          </p:nvSpPr>
          <p:spPr bwMode="auto">
            <a:xfrm>
              <a:off x="1686614" y="5926348"/>
              <a:ext cx="247173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Line 9"/>
            <p:cNvSpPr>
              <a:spLocks noChangeShapeType="1"/>
            </p:cNvSpPr>
            <p:nvPr/>
          </p:nvSpPr>
          <p:spPr bwMode="auto">
            <a:xfrm>
              <a:off x="1686614" y="5926348"/>
              <a:ext cx="0" cy="11112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>
              <a:off x="2180326" y="5926348"/>
              <a:ext cx="0" cy="11112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Line 11"/>
            <p:cNvSpPr>
              <a:spLocks noChangeShapeType="1"/>
            </p:cNvSpPr>
            <p:nvPr/>
          </p:nvSpPr>
          <p:spPr bwMode="auto">
            <a:xfrm>
              <a:off x="2675626" y="5926348"/>
              <a:ext cx="0" cy="11112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Line 12"/>
            <p:cNvSpPr>
              <a:spLocks noChangeShapeType="1"/>
            </p:cNvSpPr>
            <p:nvPr/>
          </p:nvSpPr>
          <p:spPr bwMode="auto">
            <a:xfrm>
              <a:off x="3169339" y="5926348"/>
              <a:ext cx="0" cy="11112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Line 13"/>
            <p:cNvSpPr>
              <a:spLocks noChangeShapeType="1"/>
            </p:cNvSpPr>
            <p:nvPr/>
          </p:nvSpPr>
          <p:spPr bwMode="auto">
            <a:xfrm>
              <a:off x="3663051" y="5926348"/>
              <a:ext cx="0" cy="11112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Line 14"/>
            <p:cNvSpPr>
              <a:spLocks noChangeShapeType="1"/>
            </p:cNvSpPr>
            <p:nvPr/>
          </p:nvSpPr>
          <p:spPr bwMode="auto">
            <a:xfrm>
              <a:off x="4158351" y="5926348"/>
              <a:ext cx="0" cy="11112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1532626" y="6116103"/>
              <a:ext cx="307975" cy="2587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80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2026339" y="6116103"/>
              <a:ext cx="307975" cy="2587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85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2521639" y="6116103"/>
              <a:ext cx="307975" cy="2587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90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9" name="Rectangle 18"/>
            <p:cNvSpPr>
              <a:spLocks noChangeArrowheads="1"/>
            </p:cNvSpPr>
            <p:nvPr/>
          </p:nvSpPr>
          <p:spPr bwMode="auto">
            <a:xfrm>
              <a:off x="3015351" y="6116103"/>
              <a:ext cx="307975" cy="2587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95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" name="Rectangle 19"/>
            <p:cNvSpPr>
              <a:spLocks noChangeArrowheads="1"/>
            </p:cNvSpPr>
            <p:nvPr/>
          </p:nvSpPr>
          <p:spPr bwMode="auto">
            <a:xfrm>
              <a:off x="3453501" y="6116103"/>
              <a:ext cx="419100" cy="2587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100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" name="Line 20"/>
            <p:cNvSpPr>
              <a:spLocks noChangeShapeType="1"/>
            </p:cNvSpPr>
            <p:nvPr/>
          </p:nvSpPr>
          <p:spPr bwMode="auto">
            <a:xfrm flipV="1">
              <a:off x="1692275" y="3579813"/>
              <a:ext cx="0" cy="234473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Line 21"/>
            <p:cNvSpPr>
              <a:spLocks noChangeShapeType="1"/>
            </p:cNvSpPr>
            <p:nvPr/>
          </p:nvSpPr>
          <p:spPr bwMode="auto">
            <a:xfrm flipH="1">
              <a:off x="1581150" y="5924550"/>
              <a:ext cx="111125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Line 22"/>
            <p:cNvSpPr>
              <a:spLocks noChangeShapeType="1"/>
            </p:cNvSpPr>
            <p:nvPr/>
          </p:nvSpPr>
          <p:spPr bwMode="auto">
            <a:xfrm flipH="1">
              <a:off x="1581150" y="5591175"/>
              <a:ext cx="111125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Line 23"/>
            <p:cNvSpPr>
              <a:spLocks noChangeShapeType="1"/>
            </p:cNvSpPr>
            <p:nvPr/>
          </p:nvSpPr>
          <p:spPr bwMode="auto">
            <a:xfrm flipH="1">
              <a:off x="1581150" y="5257800"/>
              <a:ext cx="111125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Line 24"/>
            <p:cNvSpPr>
              <a:spLocks noChangeShapeType="1"/>
            </p:cNvSpPr>
            <p:nvPr/>
          </p:nvSpPr>
          <p:spPr bwMode="auto">
            <a:xfrm flipH="1">
              <a:off x="1581150" y="4924425"/>
              <a:ext cx="111125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Line 25"/>
            <p:cNvSpPr>
              <a:spLocks noChangeShapeType="1"/>
            </p:cNvSpPr>
            <p:nvPr/>
          </p:nvSpPr>
          <p:spPr bwMode="auto">
            <a:xfrm flipH="1">
              <a:off x="1581150" y="4579938"/>
              <a:ext cx="111125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Line 26"/>
            <p:cNvSpPr>
              <a:spLocks noChangeShapeType="1"/>
            </p:cNvSpPr>
            <p:nvPr/>
          </p:nvSpPr>
          <p:spPr bwMode="auto">
            <a:xfrm flipH="1">
              <a:off x="1581150" y="4246563"/>
              <a:ext cx="111125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Line 27"/>
            <p:cNvSpPr>
              <a:spLocks noChangeShapeType="1"/>
            </p:cNvSpPr>
            <p:nvPr/>
          </p:nvSpPr>
          <p:spPr bwMode="auto">
            <a:xfrm flipH="1">
              <a:off x="1581150" y="3913188"/>
              <a:ext cx="111125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Line 28"/>
            <p:cNvSpPr>
              <a:spLocks noChangeShapeType="1"/>
            </p:cNvSpPr>
            <p:nvPr/>
          </p:nvSpPr>
          <p:spPr bwMode="auto">
            <a:xfrm flipH="1">
              <a:off x="1581150" y="3579813"/>
              <a:ext cx="111125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Rectangle 29"/>
            <p:cNvSpPr>
              <a:spLocks noChangeArrowheads="1"/>
            </p:cNvSpPr>
            <p:nvPr/>
          </p:nvSpPr>
          <p:spPr bwMode="auto">
            <a:xfrm rot="16200000">
              <a:off x="1372393" y="5761621"/>
              <a:ext cx="196850" cy="258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95584" name="Rectangle 31"/>
            <p:cNvSpPr>
              <a:spLocks noChangeArrowheads="1"/>
            </p:cNvSpPr>
            <p:nvPr/>
          </p:nvSpPr>
          <p:spPr bwMode="auto">
            <a:xfrm rot="16200000">
              <a:off x="1372393" y="5094871"/>
              <a:ext cx="196850" cy="258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2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95587" name="Rectangle 33"/>
            <p:cNvSpPr>
              <a:spLocks noChangeArrowheads="1"/>
            </p:cNvSpPr>
            <p:nvPr/>
          </p:nvSpPr>
          <p:spPr bwMode="auto">
            <a:xfrm rot="16200000">
              <a:off x="1372393" y="4417009"/>
              <a:ext cx="196850" cy="258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4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95589" name="Rectangle 35"/>
            <p:cNvSpPr>
              <a:spLocks noChangeArrowheads="1"/>
            </p:cNvSpPr>
            <p:nvPr/>
          </p:nvSpPr>
          <p:spPr bwMode="auto">
            <a:xfrm rot="16200000">
              <a:off x="1372393" y="3750259"/>
              <a:ext cx="196850" cy="258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6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95591" name="Rectangle 37"/>
            <p:cNvSpPr>
              <a:spLocks noChangeArrowheads="1"/>
            </p:cNvSpPr>
            <p:nvPr/>
          </p:nvSpPr>
          <p:spPr bwMode="auto">
            <a:xfrm>
              <a:off x="1686614" y="5591175"/>
              <a:ext cx="493713" cy="333375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1270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592" name="Rectangle 38"/>
            <p:cNvSpPr>
              <a:spLocks noChangeArrowheads="1"/>
            </p:cNvSpPr>
            <p:nvPr/>
          </p:nvSpPr>
          <p:spPr bwMode="auto">
            <a:xfrm>
              <a:off x="2180326" y="4924425"/>
              <a:ext cx="495300" cy="1000125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1270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593" name="Rectangle 39"/>
            <p:cNvSpPr>
              <a:spLocks noChangeArrowheads="1"/>
            </p:cNvSpPr>
            <p:nvPr/>
          </p:nvSpPr>
          <p:spPr bwMode="auto">
            <a:xfrm>
              <a:off x="2675626" y="3579813"/>
              <a:ext cx="493713" cy="2344737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1270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594" name="Rectangle 40"/>
            <p:cNvSpPr>
              <a:spLocks noChangeArrowheads="1"/>
            </p:cNvSpPr>
            <p:nvPr/>
          </p:nvSpPr>
          <p:spPr bwMode="auto">
            <a:xfrm>
              <a:off x="3169339" y="3913188"/>
              <a:ext cx="493713" cy="2011362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1270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595" name="Rectangle 41"/>
            <p:cNvSpPr>
              <a:spLocks noChangeArrowheads="1"/>
            </p:cNvSpPr>
            <p:nvPr/>
          </p:nvSpPr>
          <p:spPr bwMode="auto">
            <a:xfrm>
              <a:off x="3663051" y="5591175"/>
              <a:ext cx="495300" cy="333375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1270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596" name="Rectangle 42"/>
            <p:cNvSpPr>
              <a:spLocks noChangeArrowheads="1"/>
            </p:cNvSpPr>
            <p:nvPr/>
          </p:nvSpPr>
          <p:spPr bwMode="auto">
            <a:xfrm>
              <a:off x="6159500" y="3200400"/>
              <a:ext cx="1050925" cy="357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9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Placebo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95597" name="Rectangle 43"/>
            <p:cNvSpPr>
              <a:spLocks noChangeArrowheads="1"/>
            </p:cNvSpPr>
            <p:nvPr/>
          </p:nvSpPr>
          <p:spPr bwMode="auto">
            <a:xfrm>
              <a:off x="6345926" y="6380470"/>
              <a:ext cx="492125" cy="2587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RER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95598" name="Rectangle 44"/>
            <p:cNvSpPr>
              <a:spLocks noChangeArrowheads="1"/>
            </p:cNvSpPr>
            <p:nvPr/>
          </p:nvSpPr>
          <p:spPr bwMode="auto">
            <a:xfrm rot="16200000">
              <a:off x="4301330" y="4588459"/>
              <a:ext cx="987425" cy="258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Frequency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95599" name="Line 45"/>
            <p:cNvSpPr>
              <a:spLocks noChangeShapeType="1"/>
            </p:cNvSpPr>
            <p:nvPr/>
          </p:nvSpPr>
          <p:spPr bwMode="auto">
            <a:xfrm>
              <a:off x="5356914" y="5926348"/>
              <a:ext cx="247015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600" name="Line 46"/>
            <p:cNvSpPr>
              <a:spLocks noChangeShapeType="1"/>
            </p:cNvSpPr>
            <p:nvPr/>
          </p:nvSpPr>
          <p:spPr bwMode="auto">
            <a:xfrm>
              <a:off x="5356914" y="5926348"/>
              <a:ext cx="0" cy="11112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601" name="Line 47"/>
            <p:cNvSpPr>
              <a:spLocks noChangeShapeType="1"/>
            </p:cNvSpPr>
            <p:nvPr/>
          </p:nvSpPr>
          <p:spPr bwMode="auto">
            <a:xfrm>
              <a:off x="5850626" y="5926348"/>
              <a:ext cx="0" cy="11112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602" name="Line 48"/>
            <p:cNvSpPr>
              <a:spLocks noChangeShapeType="1"/>
            </p:cNvSpPr>
            <p:nvPr/>
          </p:nvSpPr>
          <p:spPr bwMode="auto">
            <a:xfrm>
              <a:off x="6344339" y="5926348"/>
              <a:ext cx="0" cy="11112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603" name="Line 49"/>
            <p:cNvSpPr>
              <a:spLocks noChangeShapeType="1"/>
            </p:cNvSpPr>
            <p:nvPr/>
          </p:nvSpPr>
          <p:spPr bwMode="auto">
            <a:xfrm>
              <a:off x="6839639" y="5926348"/>
              <a:ext cx="0" cy="11112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604" name="Line 50"/>
            <p:cNvSpPr>
              <a:spLocks noChangeShapeType="1"/>
            </p:cNvSpPr>
            <p:nvPr/>
          </p:nvSpPr>
          <p:spPr bwMode="auto">
            <a:xfrm>
              <a:off x="7333351" y="5926348"/>
              <a:ext cx="0" cy="11112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605" name="Line 51"/>
            <p:cNvSpPr>
              <a:spLocks noChangeShapeType="1"/>
            </p:cNvSpPr>
            <p:nvPr/>
          </p:nvSpPr>
          <p:spPr bwMode="auto">
            <a:xfrm>
              <a:off x="7827064" y="5926348"/>
              <a:ext cx="0" cy="11112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606" name="Rectangle 52"/>
            <p:cNvSpPr>
              <a:spLocks noChangeArrowheads="1"/>
            </p:cNvSpPr>
            <p:nvPr/>
          </p:nvSpPr>
          <p:spPr bwMode="auto">
            <a:xfrm>
              <a:off x="5202926" y="6116103"/>
              <a:ext cx="307975" cy="2587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85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95607" name="Rectangle 53"/>
            <p:cNvSpPr>
              <a:spLocks noChangeArrowheads="1"/>
            </p:cNvSpPr>
            <p:nvPr/>
          </p:nvSpPr>
          <p:spPr bwMode="auto">
            <a:xfrm>
              <a:off x="5696639" y="6116103"/>
              <a:ext cx="307975" cy="2587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90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95608" name="Rectangle 54"/>
            <p:cNvSpPr>
              <a:spLocks noChangeArrowheads="1"/>
            </p:cNvSpPr>
            <p:nvPr/>
          </p:nvSpPr>
          <p:spPr bwMode="auto">
            <a:xfrm>
              <a:off x="6190351" y="6116103"/>
              <a:ext cx="307975" cy="2587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95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95609" name="Rectangle 55"/>
            <p:cNvSpPr>
              <a:spLocks noChangeArrowheads="1"/>
            </p:cNvSpPr>
            <p:nvPr/>
          </p:nvSpPr>
          <p:spPr bwMode="auto">
            <a:xfrm>
              <a:off x="6630089" y="6116103"/>
              <a:ext cx="419100" cy="2587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100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95610" name="Rectangle 56"/>
            <p:cNvSpPr>
              <a:spLocks noChangeArrowheads="1"/>
            </p:cNvSpPr>
            <p:nvPr/>
          </p:nvSpPr>
          <p:spPr bwMode="auto">
            <a:xfrm>
              <a:off x="7617514" y="6116103"/>
              <a:ext cx="419100" cy="2587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110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95611" name="Line 57"/>
            <p:cNvSpPr>
              <a:spLocks noChangeShapeType="1"/>
            </p:cNvSpPr>
            <p:nvPr/>
          </p:nvSpPr>
          <p:spPr bwMode="auto">
            <a:xfrm flipV="1">
              <a:off x="5349875" y="3579813"/>
              <a:ext cx="0" cy="234473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612" name="Line 58"/>
            <p:cNvSpPr>
              <a:spLocks noChangeShapeType="1"/>
            </p:cNvSpPr>
            <p:nvPr/>
          </p:nvSpPr>
          <p:spPr bwMode="auto">
            <a:xfrm flipH="1">
              <a:off x="5238750" y="5924550"/>
              <a:ext cx="111125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613" name="Line 59"/>
            <p:cNvSpPr>
              <a:spLocks noChangeShapeType="1"/>
            </p:cNvSpPr>
            <p:nvPr/>
          </p:nvSpPr>
          <p:spPr bwMode="auto">
            <a:xfrm flipH="1">
              <a:off x="5238750" y="5529263"/>
              <a:ext cx="111125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614" name="Line 60"/>
            <p:cNvSpPr>
              <a:spLocks noChangeShapeType="1"/>
            </p:cNvSpPr>
            <p:nvPr/>
          </p:nvSpPr>
          <p:spPr bwMode="auto">
            <a:xfrm flipH="1">
              <a:off x="5238750" y="5146675"/>
              <a:ext cx="111125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615" name="Line 61"/>
            <p:cNvSpPr>
              <a:spLocks noChangeShapeType="1"/>
            </p:cNvSpPr>
            <p:nvPr/>
          </p:nvSpPr>
          <p:spPr bwMode="auto">
            <a:xfrm flipH="1">
              <a:off x="5238750" y="4752975"/>
              <a:ext cx="111125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648" name="Line 62"/>
            <p:cNvSpPr>
              <a:spLocks noChangeShapeType="1"/>
            </p:cNvSpPr>
            <p:nvPr/>
          </p:nvSpPr>
          <p:spPr bwMode="auto">
            <a:xfrm flipH="1">
              <a:off x="5238750" y="4357688"/>
              <a:ext cx="111125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649" name="Line 63"/>
            <p:cNvSpPr>
              <a:spLocks noChangeShapeType="1"/>
            </p:cNvSpPr>
            <p:nvPr/>
          </p:nvSpPr>
          <p:spPr bwMode="auto">
            <a:xfrm flipH="1">
              <a:off x="5238750" y="3975100"/>
              <a:ext cx="111125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650" name="Line 64"/>
            <p:cNvSpPr>
              <a:spLocks noChangeShapeType="1"/>
            </p:cNvSpPr>
            <p:nvPr/>
          </p:nvSpPr>
          <p:spPr bwMode="auto">
            <a:xfrm flipH="1">
              <a:off x="5238750" y="3579813"/>
              <a:ext cx="111125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651" name="Rectangle 65"/>
            <p:cNvSpPr>
              <a:spLocks noChangeArrowheads="1"/>
            </p:cNvSpPr>
            <p:nvPr/>
          </p:nvSpPr>
          <p:spPr bwMode="auto">
            <a:xfrm rot="16200000">
              <a:off x="5029993" y="5761621"/>
              <a:ext cx="196850" cy="258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95653" name="Rectangle 67"/>
            <p:cNvSpPr>
              <a:spLocks noChangeArrowheads="1"/>
            </p:cNvSpPr>
            <p:nvPr/>
          </p:nvSpPr>
          <p:spPr bwMode="auto">
            <a:xfrm rot="16200000">
              <a:off x="5029993" y="4982159"/>
              <a:ext cx="196850" cy="258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2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95655" name="Rectangle 69"/>
            <p:cNvSpPr>
              <a:spLocks noChangeArrowheads="1"/>
            </p:cNvSpPr>
            <p:nvPr/>
          </p:nvSpPr>
          <p:spPr bwMode="auto">
            <a:xfrm rot="16200000">
              <a:off x="5029993" y="4193171"/>
              <a:ext cx="196850" cy="258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4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95657" name="Rectangle 71"/>
            <p:cNvSpPr>
              <a:spLocks noChangeArrowheads="1"/>
            </p:cNvSpPr>
            <p:nvPr/>
          </p:nvSpPr>
          <p:spPr bwMode="auto">
            <a:xfrm rot="16200000">
              <a:off x="5029993" y="3415296"/>
              <a:ext cx="196850" cy="258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6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95658" name="Rectangle 72"/>
            <p:cNvSpPr>
              <a:spLocks noChangeArrowheads="1"/>
            </p:cNvSpPr>
            <p:nvPr/>
          </p:nvSpPr>
          <p:spPr bwMode="auto">
            <a:xfrm>
              <a:off x="5356914" y="5529263"/>
              <a:ext cx="493713" cy="395287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1270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659" name="Rectangle 73"/>
            <p:cNvSpPr>
              <a:spLocks noChangeArrowheads="1"/>
            </p:cNvSpPr>
            <p:nvPr/>
          </p:nvSpPr>
          <p:spPr bwMode="auto">
            <a:xfrm>
              <a:off x="5850626" y="5146675"/>
              <a:ext cx="493713" cy="777875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1270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660" name="Rectangle 74"/>
            <p:cNvSpPr>
              <a:spLocks noChangeArrowheads="1"/>
            </p:cNvSpPr>
            <p:nvPr/>
          </p:nvSpPr>
          <p:spPr bwMode="auto">
            <a:xfrm>
              <a:off x="6344339" y="3579813"/>
              <a:ext cx="495300" cy="2344737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1270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661" name="Rectangle 75"/>
            <p:cNvSpPr>
              <a:spLocks noChangeArrowheads="1"/>
            </p:cNvSpPr>
            <p:nvPr/>
          </p:nvSpPr>
          <p:spPr bwMode="auto">
            <a:xfrm>
              <a:off x="6839639" y="3975100"/>
              <a:ext cx="493713" cy="1949450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1270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662" name="Rectangle 76"/>
            <p:cNvSpPr>
              <a:spLocks noChangeArrowheads="1"/>
            </p:cNvSpPr>
            <p:nvPr/>
          </p:nvSpPr>
          <p:spPr bwMode="auto">
            <a:xfrm>
              <a:off x="7333351" y="4357688"/>
              <a:ext cx="493713" cy="1566862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1270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Rectangle 80"/>
            <p:cNvSpPr>
              <a:spLocks noChangeArrowheads="1"/>
            </p:cNvSpPr>
            <p:nvPr/>
          </p:nvSpPr>
          <p:spPr bwMode="auto">
            <a:xfrm>
              <a:off x="7158248" y="6121343"/>
              <a:ext cx="341440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105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2" name="Rectangle 81"/>
            <p:cNvSpPr>
              <a:spLocks noChangeArrowheads="1"/>
            </p:cNvSpPr>
            <p:nvPr/>
          </p:nvSpPr>
          <p:spPr bwMode="auto">
            <a:xfrm>
              <a:off x="3985186" y="6119909"/>
              <a:ext cx="341440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105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Inference Concepts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#</a:t>
            </a:r>
            <a:fld id="{B688EE58-D69A-40CA-ABEC-FF6860B42866}" type="slidenum">
              <a:rPr lang="en-US"/>
              <a:pPr/>
              <a:t>8</a:t>
            </a:fld>
            <a:endParaRPr lang="en-US"/>
          </a:p>
        </p:txBody>
      </p:sp>
      <p:sp>
        <p:nvSpPr>
          <p:cNvPr id="176132" name="Rectangle 4"/>
          <p:cNvSpPr>
            <a:spLocks noGrp="1" noChangeArrowheads="1"/>
          </p:cNvSpPr>
          <p:nvPr>
            <p:ph type="title"/>
          </p:nvPr>
        </p:nvSpPr>
        <p:spPr>
          <a:xfrm>
            <a:off x="228600" y="76200"/>
            <a:ext cx="8686800" cy="838200"/>
          </a:xfrm>
        </p:spPr>
        <p:txBody>
          <a:bodyPr/>
          <a:lstStyle/>
          <a:p>
            <a:r>
              <a:rPr lang="en-US" dirty="0"/>
              <a:t>Recipe for any Hypothesis Test</a:t>
            </a:r>
          </a:p>
        </p:txBody>
      </p:sp>
      <p:sp>
        <p:nvSpPr>
          <p:cNvPr id="17613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52400" y="1143000"/>
            <a:ext cx="8991600" cy="5257800"/>
          </a:xfrm>
        </p:spPr>
        <p:txBody>
          <a:bodyPr/>
          <a:lstStyle/>
          <a:p>
            <a:pPr marL="609600" indent="-609600">
              <a:buNone/>
            </a:pPr>
            <a:r>
              <a:rPr lang="en-US" sz="2400" b="1" dirty="0" smtClean="0"/>
              <a:t>1)  State </a:t>
            </a:r>
            <a:r>
              <a:rPr lang="en-US" sz="2400" b="1" dirty="0"/>
              <a:t>the rejection criterion (</a:t>
            </a:r>
            <a:r>
              <a:rPr lang="en-US" sz="2400" b="1" dirty="0">
                <a:latin typeface="Symbol" pitchFamily="18" charset="2"/>
              </a:rPr>
              <a:t>a</a:t>
            </a:r>
            <a:r>
              <a:rPr lang="en-US" sz="2400" b="1" dirty="0" smtClean="0"/>
              <a:t>)</a:t>
            </a:r>
          </a:p>
          <a:p>
            <a:pPr marL="609600" indent="-609600">
              <a:buNone/>
            </a:pPr>
            <a:r>
              <a:rPr lang="en-US" sz="2400" dirty="0" smtClean="0">
                <a:latin typeface="Symbol" panose="05050102010706020507" pitchFamily="18" charset="2"/>
              </a:rPr>
              <a:t>a</a:t>
            </a:r>
            <a:r>
              <a:rPr lang="en-US" sz="2400" dirty="0" smtClean="0"/>
              <a:t>=0.05</a:t>
            </a:r>
            <a:endParaRPr lang="en-US" sz="2400" dirty="0" smtClean="0"/>
          </a:p>
          <a:p>
            <a:pPr marL="609600" indent="-609600">
              <a:buNone/>
            </a:pPr>
            <a:endParaRPr lang="en-US" sz="2400" dirty="0"/>
          </a:p>
          <a:p>
            <a:pPr marL="609600" indent="-609600">
              <a:buFontTx/>
              <a:buNone/>
            </a:pPr>
            <a:r>
              <a:rPr lang="en-US" sz="2400" b="1" dirty="0" smtClean="0"/>
              <a:t>2)  State </a:t>
            </a:r>
            <a:r>
              <a:rPr lang="en-US" sz="2400" b="1" dirty="0"/>
              <a:t>the null &amp;</a:t>
            </a:r>
            <a:r>
              <a:rPr lang="en-US" sz="2400" b="1" dirty="0" smtClean="0"/>
              <a:t> </a:t>
            </a:r>
            <a:r>
              <a:rPr lang="en-US" sz="2400" b="1" dirty="0"/>
              <a:t>alternative </a:t>
            </a:r>
            <a:r>
              <a:rPr lang="en-US" sz="2400" b="1" dirty="0" smtClean="0"/>
              <a:t>hypotheses, define the parameter(s)</a:t>
            </a:r>
          </a:p>
          <a:p>
            <a:pPr marL="609600" indent="-609600">
              <a:buFontTx/>
              <a:buNone/>
            </a:pPr>
            <a:r>
              <a:rPr lang="en-US" sz="2400" dirty="0" smtClean="0"/>
              <a:t>H</a:t>
            </a:r>
            <a:r>
              <a:rPr lang="en-US" sz="2400" baseline="-25000" dirty="0" smtClean="0"/>
              <a:t>o</a:t>
            </a:r>
            <a:r>
              <a:rPr lang="en-US" sz="2400" dirty="0" smtClean="0"/>
              <a:t>: </a:t>
            </a:r>
            <a:r>
              <a:rPr lang="en-US" sz="2400" dirty="0" smtClean="0">
                <a:latin typeface="Symbol" panose="05050102010706020507" pitchFamily="18" charset="2"/>
              </a:rPr>
              <a:t>m</a:t>
            </a:r>
            <a:r>
              <a:rPr lang="en-US" sz="2400" baseline="-25000" dirty="0" smtClean="0"/>
              <a:t>c</a:t>
            </a:r>
            <a:r>
              <a:rPr lang="en-US" sz="2400" dirty="0" smtClean="0">
                <a:latin typeface="Symbol" panose="05050102010706020507" pitchFamily="18" charset="2"/>
              </a:rPr>
              <a:t>-</a:t>
            </a:r>
            <a:r>
              <a:rPr lang="en-US" sz="2400" dirty="0" err="1" smtClean="0">
                <a:latin typeface="Symbol" panose="05050102010706020507" pitchFamily="18" charset="2"/>
              </a:rPr>
              <a:t>m</a:t>
            </a:r>
            <a:r>
              <a:rPr lang="en-US" sz="2400" baseline="-25000" dirty="0" err="1" smtClean="0"/>
              <a:t>p</a:t>
            </a:r>
            <a:r>
              <a:rPr lang="en-US" sz="2400" baseline="-25000" dirty="0" smtClean="0"/>
              <a:t> </a:t>
            </a:r>
            <a:r>
              <a:rPr lang="en-US" sz="2400" dirty="0" smtClean="0"/>
              <a:t>= 0</a:t>
            </a:r>
          </a:p>
          <a:p>
            <a:pPr marL="1941513" indent="-1941513">
              <a:buNone/>
            </a:pPr>
            <a:r>
              <a:rPr lang="en-US" sz="2400" dirty="0" smtClean="0"/>
              <a:t>H</a:t>
            </a:r>
            <a:r>
              <a:rPr lang="en-US" sz="2400" baseline="-25000" dirty="0" smtClean="0"/>
              <a:t>a</a:t>
            </a:r>
            <a:r>
              <a:rPr lang="en-US" sz="2400" dirty="0" smtClean="0"/>
              <a:t>: </a:t>
            </a:r>
            <a:r>
              <a:rPr lang="en-US" sz="2400" dirty="0" smtClean="0">
                <a:latin typeface="Symbol" panose="05050102010706020507" pitchFamily="18" charset="2"/>
              </a:rPr>
              <a:t>m</a:t>
            </a:r>
            <a:r>
              <a:rPr lang="en-US" sz="2400" baseline="-25000" dirty="0" smtClean="0"/>
              <a:t>c</a:t>
            </a:r>
            <a:r>
              <a:rPr lang="en-US" sz="2400" dirty="0" smtClean="0">
                <a:latin typeface="Symbol" panose="05050102010706020507" pitchFamily="18" charset="2"/>
              </a:rPr>
              <a:t>-</a:t>
            </a:r>
            <a:r>
              <a:rPr lang="en-US" sz="2400" dirty="0" err="1" smtClean="0">
                <a:latin typeface="Symbol" panose="05050102010706020507" pitchFamily="18" charset="2"/>
              </a:rPr>
              <a:t>m</a:t>
            </a:r>
            <a:r>
              <a:rPr lang="en-US" sz="2400" baseline="-25000" dirty="0" err="1" smtClean="0"/>
              <a:t>p</a:t>
            </a:r>
            <a:r>
              <a:rPr lang="en-US" sz="2400" baseline="-25000" dirty="0" smtClean="0"/>
              <a:t> </a:t>
            </a:r>
            <a:r>
              <a:rPr lang="en-US" sz="2400" dirty="0" smtClean="0">
                <a:sym typeface="Symbol" panose="05050102010706020507" pitchFamily="18" charset="2"/>
              </a:rPr>
              <a:t> </a:t>
            </a:r>
            <a:r>
              <a:rPr lang="en-US" sz="2400" dirty="0" smtClean="0"/>
              <a:t>0</a:t>
            </a:r>
            <a:endParaRPr lang="en-US" sz="2400" dirty="0"/>
          </a:p>
          <a:p>
            <a:pPr marL="1941513" indent="-1941513">
              <a:buFontTx/>
              <a:buNone/>
            </a:pPr>
            <a:endParaRPr lang="en-US" sz="2400" dirty="0" smtClean="0"/>
          </a:p>
          <a:p>
            <a:pPr marL="1941513" indent="-1941513">
              <a:buFontTx/>
              <a:buNone/>
            </a:pPr>
            <a:r>
              <a:rPr lang="en-US" sz="2400" dirty="0" smtClean="0"/>
              <a:t>where</a:t>
            </a:r>
            <a:r>
              <a:rPr lang="en-US" sz="2400" dirty="0" smtClean="0"/>
              <a:t> </a:t>
            </a:r>
            <a:r>
              <a:rPr lang="en-US" sz="2400" dirty="0">
                <a:latin typeface="Symbol" panose="05050102010706020507" pitchFamily="18" charset="2"/>
              </a:rPr>
              <a:t>m</a:t>
            </a:r>
            <a:r>
              <a:rPr lang="en-US" sz="2400" baseline="-25000" dirty="0"/>
              <a:t>c</a:t>
            </a:r>
            <a:r>
              <a:rPr lang="en-US" sz="2400" dirty="0" smtClean="0"/>
              <a:t> is mean RER for all males given the caffeine pill</a:t>
            </a:r>
          </a:p>
          <a:p>
            <a:pPr marL="1941513" indent="-1941513">
              <a:buFontTx/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 </a:t>
            </a:r>
            <a:r>
              <a:rPr lang="en-US" sz="2400" dirty="0" err="1" smtClean="0">
                <a:latin typeface="Symbol" panose="05050102010706020507" pitchFamily="18" charset="2"/>
              </a:rPr>
              <a:t>m</a:t>
            </a:r>
            <a:r>
              <a:rPr lang="en-US" sz="2400" baseline="-25000" dirty="0" err="1"/>
              <a:t>p</a:t>
            </a:r>
            <a:r>
              <a:rPr lang="en-US" sz="2400" dirty="0" smtClean="0"/>
              <a:t> </a:t>
            </a:r>
            <a:r>
              <a:rPr lang="en-US" sz="2400" dirty="0"/>
              <a:t>is mean RER for all males given the </a:t>
            </a:r>
            <a:r>
              <a:rPr lang="en-US" sz="2400" dirty="0" smtClean="0"/>
              <a:t>placebo</a:t>
            </a:r>
          </a:p>
          <a:p>
            <a:pPr marL="1941513" indent="-1941513">
              <a:buFontTx/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06694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13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Inference Concepts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#</a:t>
            </a:r>
            <a:fld id="{B688EE58-D69A-40CA-ABEC-FF6860B42866}" type="slidenum">
              <a:rPr lang="en-US"/>
              <a:pPr/>
              <a:t>9</a:t>
            </a:fld>
            <a:endParaRPr lang="en-US"/>
          </a:p>
        </p:txBody>
      </p:sp>
      <p:sp>
        <p:nvSpPr>
          <p:cNvPr id="176132" name="Rectangle 4"/>
          <p:cNvSpPr>
            <a:spLocks noGrp="1" noChangeArrowheads="1"/>
          </p:cNvSpPr>
          <p:nvPr>
            <p:ph type="title"/>
          </p:nvPr>
        </p:nvSpPr>
        <p:spPr>
          <a:xfrm>
            <a:off x="228600" y="76200"/>
            <a:ext cx="8686800" cy="838200"/>
          </a:xfrm>
        </p:spPr>
        <p:txBody>
          <a:bodyPr/>
          <a:lstStyle/>
          <a:p>
            <a:r>
              <a:rPr lang="en-US" dirty="0"/>
              <a:t>Recipe for any Hypothesis Test</a:t>
            </a:r>
          </a:p>
        </p:txBody>
      </p:sp>
      <p:sp>
        <p:nvSpPr>
          <p:cNvPr id="17613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52400" y="1143000"/>
            <a:ext cx="8991600" cy="5257800"/>
          </a:xfrm>
        </p:spPr>
        <p:txBody>
          <a:bodyPr/>
          <a:lstStyle/>
          <a:p>
            <a:pPr marL="609600" indent="-609600">
              <a:buFontTx/>
              <a:buNone/>
            </a:pPr>
            <a:r>
              <a:rPr lang="en-US" sz="2400" b="1" dirty="0" smtClean="0"/>
              <a:t>3)  Determine which test to perform – Explain!</a:t>
            </a:r>
          </a:p>
          <a:p>
            <a:pPr marL="609600" indent="-609600">
              <a:buFontTx/>
              <a:buNone/>
            </a:pPr>
            <a:r>
              <a:rPr lang="en-US" sz="2400" dirty="0" smtClean="0"/>
              <a:t>2-sample t-test … because …</a:t>
            </a:r>
          </a:p>
          <a:p>
            <a:pPr marL="609600" indent="-609600">
              <a:buFontTx/>
              <a:buNone/>
            </a:pPr>
            <a:r>
              <a:rPr lang="en-US" sz="2400" dirty="0"/>
              <a:t> </a:t>
            </a:r>
            <a:r>
              <a:rPr lang="en-US" sz="2400" dirty="0" smtClean="0"/>
              <a:t> (a) two populations were considered (caffeine and placebo groups),</a:t>
            </a:r>
          </a:p>
          <a:p>
            <a:pPr marL="609600" indent="-609600">
              <a:buFontTx/>
              <a:buNone/>
            </a:pPr>
            <a:r>
              <a:rPr lang="en-US" sz="2400" dirty="0"/>
              <a:t> </a:t>
            </a:r>
            <a:r>
              <a:rPr lang="en-US" sz="2400" dirty="0" smtClean="0"/>
              <a:t> (b) the populations are independent (there is no connection between males in the two groups), and</a:t>
            </a:r>
          </a:p>
          <a:p>
            <a:pPr marL="609600" indent="-609600">
              <a:buFontTx/>
              <a:buNone/>
            </a:pPr>
            <a:r>
              <a:rPr lang="en-US" sz="2400" dirty="0"/>
              <a:t> </a:t>
            </a:r>
            <a:r>
              <a:rPr lang="en-US" sz="2400" dirty="0" smtClean="0"/>
              <a:t> (c) a quantitative variable (RER) was recorded.</a:t>
            </a:r>
          </a:p>
          <a:p>
            <a:pPr marL="609600" indent="-609600">
              <a:buFontTx/>
              <a:buNone/>
            </a:pPr>
            <a:endParaRPr lang="en-US" sz="2400" dirty="0"/>
          </a:p>
          <a:p>
            <a:pPr marL="609600" indent="-609600">
              <a:buFontTx/>
              <a:buNone/>
            </a:pPr>
            <a:r>
              <a:rPr lang="en-US" sz="2400" b="1" dirty="0"/>
              <a:t>4)  Collect the data (address type of study and randomization)</a:t>
            </a:r>
          </a:p>
          <a:p>
            <a:pPr marL="609600" indent="-609600">
              <a:buFontTx/>
              <a:buNone/>
            </a:pPr>
            <a:r>
              <a:rPr lang="en-US" sz="2400" dirty="0"/>
              <a:t>(i) </a:t>
            </a:r>
            <a:r>
              <a:rPr lang="en-US" sz="2400" dirty="0" smtClean="0"/>
              <a:t>Experiment (pill was controlled by experimenter to form treatments)</a:t>
            </a:r>
            <a:endParaRPr lang="en-US" sz="2400" dirty="0"/>
          </a:p>
          <a:p>
            <a:pPr marL="609600" indent="-609600">
              <a:buFontTx/>
              <a:buNone/>
            </a:pPr>
            <a:r>
              <a:rPr lang="en-US" sz="2400" dirty="0"/>
              <a:t>(ii) </a:t>
            </a:r>
            <a:r>
              <a:rPr lang="en-US" sz="2400" dirty="0" smtClean="0"/>
              <a:t>Random allocation of individuals to treatments, but not random selection from population for inclusion in the experiment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89140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133" grpId="0" uiExpand="1" build="p"/>
    </p:bldLst>
  </p:timing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CC"/>
      </a:lt1>
      <a:dk2>
        <a:srgbClr val="000000"/>
      </a:dk2>
      <a:lt2>
        <a:srgbClr val="808080"/>
      </a:lt2>
      <a:accent1>
        <a:srgbClr val="FF0000"/>
      </a:accent1>
      <a:accent2>
        <a:srgbClr val="008000"/>
      </a:accent2>
      <a:accent3>
        <a:srgbClr val="FFFFE2"/>
      </a:accent3>
      <a:accent4>
        <a:srgbClr val="000000"/>
      </a:accent4>
      <a:accent5>
        <a:srgbClr val="FFAAAA"/>
      </a:accent5>
      <a:accent6>
        <a:srgbClr val="007300"/>
      </a:accent6>
      <a:hlink>
        <a:srgbClr val="3333CC"/>
      </a:hlink>
      <a:folHlink>
        <a:srgbClr val="3333CC"/>
      </a:folHlink>
    </a:clrScheme>
    <a:fontScheme name="Default Design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Designs\Portrait Notebook.pot</Template>
  <TotalTime>2603</TotalTime>
  <Words>986</Words>
  <Application>Microsoft Office PowerPoint</Application>
  <PresentationFormat>On-screen Show (4:3)</PresentationFormat>
  <Paragraphs>200</Paragraphs>
  <Slides>14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Courier New</vt:lpstr>
      <vt:lpstr>Lucida Console</vt:lpstr>
      <vt:lpstr>Symbol</vt:lpstr>
      <vt:lpstr>Times New Roman</vt:lpstr>
      <vt:lpstr>Default Design</vt:lpstr>
      <vt:lpstr>Equation</vt:lpstr>
      <vt:lpstr>Microsoft Equation 3.0</vt:lpstr>
      <vt:lpstr>2-Sample t-test -- Examples</vt:lpstr>
      <vt:lpstr>2-sample t-test</vt:lpstr>
      <vt:lpstr>2-sample t-test</vt:lpstr>
      <vt:lpstr>Levene’s Test Summary</vt:lpstr>
      <vt:lpstr>2-sample t-test</vt:lpstr>
      <vt:lpstr>A Full Example</vt:lpstr>
      <vt:lpstr>A Full Example</vt:lpstr>
      <vt:lpstr>Recipe for any Hypothesis Test</vt:lpstr>
      <vt:lpstr>Recipe for any Hypothesis Test</vt:lpstr>
      <vt:lpstr>Recipe for any Hypothesis Test</vt:lpstr>
      <vt:lpstr>Recipe for any Hypothesis Test</vt:lpstr>
      <vt:lpstr>PowerPoint Presentation</vt:lpstr>
      <vt:lpstr>Recipe for any Hypothesis Test</vt:lpstr>
      <vt:lpstr>Recipe for any Hypothesis Test</vt:lpstr>
    </vt:vector>
  </TitlesOfParts>
  <Company>Northland College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Why Are You Required to Take Statistics?</dc:title>
  <dc:creator>Derek H. Ogle</dc:creator>
  <cp:lastModifiedBy>Derek Ogle</cp:lastModifiedBy>
  <cp:revision>195</cp:revision>
  <dcterms:created xsi:type="dcterms:W3CDTF">1999-07-28T01:00:17Z</dcterms:created>
  <dcterms:modified xsi:type="dcterms:W3CDTF">2015-12-04T00:33:40Z</dcterms:modified>
</cp:coreProperties>
</file>