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270" r:id="rId2"/>
    <p:sldId id="295" r:id="rId3"/>
    <p:sldId id="291" r:id="rId4"/>
    <p:sldId id="297" r:id="rId5"/>
    <p:sldId id="298" r:id="rId6"/>
    <p:sldId id="299" r:id="rId7"/>
    <p:sldId id="296" r:id="rId8"/>
    <p:sldId id="302" r:id="rId9"/>
    <p:sldId id="300" r:id="rId10"/>
    <p:sldId id="301" r:id="rId11"/>
    <p:sldId id="293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53" d="100"/>
          <a:sy n="53" d="100"/>
        </p:scale>
        <p:origin x="51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E8EDF-0127-4EC6-9EAB-1F714CFFAC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Foundational Definitions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Quantitative</a:t>
            </a:r>
            <a:r>
              <a:rPr lang="en-US" sz="2800" dirty="0"/>
              <a:t> </a:t>
            </a:r>
            <a:r>
              <a:rPr lang="en-US" sz="2800" dirty="0" smtClean="0"/>
              <a:t>… </a:t>
            </a:r>
            <a:r>
              <a:rPr lang="en-US" sz="2800" dirty="0" smtClean="0"/>
              <a:t>measurements </a:t>
            </a:r>
            <a:r>
              <a:rPr lang="en-US" sz="2800" dirty="0"/>
              <a:t>or </a:t>
            </a:r>
            <a:r>
              <a:rPr lang="en-US" sz="2800" dirty="0" smtClean="0"/>
              <a:t>counts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Continuous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exists between all pairs of </a:t>
            </a:r>
            <a:r>
              <a:rPr lang="en-US" dirty="0" smtClean="0"/>
              <a:t>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amount of rainfall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Discrete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does not exist between all pairs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(but not always) counts of </a:t>
            </a:r>
            <a:r>
              <a:rPr lang="en-US" dirty="0" smtClean="0"/>
              <a:t>things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number of days that it rained</a:t>
            </a:r>
            <a:r>
              <a:rPr lang="en-US" dirty="0"/>
              <a:t> in a </a:t>
            </a:r>
            <a:r>
              <a:rPr lang="en-US" dirty="0" smtClean="0"/>
              <a:t>year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Categorical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(Qualitative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roup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membership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 measurements or counts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Categorical</a:t>
            </a:r>
            <a:r>
              <a:rPr lang="en-US" sz="2800" dirty="0"/>
              <a:t> (Qualitative</a:t>
            </a:r>
            <a:r>
              <a:rPr lang="en-US" sz="2800" dirty="0" smtClean="0"/>
              <a:t>) </a:t>
            </a:r>
            <a:r>
              <a:rPr lang="en-US" sz="2800" dirty="0" smtClean="0"/>
              <a:t>… </a:t>
            </a:r>
            <a:r>
              <a:rPr lang="en-US" sz="2800" dirty="0"/>
              <a:t>g</a:t>
            </a:r>
            <a:r>
              <a:rPr lang="en-US" sz="2800" dirty="0" smtClean="0"/>
              <a:t>roup membership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Ordinal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natural order exists among the </a:t>
            </a:r>
            <a:r>
              <a:rPr lang="en-US" dirty="0" smtClean="0"/>
              <a:t>categories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cloud cover (sunny, part. sunny, part. cloudy, cloudy)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Nominal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no natural order exists among the </a:t>
            </a:r>
            <a:r>
              <a:rPr lang="en-US" dirty="0" smtClean="0"/>
              <a:t>categories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type of cloud (cumulus, cirrus,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2743200" y="4097215"/>
            <a:ext cx="1828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43200" y="2895600"/>
            <a:ext cx="1447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are the possible answers for the following two question types?</a:t>
            </a:r>
          </a:p>
          <a:p>
            <a:endParaRPr lang="en-US" dirty="0"/>
          </a:p>
          <a:p>
            <a:r>
              <a:rPr lang="en-US" dirty="0" smtClean="0"/>
              <a:t>What type of variable is blah-blah-blah?</a:t>
            </a:r>
          </a:p>
          <a:p>
            <a:endParaRPr lang="en-US" dirty="0"/>
          </a:p>
          <a:p>
            <a:r>
              <a:rPr lang="en-US" dirty="0" smtClean="0"/>
              <a:t>What type of variability explains the fact that </a:t>
            </a:r>
            <a:r>
              <a:rPr lang="en-US" dirty="0" err="1" smtClean="0"/>
              <a:t>yada-yada-yada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232478A-5B86-4F10-B90D-C7075D33722A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/>
          <a:lstStyle/>
          <a:p>
            <a:r>
              <a:rPr lang="en-US" dirty="0" smtClean="0"/>
              <a:t>Foundational Items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38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I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V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spcAft>
                <a:spcPts val="9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398758"/>
            <a:ext cx="67818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ndividual</a:t>
            </a:r>
            <a:r>
              <a:rPr lang="en-US" sz="3200" dirty="0"/>
              <a:t> - items </a:t>
            </a:r>
            <a:r>
              <a:rPr lang="en-US" sz="3200" dirty="0" smtClean="0"/>
              <a:t>that are observed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56492" y="2020081"/>
            <a:ext cx="85344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ariable</a:t>
            </a:r>
            <a:r>
              <a:rPr lang="en-US" sz="3200" dirty="0"/>
              <a:t> - characteristic of the individuals observed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617958"/>
            <a:ext cx="73152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opulation</a:t>
            </a:r>
            <a:r>
              <a:rPr lang="en-US" sz="3200" dirty="0"/>
              <a:t> - all of the individuals of interest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841130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arameter</a:t>
            </a:r>
            <a:r>
              <a:rPr lang="en-US" sz="3200" dirty="0"/>
              <a:t> - summary (numerical or graphical) of the variable for the population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876" y="4404232"/>
            <a:ext cx="8546123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ample</a:t>
            </a:r>
            <a:r>
              <a:rPr lang="en-US" sz="3200" dirty="0"/>
              <a:t> - portion </a:t>
            </a:r>
            <a:r>
              <a:rPr lang="en-US" sz="3200" dirty="0" smtClean="0"/>
              <a:t>of population </a:t>
            </a:r>
            <a:r>
              <a:rPr lang="en-US" sz="3200" dirty="0"/>
              <a:t>actually </a:t>
            </a:r>
            <a:r>
              <a:rPr lang="en-US" sz="3200" dirty="0" smtClean="0"/>
              <a:t>examined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97878" y="5023449"/>
            <a:ext cx="842303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tatistic</a:t>
            </a:r>
            <a:r>
              <a:rPr lang="en-US" sz="3200" dirty="0"/>
              <a:t> - summary of the variable for the individuals in the sample</a:t>
            </a:r>
          </a:p>
        </p:txBody>
      </p:sp>
    </p:spTree>
    <p:extLst>
      <p:ext uri="{BB962C8B-B14F-4D97-AF65-F5344CB8AC3E}">
        <p14:creationId xmlns:p14="http://schemas.microsoft.com/office/powerpoint/2010/main" val="12724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AFB318B-2E22-4434-A15F-E6ACCB4E6EB7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r>
              <a:rPr lang="en-US" dirty="0"/>
              <a:t>Example IVPPSS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914400"/>
            <a:ext cx="9067800" cy="3581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215 rabbit (</a:t>
            </a:r>
            <a:r>
              <a:rPr lang="en-US" i="1" dirty="0" err="1"/>
              <a:t>Oryctolagus</a:t>
            </a:r>
            <a:r>
              <a:rPr lang="en-US" i="1" dirty="0"/>
              <a:t> </a:t>
            </a:r>
            <a:r>
              <a:rPr lang="en-US" i="1" dirty="0" err="1"/>
              <a:t>cuniculus</a:t>
            </a:r>
            <a:r>
              <a:rPr lang="en-US" dirty="0"/>
              <a:t> L.) carcasses were examined for signs of myxomatosis</a:t>
            </a:r>
            <a:r>
              <a:rPr lang="en-US" baseline="30000" dirty="0">
                <a:solidFill>
                  <a:schemeClr val="accent2"/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Bridgets</a:t>
            </a:r>
            <a:r>
              <a:rPr lang="en-US" dirty="0" smtClean="0"/>
              <a:t> Farm (Hampshire</a:t>
            </a:r>
            <a:r>
              <a:rPr lang="en-US" dirty="0"/>
              <a:t>, southern England) </a:t>
            </a:r>
            <a:r>
              <a:rPr lang="en-US" dirty="0" smtClean="0"/>
              <a:t>during </a:t>
            </a:r>
            <a:r>
              <a:rPr lang="en-US" dirty="0"/>
              <a:t>a period when the density of fleas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/>
              <a:t>had been </a:t>
            </a:r>
            <a:r>
              <a:rPr lang="en-US" dirty="0"/>
              <a:t>substantially reduced with an insecticide</a:t>
            </a:r>
            <a:r>
              <a:rPr lang="en-US" dirty="0" smtClean="0"/>
              <a:t>.  </a:t>
            </a:r>
            <a:r>
              <a:rPr lang="en-US" dirty="0"/>
              <a:t>Primary interest was in the proportion of carcasses </a:t>
            </a:r>
            <a:r>
              <a:rPr lang="en-US" dirty="0" smtClean="0"/>
              <a:t>that exhibited signs of </a:t>
            </a:r>
            <a:r>
              <a:rPr lang="en-US" dirty="0"/>
              <a:t>myxomatosis.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5365750"/>
            <a:ext cx="76985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chemeClr val="accent2"/>
                </a:solidFill>
              </a:rPr>
              <a:t>1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disease causing drastic declines in wild rabbit populations</a:t>
            </a:r>
          </a:p>
          <a:p>
            <a:r>
              <a:rPr lang="en-US" b="1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primary vector for the </a:t>
            </a:r>
            <a:r>
              <a:rPr lang="en-US" dirty="0" err="1"/>
              <a:t>myxomatosis</a:t>
            </a:r>
            <a:r>
              <a:rPr lang="en-US" dirty="0"/>
              <a:t> disease</a:t>
            </a:r>
          </a:p>
          <a:p>
            <a:r>
              <a:rPr lang="en-US" b="1" baseline="30000" dirty="0">
                <a:solidFill>
                  <a:schemeClr val="accent2"/>
                </a:solidFill>
              </a:rPr>
              <a:t>3</a:t>
            </a:r>
            <a:r>
              <a:rPr lang="en-US" dirty="0"/>
              <a:t>Trout </a:t>
            </a:r>
            <a:r>
              <a:rPr lang="en-US" i="1" dirty="0"/>
              <a:t>et al</a:t>
            </a:r>
            <a:r>
              <a:rPr lang="en-US" dirty="0"/>
              <a:t>. (</a:t>
            </a:r>
            <a:r>
              <a:rPr lang="en-US" u="sng" dirty="0"/>
              <a:t>J. Appl. Ecol.</a:t>
            </a:r>
            <a:r>
              <a:rPr lang="en-US" dirty="0"/>
              <a:t> 1992. 29:79-686)</a:t>
            </a:r>
          </a:p>
        </p:txBody>
      </p:sp>
    </p:spTree>
    <p:extLst>
      <p:ext uri="{BB962C8B-B14F-4D97-AF65-F5344CB8AC3E}">
        <p14:creationId xmlns:p14="http://schemas.microsoft.com/office/powerpoint/2010/main" val="37417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BFCD26D-7B15-4EA4-98C3-C3923129D93B}" type="slidenum">
              <a:rPr lang="en-US"/>
              <a:pPr/>
              <a:t>4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52400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</a:t>
            </a:r>
            <a:r>
              <a:rPr lang="en-US" sz="3600" dirty="0"/>
              <a:t> --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14400" y="4419600"/>
            <a:ext cx="8077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a rabbit carcass (on </a:t>
            </a:r>
            <a:r>
              <a:rPr lang="en-US" sz="3600" dirty="0" err="1">
                <a:solidFill>
                  <a:schemeClr val="hlink"/>
                </a:solidFill>
              </a:rPr>
              <a:t>Bridgets</a:t>
            </a:r>
            <a:r>
              <a:rPr lang="en-US" sz="3600" dirty="0">
                <a:solidFill>
                  <a:schemeClr val="hlink"/>
                </a:solidFill>
              </a:rPr>
              <a:t> Farm during the treatment period)</a:t>
            </a:r>
            <a:endParaRPr lang="en-US" sz="3600" dirty="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73152" y="56388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V</a:t>
            </a:r>
            <a:r>
              <a:rPr lang="en-US" sz="3600" dirty="0"/>
              <a:t> --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838200" y="56388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r>
              <a:rPr lang="en-US" sz="3600" dirty="0">
                <a:solidFill>
                  <a:schemeClr val="hlink"/>
                </a:solidFill>
              </a:rPr>
              <a:t> (Y/N)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0CDBFFD-FE8E-47B5-9D31-96529D35A5E7}" type="slidenum">
              <a:rPr lang="en-US"/>
              <a:pPr/>
              <a:t>5</a:t>
            </a:fld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2400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</a:t>
            </a:r>
            <a:r>
              <a:rPr lang="en-US" sz="3600" dirty="0"/>
              <a:t> --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990600" y="4445127"/>
            <a:ext cx="7391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all rabbit carcasses (on </a:t>
            </a:r>
            <a:r>
              <a:rPr lang="en-US" sz="3600" dirty="0" err="1">
                <a:solidFill>
                  <a:schemeClr val="hlink"/>
                </a:solidFill>
              </a:rPr>
              <a:t>Bridgets</a:t>
            </a:r>
            <a:r>
              <a:rPr lang="en-US" sz="3600" dirty="0">
                <a:solidFill>
                  <a:schemeClr val="hlink"/>
                </a:solidFill>
              </a:rPr>
              <a:t> Farm during the treatment period)</a:t>
            </a:r>
            <a:endParaRPr lang="en-US" sz="3600" dirty="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52400" y="5635752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</a:t>
            </a:r>
            <a:r>
              <a:rPr lang="en-US" sz="3600" dirty="0"/>
              <a:t> --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90600" y="5639358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Proportion of all rabbit </a:t>
            </a:r>
            <a:r>
              <a:rPr lang="en-US" sz="3600" dirty="0" smtClean="0">
                <a:solidFill>
                  <a:schemeClr val="hlink"/>
                </a:solidFill>
              </a:rPr>
              <a:t>carcasses (on …) that showed </a:t>
            </a:r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  <p:bldP spid="655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3AC33BE-0D2A-4B37-8E77-4091A0CB69AD}" type="slidenum">
              <a:rPr lang="en-US"/>
              <a:pPr/>
              <a:t>6</a:t>
            </a:fld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5448" y="4419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S</a:t>
            </a:r>
            <a:r>
              <a:rPr lang="en-US" sz="3600" dirty="0"/>
              <a:t> --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914400" y="4461002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215 rabbit carcasses actually examined</a:t>
            </a:r>
            <a:endParaRPr lang="en-US" sz="3600" dirty="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52400" y="5102352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S</a:t>
            </a:r>
            <a:r>
              <a:rPr lang="en-US" sz="3600" dirty="0"/>
              <a:t> --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14400" y="5102352"/>
            <a:ext cx="800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hlink"/>
                </a:solidFill>
              </a:rPr>
              <a:t>Proportion of 215 rabbit carcasses </a:t>
            </a:r>
            <a:r>
              <a:rPr lang="en-US" sz="3600" dirty="0" smtClean="0">
                <a:solidFill>
                  <a:schemeClr val="hlink"/>
                </a:solidFill>
              </a:rPr>
              <a:t>(on …) examined  that showed </a:t>
            </a:r>
            <a:r>
              <a:rPr lang="en-US" sz="3600" dirty="0">
                <a:solidFill>
                  <a:schemeClr val="hlink"/>
                </a:solidFill>
              </a:rPr>
              <a:t>signs of </a:t>
            </a:r>
            <a:r>
              <a:rPr lang="en-US" sz="3600" dirty="0" err="1">
                <a:solidFill>
                  <a:schemeClr val="hlink"/>
                </a:solidFill>
              </a:rPr>
              <a:t>myxomatosis</a:t>
            </a:r>
            <a:endParaRPr lang="en-US" sz="3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9144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smtClean="0"/>
              <a:t>215 rabbit (</a:t>
            </a:r>
            <a:r>
              <a:rPr lang="en-US" i="1" kern="0" smtClean="0"/>
              <a:t>Oryctolagus cuniculus</a:t>
            </a:r>
            <a:r>
              <a:rPr lang="en-US" kern="0" smtClean="0"/>
              <a:t> L.) carcasses were examined for signs of myxomatosis</a:t>
            </a:r>
            <a:r>
              <a:rPr lang="en-US" kern="0" baseline="30000" smtClean="0">
                <a:solidFill>
                  <a:schemeClr val="accent2"/>
                </a:solidFill>
              </a:rPr>
              <a:t>1</a:t>
            </a:r>
            <a:r>
              <a:rPr lang="en-US" kern="0" smtClean="0"/>
              <a:t> on Bridgets Farm (Hampshire, southern England) during a period when the density of fleas</a:t>
            </a:r>
            <a:r>
              <a:rPr lang="en-US" kern="0" baseline="30000" smtClean="0">
                <a:solidFill>
                  <a:schemeClr val="accent2"/>
                </a:solidFill>
              </a:rPr>
              <a:t>2</a:t>
            </a:r>
            <a:r>
              <a:rPr lang="en-US" kern="0" smtClean="0"/>
              <a:t> had been substantially reduced with an insecticide.  Primary interest was in the proportion of carcasses that exhibited signs of myxomatosis.</a:t>
            </a:r>
            <a:r>
              <a:rPr lang="en-US" kern="0" baseline="30000" smtClean="0">
                <a:solidFill>
                  <a:schemeClr val="accent2"/>
                </a:solidFill>
              </a:rPr>
              <a:t>3</a:t>
            </a:r>
            <a:endParaRPr lang="en-US" kern="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996356-BD88-4E05-85D9-213CFC9BEF2B}" type="slidenum">
              <a:rPr lang="en-US"/>
              <a:pPr/>
              <a:t>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Relationships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791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describes this relationship?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What describes this relationship?</a:t>
            </a:r>
            <a:endParaRPr lang="en-US" i="1" dirty="0" smtClean="0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405063" y="1905000"/>
            <a:ext cx="1785937" cy="304800"/>
          </a:xfrm>
          <a:prstGeom prst="rightArrow">
            <a:avLst>
              <a:gd name="adj1" fmla="val 50000"/>
              <a:gd name="adj2" fmla="val 1464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057400" y="3221038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114800" y="17526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95300" y="30368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419600" y="30781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1000" y="47244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14800" y="47244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95300" y="60086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419600" y="60499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066800" y="5237163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953000" y="5257800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656" y="1066800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Summarization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3962400"/>
            <a:ext cx="28446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Representation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sz="3200" b="1" dirty="0" smtClean="0"/>
              <a:t>Estimation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3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1754" grpId="0" animBg="1"/>
      <p:bldP spid="3175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Foundational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8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Quantitative</a:t>
            </a:r>
            <a:r>
              <a:rPr lang="en-US" sz="2800" dirty="0"/>
              <a:t> </a:t>
            </a:r>
            <a:r>
              <a:rPr lang="en-US" sz="2800" dirty="0" smtClean="0"/>
              <a:t>… m</a:t>
            </a:r>
            <a:r>
              <a:rPr lang="en-US" sz="2800" dirty="0" smtClean="0"/>
              <a:t>easurements or counts</a:t>
            </a:r>
            <a:endParaRPr lang="en-US" sz="28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Categorical</a:t>
            </a:r>
            <a:r>
              <a:rPr lang="en-US" sz="2800" dirty="0"/>
              <a:t> (Qualitative</a:t>
            </a:r>
            <a:r>
              <a:rPr lang="en-US" sz="2800" dirty="0" smtClean="0"/>
              <a:t>) </a:t>
            </a:r>
            <a:r>
              <a:rPr lang="en-US" sz="2800" dirty="0" smtClean="0"/>
              <a:t>… </a:t>
            </a:r>
            <a:r>
              <a:rPr lang="en-US" sz="2800" dirty="0"/>
              <a:t>g</a:t>
            </a:r>
            <a:r>
              <a:rPr lang="en-US" sz="2800" dirty="0" smtClean="0"/>
              <a:t>roup </a:t>
            </a:r>
            <a:r>
              <a:rPr lang="en-US" sz="2800" dirty="0" smtClean="0"/>
              <a:t>membership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1155</TotalTime>
  <Words>624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Foundations I</vt:lpstr>
      <vt:lpstr>Foundational Items</vt:lpstr>
      <vt:lpstr>Example IVPPSS</vt:lpstr>
      <vt:lpstr>PowerPoint Presentation</vt:lpstr>
      <vt:lpstr>PowerPoint Presentation</vt:lpstr>
      <vt:lpstr>PowerPoint Presentation</vt:lpstr>
      <vt:lpstr>Important Relationships</vt:lpstr>
      <vt:lpstr>Foundations I</vt:lpstr>
      <vt:lpstr>Variable Types</vt:lpstr>
      <vt:lpstr>Variable Types</vt:lpstr>
      <vt:lpstr>Variable Types</vt:lpstr>
      <vt:lpstr>Important Distinction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48</cp:revision>
  <dcterms:created xsi:type="dcterms:W3CDTF">1999-07-28T01:00:17Z</dcterms:created>
  <dcterms:modified xsi:type="dcterms:W3CDTF">2015-10-31T20:58:42Z</dcterms:modified>
</cp:coreProperties>
</file>