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sldIdLst>
    <p:sldId id="411" r:id="rId2"/>
    <p:sldId id="395" r:id="rId3"/>
    <p:sldId id="396" r:id="rId4"/>
    <p:sldId id="398" r:id="rId5"/>
    <p:sldId id="409" r:id="rId6"/>
    <p:sldId id="410" r:id="rId7"/>
    <p:sldId id="397" r:id="rId8"/>
    <p:sldId id="406" r:id="rId9"/>
    <p:sldId id="404" r:id="rId10"/>
    <p:sldId id="405" r:id="rId11"/>
    <p:sldId id="40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00FF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88173" autoAdjust="0"/>
  </p:normalViewPr>
  <p:slideViewPr>
    <p:cSldViewPr>
      <p:cViewPr varScale="1">
        <p:scale>
          <a:sx n="105" d="100"/>
          <a:sy n="105" d="100"/>
        </p:scale>
        <p:origin x="560" y="82"/>
      </p:cViewPr>
      <p:guideLst>
        <p:guide orient="horz" pos="3696"/>
        <p:guide pos="2880"/>
      </p:guideLst>
    </p:cSldViewPr>
  </p:slideViewPr>
  <p:outlineViewPr>
    <p:cViewPr>
      <p:scale>
        <a:sx n="33" d="100"/>
        <a:sy n="33" d="100"/>
      </p:scale>
      <p:origin x="0" y="-1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3461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89E378-48CC-4E8B-B838-1A51CA68F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3E136A3-7208-4A5C-9720-1D105D9A7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274E21E-5968-4A69-84E6-E655E823F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2C894B7-156C-4F14-8218-91A03941C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5532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Categorical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5532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8024D5B-1DBC-4282-8D82-42FDF52A6F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6A9C52-A50E-4CF6-99E1-59775D9C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FCF8159-3551-4A87-9DE6-24A0F0B0F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7651D6-E44A-4EA7-816E-1874CF6B8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DBDFCC-14C9-49C4-A2DA-F5012CAC8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471456C-690E-4E1E-9689-E9ECB89CF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6196EC-B8C6-47DD-B280-B9077A273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8C23B6F-B2F5-4818-8EEC-E5CD7FCAF3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E0A48A-29B3-4E4C-AD7F-235492DD7E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0DE106E-6F2A-4A05-93D3-37E940C7BA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BFA648F-E0A0-473A-B798-061019919282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Univariate EDA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Purpose – describe the distribution</a:t>
            </a:r>
          </a:p>
          <a:p>
            <a:pPr marL="800100" lvl="1" indent="-342900"/>
            <a:r>
              <a:rPr lang="en-US" dirty="0" smtClean="0">
                <a:solidFill>
                  <a:srgbClr val="000000"/>
                </a:solidFill>
              </a:rPr>
              <a:t>Distribution </a:t>
            </a:r>
            <a:r>
              <a:rPr lang="en-US" dirty="0" smtClean="0"/>
              <a:t>is concerned with what values a variable takes and how often it takes each value</a:t>
            </a:r>
          </a:p>
          <a:p>
            <a:pPr marL="800100" lvl="1" indent="-342900"/>
            <a:endParaRPr lang="en-US" dirty="0" smtClean="0"/>
          </a:p>
          <a:p>
            <a:pPr marL="400050"/>
            <a:r>
              <a:rPr lang="en-US" b="1" dirty="0"/>
              <a:t>Quantitative vs. </a:t>
            </a:r>
            <a:r>
              <a:rPr lang="en-US" b="1" dirty="0" smtClean="0"/>
              <a:t>Categorical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describe shape, center, dispersion, or outliers with CATEGORICAL data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Identify the most outstanding characteristics.</a:t>
            </a:r>
          </a:p>
          <a:p>
            <a:pPr marL="80010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60770" name="Picture 2" descr="http://www.freevector.com/site_media/preview_images/FreeVector-Pie-Chart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17" y="1219200"/>
            <a:ext cx="730848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3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62818" name="Picture 2" descr="http://www.recablog.ca/.a/6a0147e1ad84fb970b01a3fcbb391c970b-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11039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24371C4-78E8-4BF2-BF64-B78758F351FA}" type="slidenum">
              <a:rPr lang="en-US"/>
              <a:pPr/>
              <a:t>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Numerical Summaries</a:t>
            </a:r>
          </a:p>
        </p:txBody>
      </p:sp>
      <p:graphicFrame>
        <p:nvGraphicFramePr>
          <p:cNvPr id="115765" name="Group 53"/>
          <p:cNvGraphicFramePr>
            <a:graphicFrameLocks noGrp="1"/>
          </p:cNvGraphicFramePr>
          <p:nvPr/>
        </p:nvGraphicFramePr>
        <p:xfrm>
          <a:off x="228600" y="2438400"/>
          <a:ext cx="1447800" cy="414528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762" name="Group 50"/>
          <p:cNvGraphicFramePr>
            <a:graphicFrameLocks noGrp="1"/>
          </p:cNvGraphicFramePr>
          <p:nvPr/>
        </p:nvGraphicFramePr>
        <p:xfrm>
          <a:off x="2379663" y="3276600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63" name="AutoShape 51"/>
          <p:cNvSpPr>
            <a:spLocks noChangeArrowheads="1"/>
          </p:cNvSpPr>
          <p:nvPr/>
        </p:nvSpPr>
        <p:spPr bwMode="auto">
          <a:xfrm>
            <a:off x="1828800" y="3962400"/>
            <a:ext cx="381000" cy="8382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66" name="Rectangle 54"/>
          <p:cNvSpPr>
            <a:spLocks noChangeArrowheads="1"/>
          </p:cNvSpPr>
          <p:nvPr/>
        </p:nvSpPr>
        <p:spPr bwMode="auto">
          <a:xfrm>
            <a:off x="1981200" y="16002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Frequency Table </a:t>
            </a:r>
          </a:p>
        </p:txBody>
      </p:sp>
      <p:sp>
        <p:nvSpPr>
          <p:cNvPr id="115768" name="AutoShape 56"/>
          <p:cNvSpPr>
            <a:spLocks noChangeArrowheads="1"/>
          </p:cNvSpPr>
          <p:nvPr/>
        </p:nvSpPr>
        <p:spPr bwMode="auto">
          <a:xfrm>
            <a:off x="5545138" y="3962400"/>
            <a:ext cx="381000" cy="8382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5769" name="Group 57"/>
          <p:cNvGraphicFramePr>
            <a:graphicFrameLocks noGrp="1"/>
          </p:cNvGraphicFramePr>
          <p:nvPr>
            <p:extLst/>
          </p:nvPr>
        </p:nvGraphicFramePr>
        <p:xfrm>
          <a:off x="6096000" y="3276600"/>
          <a:ext cx="2971800" cy="234315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Perc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87" name="Rectangle 75"/>
          <p:cNvSpPr>
            <a:spLocks noChangeArrowheads="1"/>
          </p:cNvSpPr>
          <p:nvPr/>
        </p:nvSpPr>
        <p:spPr bwMode="auto">
          <a:xfrm>
            <a:off x="5486400" y="1600200"/>
            <a:ext cx="358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Percentages </a:t>
            </a:r>
            <a:r>
              <a:rPr lang="en-US" sz="3200" dirty="0"/>
              <a:t>Table </a:t>
            </a:r>
          </a:p>
        </p:txBody>
      </p:sp>
      <p:sp>
        <p:nvSpPr>
          <p:cNvPr id="115788" name="Text Box 76"/>
          <p:cNvSpPr txBox="1">
            <a:spLocks noChangeArrowheads="1"/>
          </p:cNvSpPr>
          <p:nvPr/>
        </p:nvSpPr>
        <p:spPr bwMode="auto">
          <a:xfrm>
            <a:off x="4648200" y="3886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4</a:t>
            </a:r>
          </a:p>
        </p:txBody>
      </p:sp>
      <p:sp>
        <p:nvSpPr>
          <p:cNvPr id="115789" name="Text Box 77"/>
          <p:cNvSpPr txBox="1">
            <a:spLocks noChangeArrowheads="1"/>
          </p:cNvSpPr>
          <p:nvPr/>
        </p:nvSpPr>
        <p:spPr bwMode="auto">
          <a:xfrm>
            <a:off x="4648200" y="4495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1</a:t>
            </a:r>
          </a:p>
        </p:txBody>
      </p:sp>
      <p:sp>
        <p:nvSpPr>
          <p:cNvPr id="115790" name="Text Box 78"/>
          <p:cNvSpPr txBox="1">
            <a:spLocks noChangeArrowheads="1"/>
          </p:cNvSpPr>
          <p:nvPr/>
        </p:nvSpPr>
        <p:spPr bwMode="auto">
          <a:xfrm>
            <a:off x="4648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3</a:t>
            </a:r>
          </a:p>
        </p:txBody>
      </p:sp>
      <p:sp>
        <p:nvSpPr>
          <p:cNvPr id="115791" name="Rectangle 79"/>
          <p:cNvSpPr>
            <a:spLocks noChangeArrowheads="1"/>
          </p:cNvSpPr>
          <p:nvPr/>
        </p:nvSpPr>
        <p:spPr bwMode="auto">
          <a:xfrm>
            <a:off x="8178557" y="3886200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50.0</a:t>
            </a:r>
            <a:endParaRPr lang="en-US" sz="2800" dirty="0"/>
          </a:p>
        </p:txBody>
      </p:sp>
      <p:sp>
        <p:nvSpPr>
          <p:cNvPr id="115792" name="Rectangle 80"/>
          <p:cNvSpPr>
            <a:spLocks noChangeArrowheads="1"/>
          </p:cNvSpPr>
          <p:nvPr/>
        </p:nvSpPr>
        <p:spPr bwMode="auto">
          <a:xfrm>
            <a:off x="8178557" y="4433888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/>
              <a:t>12.5</a:t>
            </a:r>
            <a:endParaRPr lang="en-US" sz="2800" dirty="0"/>
          </a:p>
        </p:txBody>
      </p:sp>
      <p:sp>
        <p:nvSpPr>
          <p:cNvPr id="115793" name="Rectangle 81"/>
          <p:cNvSpPr>
            <a:spLocks noChangeArrowheads="1"/>
          </p:cNvSpPr>
          <p:nvPr/>
        </p:nvSpPr>
        <p:spPr bwMode="auto">
          <a:xfrm>
            <a:off x="8178557" y="5043488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/>
              <a:t>37.5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353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63" grpId="0" animBg="1"/>
      <p:bldP spid="115766" grpId="0"/>
      <p:bldP spid="115768" grpId="0" animBg="1"/>
      <p:bldP spid="115787" grpId="0"/>
      <p:bldP spid="115788" grpId="0"/>
      <p:bldP spid="115789" grpId="0"/>
      <p:bldP spid="115790" grpId="0"/>
      <p:bldP spid="115791" grpId="0"/>
      <p:bldP spid="115792" grpId="0"/>
      <p:bldP spid="1157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B7700ED-FFE3-48A6-96B2-C9D54A5CA71E}" type="slidenum">
              <a:rPr lang="en-US"/>
              <a:pPr/>
              <a:t>3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Graphical Summaries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1676400"/>
          </a:xfrm>
        </p:spPr>
        <p:txBody>
          <a:bodyPr/>
          <a:lstStyle/>
          <a:p>
            <a:r>
              <a:rPr lang="en-US" b="1" dirty="0"/>
              <a:t>Bar </a:t>
            </a:r>
            <a:r>
              <a:rPr lang="en-US" b="1" dirty="0" smtClean="0"/>
              <a:t>chart</a:t>
            </a:r>
            <a:endParaRPr lang="en-US" dirty="0"/>
          </a:p>
          <a:p>
            <a:pPr lvl="1"/>
            <a:r>
              <a:rPr lang="en-US" dirty="0" smtClean="0"/>
              <a:t>Bars </a:t>
            </a:r>
            <a:r>
              <a:rPr lang="en-US" dirty="0"/>
              <a:t>over category label</a:t>
            </a:r>
          </a:p>
          <a:p>
            <a:pPr lvl="1"/>
            <a:r>
              <a:rPr lang="en-US" dirty="0"/>
              <a:t>Height </a:t>
            </a:r>
            <a:r>
              <a:rPr lang="en-US" dirty="0" smtClean="0"/>
              <a:t>is </a:t>
            </a:r>
            <a:r>
              <a:rPr lang="en-US" dirty="0"/>
              <a:t>frequency of individuals in that category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3429000" y="3733800"/>
            <a:ext cx="1447800" cy="18288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0938" y="2917825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9577" name="Group 9"/>
          <p:cNvGraphicFramePr>
            <a:graphicFrameLocks noGrp="1"/>
          </p:cNvGraphicFramePr>
          <p:nvPr/>
        </p:nvGraphicFramePr>
        <p:xfrm>
          <a:off x="152400" y="3505200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7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03F3975-4673-4BD6-A973-67D8678843DB}" type="slidenum">
              <a:rPr lang="en-US"/>
              <a:pPr/>
              <a:t>4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Overall Summary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Identify most outstanding characteristic(s)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800" dirty="0"/>
              <a:t>Most student were blondes and very few were brunettes.</a:t>
            </a:r>
          </a:p>
        </p:txBody>
      </p:sp>
      <p:graphicFrame>
        <p:nvGraphicFramePr>
          <p:cNvPr id="1198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65660"/>
              </p:ext>
            </p:extLst>
          </p:nvPr>
        </p:nvGraphicFramePr>
        <p:xfrm>
          <a:off x="762000" y="2644775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983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0938" y="1752600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238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953000"/>
            <a:ext cx="9144000" cy="1219200"/>
          </a:xfrm>
        </p:spPr>
        <p:txBody>
          <a:bodyPr/>
          <a:lstStyle/>
          <a:p>
            <a:r>
              <a:rPr lang="en-US" sz="2800" dirty="0" smtClean="0"/>
              <a:t>Insects are by far the type of organism with the most known species, followed by “other animals” and “higher plants.”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2162" y="4355068"/>
            <a:ext cx="6960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Figure </a:t>
            </a:r>
            <a:r>
              <a:rPr lang="en-US" sz="1800" b="1" dirty="0" smtClean="0"/>
              <a:t>4.</a:t>
            </a:r>
            <a:r>
              <a:rPr lang="en-US" sz="1800" dirty="0" smtClean="0"/>
              <a:t>  Bar chart of the number of KNOWN species by organism type.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199"/>
            <a:ext cx="6009737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5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2162" y="3657600"/>
            <a:ext cx="70112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/>
              <a:t>Figure 5</a:t>
            </a:r>
            <a:r>
              <a:rPr lang="en-US" sz="1800" b="1" dirty="0" smtClean="0"/>
              <a:t>.</a:t>
            </a:r>
            <a:r>
              <a:rPr lang="en-US" sz="1800" dirty="0" smtClean="0"/>
              <a:t>  Bar chart of the types of organizations that received funding by the Invasive Alien Species Partnership Program (Canada), 2005-2010.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4530"/>
            <a:ext cx="5105400" cy="356034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4495800"/>
            <a:ext cx="9144000" cy="1219200"/>
          </a:xfrm>
        </p:spPr>
        <p:txBody>
          <a:bodyPr/>
          <a:lstStyle/>
          <a:p>
            <a:r>
              <a:rPr lang="en-US" sz="2800" dirty="0" smtClean="0"/>
              <a:t>There is fairly even distribution of funding to the government, environmental NGOs, and non-environmental NGOs.  Lesser amounts are awarded to educational and private organizations.  Aboriginal groups received the least funding.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92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E6D8146-C0BD-4C7C-90D1-1A45B6BDF0B8}" type="slidenum">
              <a:rPr lang="en-US"/>
              <a:pPr/>
              <a:t>7</a:t>
            </a:fld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8763000" cy="1752600"/>
          </a:xfrm>
        </p:spPr>
        <p:txBody>
          <a:bodyPr/>
          <a:lstStyle/>
          <a:p>
            <a:r>
              <a:rPr lang="en-US" sz="2800" b="1" dirty="0" smtClean="0"/>
              <a:t>Pie </a:t>
            </a:r>
            <a:r>
              <a:rPr lang="en-US" sz="2800" b="1" dirty="0" smtClean="0"/>
              <a:t>chart</a:t>
            </a:r>
            <a:endParaRPr lang="en-US" sz="2800" dirty="0"/>
          </a:p>
          <a:p>
            <a:pPr lvl="1"/>
            <a:r>
              <a:rPr lang="en-US" sz="2600" dirty="0" smtClean="0"/>
              <a:t>Circle </a:t>
            </a:r>
            <a:r>
              <a:rPr lang="en-US" sz="2600" dirty="0"/>
              <a:t>with pieces proportional to category frequencies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pic>
        <p:nvPicPr>
          <p:cNvPr id="111645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308225"/>
            <a:ext cx="42672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646" name="AutoShape 30"/>
          <p:cNvSpPr>
            <a:spLocks noChangeArrowheads="1"/>
          </p:cNvSpPr>
          <p:nvPr/>
        </p:nvSpPr>
        <p:spPr bwMode="auto">
          <a:xfrm>
            <a:off x="3429000" y="3733800"/>
            <a:ext cx="1447800" cy="18288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647" name="Group 31"/>
          <p:cNvGraphicFramePr>
            <a:graphicFrameLocks noGrp="1"/>
          </p:cNvGraphicFramePr>
          <p:nvPr/>
        </p:nvGraphicFramePr>
        <p:xfrm>
          <a:off x="152400" y="3505200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1794" name="Picture 2" descr="http://a1javascripts.com/wp-content/uploads/2012/10/pie-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21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58722" name="Picture 2" descr="http://www.clipartbest.com/cliparts/9Tz/xXn/9TzxXnnT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6" y="1219200"/>
            <a:ext cx="6770914" cy="52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3054</TotalTime>
  <Words>341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107 Template</vt:lpstr>
      <vt:lpstr>Univariate EDA</vt:lpstr>
      <vt:lpstr>Numerical Summaries</vt:lpstr>
      <vt:lpstr>Graphical Summaries</vt:lpstr>
      <vt:lpstr>Overall Summary</vt:lpstr>
      <vt:lpstr>PowerPoint Presentation</vt:lpstr>
      <vt:lpstr>PowerPoint Presentation</vt:lpstr>
      <vt:lpstr>Pie Charts</vt:lpstr>
      <vt:lpstr>no, No, NO!!!</vt:lpstr>
      <vt:lpstr>no, No, NO!!!</vt:lpstr>
      <vt:lpstr>no, No, NO!!!</vt:lpstr>
      <vt:lpstr>no, No, NO!!!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132</cp:revision>
  <dcterms:created xsi:type="dcterms:W3CDTF">1999-07-29T13:14:22Z</dcterms:created>
  <dcterms:modified xsi:type="dcterms:W3CDTF">2015-11-26T00:10:12Z</dcterms:modified>
</cp:coreProperties>
</file>