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2"/>
  </p:notesMasterIdLst>
  <p:sldIdLst>
    <p:sldId id="292" r:id="rId2"/>
    <p:sldId id="256" r:id="rId3"/>
    <p:sldId id="380" r:id="rId4"/>
    <p:sldId id="400" r:id="rId5"/>
    <p:sldId id="383" r:id="rId6"/>
    <p:sldId id="401" r:id="rId7"/>
    <p:sldId id="402" r:id="rId8"/>
    <p:sldId id="389" r:id="rId9"/>
    <p:sldId id="379" r:id="rId10"/>
    <p:sldId id="403" r:id="rId11"/>
    <p:sldId id="339" r:id="rId12"/>
    <p:sldId id="390" r:id="rId13"/>
    <p:sldId id="388" r:id="rId14"/>
    <p:sldId id="332" r:id="rId15"/>
    <p:sldId id="391" r:id="rId16"/>
    <p:sldId id="392" r:id="rId17"/>
    <p:sldId id="393" r:id="rId18"/>
    <p:sldId id="362" r:id="rId19"/>
    <p:sldId id="394" r:id="rId20"/>
    <p:sldId id="395" r:id="rId21"/>
    <p:sldId id="396" r:id="rId22"/>
    <p:sldId id="397" r:id="rId23"/>
    <p:sldId id="406" r:id="rId24"/>
    <p:sldId id="404" r:id="rId25"/>
    <p:sldId id="405" r:id="rId26"/>
    <p:sldId id="407" r:id="rId27"/>
    <p:sldId id="398" r:id="rId28"/>
    <p:sldId id="409" r:id="rId29"/>
    <p:sldId id="410" r:id="rId30"/>
    <p:sldId id="399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66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88173" autoAdjust="0"/>
  </p:normalViewPr>
  <p:slideViewPr>
    <p:cSldViewPr>
      <p:cViewPr varScale="1">
        <p:scale>
          <a:sx n="60" d="100"/>
          <a:sy n="60" d="100"/>
        </p:scale>
        <p:origin x="478" y="60"/>
      </p:cViewPr>
      <p:guideLst>
        <p:guide orient="horz" pos="3696"/>
        <p:guide pos="2880"/>
      </p:guideLst>
    </p:cSldViewPr>
  </p:slideViewPr>
  <p:outlineViewPr>
    <p:cViewPr>
      <p:scale>
        <a:sx n="33" d="100"/>
        <a:sy n="33" d="100"/>
      </p:scale>
      <p:origin x="0" y="-1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3461" y="8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89E378-48CC-4E8B-B838-1A51CA68FB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NCStats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meanMedian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(c(1,15:35))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meanMedian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(c(1:7,35))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meanMedian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9E378-48CC-4E8B-B838-1A51CA68FB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3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3E136A3-7208-4A5C-9720-1D105D9A78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274E21E-5968-4A69-84E6-E655E823F1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2C894B7-156C-4F14-8218-91A03941CE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5532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Categorical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5532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8024D5B-1DBC-4282-8D82-42FDF52A6F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C6A9C52-A50E-4CF6-99E1-59775D9CC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FCF8159-3551-4A87-9DE6-24A0F0B0F2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87651D6-E44A-4EA7-816E-1874CF6B86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EDBDFCC-14C9-49C4-A2DA-F5012CAC88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471456C-690E-4E1E-9689-E9ECB89CFF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86196EC-B8C6-47DD-B280-B9077A273C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8C23B6F-B2F5-4818-8EEC-E5CD7FCAF3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6E0A48A-29B3-4E4C-AD7F-235492DD7E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78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80DE106E-6F2A-4A05-93D3-37E940C7BA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 smtClean="0"/>
              <a:t>Univariate </a:t>
            </a:r>
            <a:r>
              <a:rPr lang="en-US" dirty="0"/>
              <a:t>EDA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DC00CE3-45C7-4A9A-8BB8-4E53A2AB1E23}" type="slidenum">
              <a:rPr lang="en-US"/>
              <a:pPr/>
              <a:t>10</a:t>
            </a:fld>
            <a:endParaRPr lang="en-US"/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534400" cy="50292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Dispersion </a:t>
            </a:r>
            <a:r>
              <a:rPr lang="en-US" b="1" dirty="0"/>
              <a:t>-- variability among individuals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What are the three measures of dispersion?</a:t>
            </a:r>
          </a:p>
          <a:p>
            <a:pPr lvl="1"/>
            <a:r>
              <a:rPr lang="en-US" b="1" dirty="0" smtClean="0"/>
              <a:t>Range </a:t>
            </a:r>
            <a:r>
              <a:rPr lang="en-US" dirty="0" smtClean="0"/>
              <a:t>(minimum, maximum)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Inter-Quartile </a:t>
            </a:r>
            <a:r>
              <a:rPr lang="en-US" dirty="0" smtClean="0"/>
              <a:t>Range (IQR; Q1, Q3)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Standard Deviation</a:t>
            </a:r>
            <a:r>
              <a:rPr lang="en-US" dirty="0" smtClean="0"/>
              <a:t> (average difference from mean)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/>
          <a:lstStyle/>
          <a:p>
            <a:r>
              <a:rPr lang="en-US" dirty="0" smtClean="0"/>
              <a:t>Quantitative Univariate EDA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05000" y="5105400"/>
            <a:ext cx="6019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latin typeface="Symbol" pitchFamily="18" charset="2"/>
              </a:rPr>
              <a:t>s</a:t>
            </a:r>
            <a:r>
              <a:rPr lang="en-US" kern="0" dirty="0" smtClean="0"/>
              <a:t> = </a:t>
            </a:r>
            <a:r>
              <a:rPr lang="en-US" kern="0" dirty="0" smtClean="0">
                <a:solidFill>
                  <a:schemeClr val="accent1"/>
                </a:solidFill>
              </a:rPr>
              <a:t>population standard deviation</a:t>
            </a:r>
            <a:endParaRPr lang="en-US" kern="0" dirty="0" smtClean="0"/>
          </a:p>
          <a:p>
            <a:pPr marL="0" indent="0">
              <a:buNone/>
            </a:pPr>
            <a:r>
              <a:rPr lang="en-US" kern="0" dirty="0" smtClean="0"/>
              <a:t>s = </a:t>
            </a:r>
            <a:r>
              <a:rPr lang="en-US" kern="0" dirty="0" smtClean="0">
                <a:solidFill>
                  <a:schemeClr val="accent1"/>
                </a:solidFill>
              </a:rPr>
              <a:t>sample standard deviation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78422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92A38236-E2D5-438B-B91A-28F436BC0002}" type="slidenum">
              <a:rPr lang="en-US"/>
              <a:pPr/>
              <a:t>11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85800"/>
          </a:xfrm>
        </p:spPr>
        <p:txBody>
          <a:bodyPr/>
          <a:lstStyle/>
          <a:p>
            <a:r>
              <a:rPr lang="en-US" dirty="0" smtClean="0"/>
              <a:t>Standard </a:t>
            </a:r>
            <a:r>
              <a:rPr lang="en-US" dirty="0"/>
              <a:t>Deviation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17931"/>
              </p:ext>
            </p:extLst>
          </p:nvPr>
        </p:nvGraphicFramePr>
        <p:xfrm>
          <a:off x="6400800" y="2289175"/>
          <a:ext cx="1027113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1" name="Equation" r:id="rId3" imgW="291960" imgH="431640" progId="Equation.3">
                  <p:embed/>
                </p:oleObj>
              </mc:Choice>
              <mc:Fallback>
                <p:oleObj name="Equation" r:id="rId3" imgW="291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89175"/>
                        <a:ext cx="1027113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" y="182880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</a:rPr>
              <a:t>1) </a:t>
            </a:r>
            <a:r>
              <a:rPr lang="en-US" sz="3200" dirty="0"/>
              <a:t>Find the sample mean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" y="2438400"/>
            <a:ext cx="419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1963" indent="-461963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</a:rPr>
              <a:t>2) </a:t>
            </a:r>
            <a:r>
              <a:rPr lang="en-US" sz="3200" dirty="0"/>
              <a:t>Find each </a:t>
            </a:r>
            <a:r>
              <a:rPr lang="en-US" sz="3200" dirty="0" smtClean="0"/>
              <a:t>difference from the mean</a:t>
            </a:r>
            <a:endParaRPr lang="en-US" sz="3200" dirty="0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177253"/>
              </p:ext>
            </p:extLst>
          </p:nvPr>
        </p:nvGraphicFramePr>
        <p:xfrm>
          <a:off x="7037388" y="3733800"/>
          <a:ext cx="11160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2" name="Equation" r:id="rId5" imgW="317160" imgH="164880" progId="Equation.3">
                  <p:embed/>
                </p:oleObj>
              </mc:Choice>
              <mc:Fallback>
                <p:oleObj name="Equation" r:id="rId5" imgW="3171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388" y="3733800"/>
                        <a:ext cx="111601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414882"/>
              </p:ext>
            </p:extLst>
          </p:nvPr>
        </p:nvGraphicFramePr>
        <p:xfrm>
          <a:off x="5105400" y="3505200"/>
          <a:ext cx="8064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3" name="Equation" r:id="rId7" imgW="228600" imgH="139680" progId="Equation.3">
                  <p:embed/>
                </p:oleObj>
              </mc:Choice>
              <mc:Fallback>
                <p:oleObj name="Equation" r:id="rId7" imgW="22860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05200"/>
                        <a:ext cx="8064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6200" y="3429000"/>
            <a:ext cx="464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>
                <a:solidFill>
                  <a:schemeClr val="accent1"/>
                </a:solidFill>
              </a:rPr>
              <a:t>3) </a:t>
            </a:r>
            <a:r>
              <a:rPr lang="en-US" sz="3200"/>
              <a:t>Square each difference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6200" y="4038600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</a:rPr>
              <a:t>4) </a:t>
            </a:r>
            <a:r>
              <a:rPr lang="en-US" sz="3200" dirty="0"/>
              <a:t>Sum squared differences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6200" y="4648200"/>
            <a:ext cx="426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>
                <a:solidFill>
                  <a:schemeClr val="accent1"/>
                </a:solidFill>
              </a:rPr>
              <a:t>5) </a:t>
            </a:r>
            <a:r>
              <a:rPr lang="en-US" sz="3200"/>
              <a:t>Divide by n-1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76200" y="5181600"/>
            <a:ext cx="426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>
                <a:solidFill>
                  <a:schemeClr val="accent1"/>
                </a:solidFill>
              </a:rPr>
              <a:t>6) </a:t>
            </a:r>
            <a:r>
              <a:rPr lang="en-US" sz="3200"/>
              <a:t>Square root</a:t>
            </a: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37465"/>
              </p:ext>
            </p:extLst>
          </p:nvPr>
        </p:nvGraphicFramePr>
        <p:xfrm>
          <a:off x="8153400" y="2743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4" name="Equation" r:id="rId9" imgW="126720" imgH="152280" progId="Equation.3">
                  <p:embed/>
                </p:oleObj>
              </mc:Choice>
              <mc:Fallback>
                <p:oleObj name="Equation" r:id="rId9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2743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899136"/>
              </p:ext>
            </p:extLst>
          </p:nvPr>
        </p:nvGraphicFramePr>
        <p:xfrm>
          <a:off x="7162800" y="2667000"/>
          <a:ext cx="10255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5" name="Equation" r:id="rId11" imgW="291960" imgH="215640" progId="Equation.3">
                  <p:embed/>
                </p:oleObj>
              </mc:Choice>
              <mc:Fallback>
                <p:oleObj name="Equation" r:id="rId11" imgW="291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667000"/>
                        <a:ext cx="10255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477000" y="3733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288679"/>
              </p:ext>
            </p:extLst>
          </p:nvPr>
        </p:nvGraphicFramePr>
        <p:xfrm>
          <a:off x="6934200" y="2590800"/>
          <a:ext cx="20574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6" name="Equation" r:id="rId13" imgW="583920" imgH="241200" progId="Equation.3">
                  <p:embed/>
                </p:oleObj>
              </mc:Choice>
              <mc:Fallback>
                <p:oleObj name="Equation" r:id="rId13" imgW="583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90800"/>
                        <a:ext cx="20574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615747"/>
              </p:ext>
            </p:extLst>
          </p:nvPr>
        </p:nvGraphicFramePr>
        <p:xfrm>
          <a:off x="5842000" y="2209800"/>
          <a:ext cx="32258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7" name="Equation" r:id="rId15" imgW="914400" imgH="711000" progId="Equation.3">
                  <p:embed/>
                </p:oleObj>
              </mc:Choice>
              <mc:Fallback>
                <p:oleObj name="Equation" r:id="rId15" imgW="9144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2209800"/>
                        <a:ext cx="32258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6200" y="121920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u="sng" dirty="0" smtClean="0"/>
              <a:t>Calculation Steps</a:t>
            </a:r>
            <a:endParaRPr lang="en-US" sz="32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10200"/>
          </a:xfrm>
        </p:spPr>
        <p:txBody>
          <a:bodyPr/>
          <a:lstStyle/>
          <a:p>
            <a:r>
              <a:rPr lang="en-US" dirty="0" smtClean="0"/>
              <a:t>Compute s from the values below (use table 3.4 in the book as a model).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5, 8, 9, 11, 12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Compute the IQR of values (faculty salaries) below with and without the red value.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38</a:t>
            </a:r>
            <a:r>
              <a:rPr lang="en-US" dirty="0"/>
              <a:t>, 46, 42, 44, 44, 43, 45, 45, 46, </a:t>
            </a:r>
            <a:r>
              <a:rPr lang="en-US" dirty="0" smtClean="0"/>
              <a:t>44, </a:t>
            </a:r>
            <a:r>
              <a:rPr lang="en-US" b="1" dirty="0" smtClean="0">
                <a:solidFill>
                  <a:srgbClr val="FF0000"/>
                </a:solidFill>
              </a:rPr>
              <a:t>139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8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8991600" cy="1143000"/>
          </a:xfrm>
        </p:spPr>
        <p:txBody>
          <a:bodyPr/>
          <a:lstStyle/>
          <a:p>
            <a:r>
              <a:rPr lang="en-US" dirty="0" smtClean="0"/>
              <a:t>Quantitative Univariate EDA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</a:p>
          <a:p>
            <a:pPr lvl="1"/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Summarize()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A64A664-B549-429F-847B-EDC07E301A04}" type="slidenum">
              <a:rPr lang="en-US"/>
              <a:pPr/>
              <a:t>14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US"/>
              <a:t>Overall Numerical Summaries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If outliers exist then use the </a:t>
            </a:r>
            <a:r>
              <a:rPr lang="en-US" sz="2800" b="1" dirty="0">
                <a:solidFill>
                  <a:schemeClr val="accent1"/>
                </a:solidFill>
              </a:rPr>
              <a:t>Median and IQR</a:t>
            </a:r>
          </a:p>
          <a:p>
            <a:pPr>
              <a:lnSpc>
                <a:spcPct val="90000"/>
              </a:lnSpc>
            </a:pPr>
            <a:endParaRPr lang="en-US" sz="2800" b="1" dirty="0"/>
          </a:p>
          <a:p>
            <a:pPr>
              <a:lnSpc>
                <a:spcPct val="90000"/>
              </a:lnSpc>
            </a:pPr>
            <a:r>
              <a:rPr lang="en-US" sz="2800" dirty="0"/>
              <a:t>If outliers do not exist, but distribution is strongly skewed then use the </a:t>
            </a:r>
            <a:r>
              <a:rPr lang="en-US" sz="2800" b="1" dirty="0">
                <a:solidFill>
                  <a:schemeClr val="accent1"/>
                </a:solidFill>
              </a:rPr>
              <a:t>Median and IQR</a:t>
            </a:r>
          </a:p>
          <a:p>
            <a:pPr>
              <a:lnSpc>
                <a:spcPct val="90000"/>
              </a:lnSpc>
            </a:pPr>
            <a:endParaRPr lang="en-US" sz="2800" b="1" dirty="0"/>
          </a:p>
          <a:p>
            <a:pPr>
              <a:lnSpc>
                <a:spcPct val="90000"/>
              </a:lnSpc>
            </a:pPr>
            <a:r>
              <a:rPr lang="en-US" sz="2800" dirty="0"/>
              <a:t>If outliers do not exist and the distribution is symmetric or only slightly skewed then use the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folHlink"/>
                </a:solidFill>
              </a:rPr>
              <a:t>Mean and standard deviation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1"/>
            <a:ext cx="8229600" cy="6705600"/>
          </a:xfrm>
        </p:spPr>
        <p:txBody>
          <a:bodyPr/>
          <a:lstStyle/>
          <a:p>
            <a:r>
              <a:rPr lang="en-US" i="1" dirty="0" smtClean="0"/>
              <a:t>What four items are described in a univariate EDA for quantitative data?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sz="1000" b="1" i="1" dirty="0">
              <a:solidFill>
                <a:srgbClr val="FF0000"/>
              </a:solidFill>
            </a:endParaRPr>
          </a:p>
          <a:p>
            <a:r>
              <a:rPr lang="en-US" i="1" dirty="0" smtClean="0"/>
              <a:t>Describe a univariate EDA for the data in Figure 1 and Table 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53602" name="Picture 2" descr="https://secure.surveymonkey.com/_resources/10391/22330391/3871e223-05c8-4881-ae09-0fd0e3eeb56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1013"/>
            <a:ext cx="7826455" cy="4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99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219200"/>
          </a:xfrm>
        </p:spPr>
        <p:txBody>
          <a:bodyPr/>
          <a:lstStyle/>
          <a:p>
            <a:r>
              <a:rPr lang="en-US" i="1" dirty="0" smtClean="0"/>
              <a:t>Describe a univariate EDA for the data in Figure 2 and Table 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56674" name="Picture 2" descr="https://secure.surveymonkey.com/_resources/10391/22330391/76831798-f8a0-4236-beb5-4991115f40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915400" cy="461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2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91200"/>
            <a:ext cx="9144000" cy="685800"/>
          </a:xfrm>
        </p:spPr>
        <p:txBody>
          <a:bodyPr/>
          <a:lstStyle/>
          <a:p>
            <a:r>
              <a:rPr lang="en-US" i="1" dirty="0" smtClean="0"/>
              <a:t>Describe a univariate EDA for the data in Figure 3.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17500" y="4876800"/>
            <a:ext cx="8521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/>
              <a:t>Figure 3.</a:t>
            </a:r>
            <a:r>
              <a:rPr lang="en-US" sz="1800" dirty="0"/>
              <a:t>  Histogram of 1996 tuition for 30 public and 50 private colleges and universities.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3792" y="-228600"/>
            <a:ext cx="737405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39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E960E6B8-B2F7-4C2B-9FF6-9705A1C68138}" type="slidenum">
              <a:rPr lang="en-US"/>
              <a:pPr/>
              <a:t>18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76200" y="3854450"/>
            <a:ext cx="449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/>
              <a:t>Figure 4.</a:t>
            </a:r>
            <a:r>
              <a:rPr lang="en-US" sz="1800" dirty="0"/>
              <a:t>  Boxplot of 1996 tuition for 30 public and 50 private colleges and universities.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76200" y="4572000"/>
            <a:ext cx="90678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</a:rPr>
              <a:t>The distribution of tuition for private schools is </a:t>
            </a:r>
            <a:r>
              <a:rPr lang="en-US" sz="2000" b="1">
                <a:solidFill>
                  <a:schemeClr val="folHlink"/>
                </a:solidFill>
              </a:rPr>
              <a:t>left-skewed</a:t>
            </a:r>
            <a:r>
              <a:rPr lang="en-US" sz="2000" b="1">
                <a:solidFill>
                  <a:schemeClr val="accent1"/>
                </a:solidFill>
              </a:rPr>
              <a:t> with </a:t>
            </a:r>
            <a:r>
              <a:rPr lang="en-US" sz="2000" b="1">
                <a:solidFill>
                  <a:schemeClr val="folHlink"/>
                </a:solidFill>
              </a:rPr>
              <a:t>no obvious outliers</a:t>
            </a:r>
            <a:r>
              <a:rPr lang="en-US" sz="2000" b="1">
                <a:solidFill>
                  <a:schemeClr val="accent1"/>
                </a:solidFill>
              </a:rPr>
              <a:t>, centered on a median of </a:t>
            </a:r>
            <a:r>
              <a:rPr lang="en-US" sz="2000" b="1">
                <a:solidFill>
                  <a:schemeClr val="folHlink"/>
                </a:solidFill>
              </a:rPr>
              <a:t>25430</a:t>
            </a:r>
            <a:r>
              <a:rPr lang="en-US" sz="2000" b="1">
                <a:solidFill>
                  <a:schemeClr val="accent1"/>
                </a:solidFill>
              </a:rPr>
              <a:t>, with an IQR from </a:t>
            </a:r>
            <a:r>
              <a:rPr lang="en-US" sz="2000" b="1">
                <a:solidFill>
                  <a:schemeClr val="folHlink"/>
                </a:solidFill>
              </a:rPr>
              <a:t>21260 to 26910 </a:t>
            </a:r>
            <a:r>
              <a:rPr lang="en-US" sz="2000" b="1">
                <a:solidFill>
                  <a:schemeClr val="accent1"/>
                </a:solidFill>
              </a:rPr>
              <a:t>(Figure 4; Table 3).  The distribution of tuition for public schools is </a:t>
            </a:r>
            <a:r>
              <a:rPr lang="en-US" sz="2000" b="1">
                <a:solidFill>
                  <a:schemeClr val="folHlink"/>
                </a:solidFill>
              </a:rPr>
              <a:t>right-skewed</a:t>
            </a:r>
            <a:r>
              <a:rPr lang="en-US" sz="2000" b="1">
                <a:solidFill>
                  <a:schemeClr val="accent1"/>
                </a:solidFill>
              </a:rPr>
              <a:t> with </a:t>
            </a:r>
            <a:r>
              <a:rPr lang="en-US" sz="2000" b="1">
                <a:solidFill>
                  <a:schemeClr val="folHlink"/>
                </a:solidFill>
              </a:rPr>
              <a:t>one outlier</a:t>
            </a:r>
            <a:r>
              <a:rPr lang="en-US" sz="2000" b="1">
                <a:solidFill>
                  <a:schemeClr val="accent1"/>
                </a:solidFill>
              </a:rPr>
              <a:t> at a tuition of 23460, centered on a median of </a:t>
            </a:r>
            <a:r>
              <a:rPr lang="en-US" sz="2000" b="1">
                <a:solidFill>
                  <a:schemeClr val="folHlink"/>
                </a:solidFill>
              </a:rPr>
              <a:t>13590</a:t>
            </a:r>
            <a:r>
              <a:rPr lang="en-US" sz="2000" b="1">
                <a:solidFill>
                  <a:schemeClr val="accent1"/>
                </a:solidFill>
              </a:rPr>
              <a:t>, with an IQR from </a:t>
            </a:r>
            <a:r>
              <a:rPr lang="en-US" sz="2000" b="1">
                <a:solidFill>
                  <a:schemeClr val="folHlink"/>
                </a:solidFill>
              </a:rPr>
              <a:t>12660 to 15420 </a:t>
            </a:r>
            <a:r>
              <a:rPr lang="en-US" sz="2000" b="1">
                <a:solidFill>
                  <a:schemeClr val="accent1"/>
                </a:solidFill>
              </a:rPr>
              <a:t>(Figure 4; Table 3). I chose to use the median and IQR as measures of center and dispersion because of the outlier and the skewness of the distributions.</a:t>
            </a: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4572000" y="777875"/>
            <a:ext cx="411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u="sng" dirty="0">
                <a:latin typeface="Courier New" pitchFamily="49" charset="0"/>
              </a:rPr>
              <a:t>Statistic  Public Private</a:t>
            </a:r>
          </a:p>
          <a:p>
            <a:r>
              <a:rPr lang="en-US" sz="2000" dirty="0" smtClean="0">
                <a:latin typeface="Courier New" pitchFamily="49" charset="0"/>
              </a:rPr>
              <a:t>Mean        14370   24150</a:t>
            </a:r>
          </a:p>
          <a:p>
            <a:r>
              <a:rPr lang="en-US" sz="2000" dirty="0" smtClean="0">
                <a:latin typeface="Courier New" pitchFamily="49" charset="0"/>
              </a:rPr>
              <a:t>Std. Dev.    2755    3556</a:t>
            </a:r>
          </a:p>
          <a:p>
            <a:r>
              <a:rPr lang="en-US" sz="2000" dirty="0" smtClean="0">
                <a:latin typeface="Courier New" pitchFamily="49" charset="0"/>
              </a:rPr>
              <a:t>Min.        </a:t>
            </a:r>
            <a:r>
              <a:rPr lang="en-US" sz="2000" dirty="0">
                <a:latin typeface="Courier New" pitchFamily="49" charset="0"/>
              </a:rPr>
              <a:t>11050   16740   </a:t>
            </a:r>
          </a:p>
          <a:p>
            <a:r>
              <a:rPr lang="en-US" sz="2000" dirty="0" smtClean="0">
                <a:latin typeface="Courier New" pitchFamily="49" charset="0"/>
              </a:rPr>
              <a:t>1st Qu.     </a:t>
            </a:r>
            <a:r>
              <a:rPr lang="en-US" sz="2000" dirty="0">
                <a:latin typeface="Courier New" pitchFamily="49" charset="0"/>
              </a:rPr>
              <a:t>12660   21260</a:t>
            </a:r>
          </a:p>
          <a:p>
            <a:r>
              <a:rPr lang="en-US" sz="2000" dirty="0">
                <a:latin typeface="Courier New" pitchFamily="49" charset="0"/>
              </a:rPr>
              <a:t>Median      13590   25430</a:t>
            </a:r>
          </a:p>
          <a:p>
            <a:r>
              <a:rPr lang="en-US" sz="2000" dirty="0" smtClean="0">
                <a:latin typeface="Courier New" pitchFamily="49" charset="0"/>
              </a:rPr>
              <a:t>3rd Qu.     </a:t>
            </a:r>
            <a:r>
              <a:rPr lang="en-US" sz="2000" dirty="0">
                <a:latin typeface="Courier New" pitchFamily="49" charset="0"/>
              </a:rPr>
              <a:t>15420   26910</a:t>
            </a:r>
          </a:p>
          <a:p>
            <a:r>
              <a:rPr lang="en-US" sz="2000" dirty="0" smtClean="0">
                <a:latin typeface="Courier New" pitchFamily="49" charset="0"/>
              </a:rPr>
              <a:t>Max.        </a:t>
            </a:r>
            <a:r>
              <a:rPr lang="en-US" sz="2000" dirty="0">
                <a:latin typeface="Courier New" pitchFamily="49" charset="0"/>
              </a:rPr>
              <a:t>23460   </a:t>
            </a:r>
            <a:r>
              <a:rPr lang="en-US" sz="2000" dirty="0" smtClean="0">
                <a:latin typeface="Courier New" pitchFamily="49" charset="0"/>
              </a:rPr>
              <a:t>29910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4191000" y="76200"/>
            <a:ext cx="487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/>
              <a:t>Table 3.</a:t>
            </a:r>
            <a:r>
              <a:rPr lang="en-US" sz="1800" dirty="0"/>
              <a:t>  Summary statistics of 1996 tuition for 30 public and 50 private colleges and universities.</a:t>
            </a:r>
          </a:p>
        </p:txBody>
      </p:sp>
      <p:pic>
        <p:nvPicPr>
          <p:cNvPr id="17920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8" y="22225"/>
            <a:ext cx="3802062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Univariate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4A36F7D-6178-4081-98CA-C46488C48903}" type="slidenum">
              <a:rPr lang="en-US"/>
              <a:pPr/>
              <a:t>19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Quantitative vs. Categorical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648200"/>
          </a:xfrm>
        </p:spPr>
        <p:txBody>
          <a:bodyPr/>
          <a:lstStyle/>
          <a:p>
            <a:r>
              <a:rPr lang="en-US" dirty="0" smtClean="0"/>
              <a:t>Do </a:t>
            </a:r>
            <a:r>
              <a:rPr lang="en-US" dirty="0"/>
              <a:t>NOT describe shape, center, dispersion, </a:t>
            </a:r>
            <a:r>
              <a:rPr lang="en-US" dirty="0" smtClean="0"/>
              <a:t>or </a:t>
            </a:r>
            <a:r>
              <a:rPr lang="en-US" dirty="0"/>
              <a:t>outliers with CATEGORICAL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Identify the most outstanding characteristics.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1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BFA648F-E0A0-473A-B798-061019919282}" type="slidenum">
              <a:rPr lang="en-US"/>
              <a:pPr/>
              <a:t>2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Univariate EDA – </a:t>
            </a:r>
            <a:r>
              <a:rPr lang="en-US" dirty="0" smtClean="0">
                <a:solidFill>
                  <a:schemeClr val="accent2"/>
                </a:solidFill>
              </a:rPr>
              <a:t>Describe the distribution</a:t>
            </a:r>
          </a:p>
          <a:p>
            <a:pPr marL="800100" lvl="1" indent="-342900"/>
            <a:r>
              <a:rPr lang="en-US" b="1" dirty="0" smtClean="0">
                <a:solidFill>
                  <a:schemeClr val="accent1"/>
                </a:solidFill>
              </a:rPr>
              <a:t>Distribution</a:t>
            </a:r>
            <a:r>
              <a:rPr lang="en-US" dirty="0" smtClean="0"/>
              <a:t> is concerned with what values a variable takes and how often it takes each value</a:t>
            </a:r>
          </a:p>
          <a:p>
            <a:pPr marL="800100" lvl="1" indent="-342900"/>
            <a:endParaRPr lang="en-US" dirty="0"/>
          </a:p>
          <a:p>
            <a:r>
              <a:rPr lang="en-US" b="1" dirty="0" smtClean="0">
                <a:solidFill>
                  <a:schemeClr val="accent1"/>
                </a:solidFill>
              </a:rPr>
              <a:t>Univariate</a:t>
            </a:r>
            <a:r>
              <a:rPr lang="en-US" dirty="0" smtClean="0"/>
              <a:t> EDA (</a:t>
            </a:r>
            <a:r>
              <a:rPr lang="en-US" i="1" dirty="0" smtClean="0"/>
              <a:t>for quantitative data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Graphically</a:t>
            </a:r>
            <a:endParaRPr lang="en-US" dirty="0" smtClean="0"/>
          </a:p>
          <a:p>
            <a:pPr lvl="1"/>
            <a:r>
              <a:rPr lang="en-US" dirty="0" smtClean="0"/>
              <a:t>Numerically</a:t>
            </a:r>
          </a:p>
          <a:p>
            <a:pPr lvl="1"/>
            <a:r>
              <a:rPr lang="en-US" dirty="0" smtClean="0"/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Univariate EDA</a:t>
            </a:r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24371C4-78E8-4BF2-BF64-B78758F351FA}" type="slidenum">
              <a:rPr lang="en-US"/>
              <a:pPr/>
              <a:t>20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Numerical Summaries</a:t>
            </a:r>
          </a:p>
        </p:txBody>
      </p:sp>
      <p:graphicFrame>
        <p:nvGraphicFramePr>
          <p:cNvPr id="115765" name="Group 53"/>
          <p:cNvGraphicFramePr>
            <a:graphicFrameLocks noGrp="1"/>
          </p:cNvGraphicFramePr>
          <p:nvPr/>
        </p:nvGraphicFramePr>
        <p:xfrm>
          <a:off x="228600" y="2438400"/>
          <a:ext cx="1447800" cy="414528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Brunette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5762" name="Group 50"/>
          <p:cNvGraphicFramePr>
            <a:graphicFrameLocks noGrp="1"/>
          </p:cNvGraphicFramePr>
          <p:nvPr/>
        </p:nvGraphicFramePr>
        <p:xfrm>
          <a:off x="2379663" y="3276600"/>
          <a:ext cx="2971800" cy="2362200"/>
        </p:xfrm>
        <a:graphic>
          <a:graphicData uri="http://schemas.openxmlformats.org/drawingml/2006/table">
            <a:tbl>
              <a:tblPr/>
              <a:tblGrid>
                <a:gridCol w="1981200"/>
                <a:gridCol w="990600"/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Hair 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Brunette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763" name="AutoShape 51"/>
          <p:cNvSpPr>
            <a:spLocks noChangeArrowheads="1"/>
          </p:cNvSpPr>
          <p:nvPr/>
        </p:nvSpPr>
        <p:spPr bwMode="auto">
          <a:xfrm>
            <a:off x="1828800" y="3962400"/>
            <a:ext cx="381000" cy="838200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66" name="Rectangle 54"/>
          <p:cNvSpPr>
            <a:spLocks noChangeArrowheads="1"/>
          </p:cNvSpPr>
          <p:nvPr/>
        </p:nvSpPr>
        <p:spPr bwMode="auto">
          <a:xfrm>
            <a:off x="1981200" y="1600200"/>
            <a:ext cx="327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Frequency Table </a:t>
            </a:r>
          </a:p>
        </p:txBody>
      </p:sp>
      <p:sp>
        <p:nvSpPr>
          <p:cNvPr id="115768" name="AutoShape 56"/>
          <p:cNvSpPr>
            <a:spLocks noChangeArrowheads="1"/>
          </p:cNvSpPr>
          <p:nvPr/>
        </p:nvSpPr>
        <p:spPr bwMode="auto">
          <a:xfrm>
            <a:off x="5545138" y="3962400"/>
            <a:ext cx="381000" cy="838200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5769" name="Group 57"/>
          <p:cNvGraphicFramePr>
            <a:graphicFrameLocks noGrp="1"/>
          </p:cNvGraphicFramePr>
          <p:nvPr>
            <p:extLst/>
          </p:nvPr>
        </p:nvGraphicFramePr>
        <p:xfrm>
          <a:off x="6096000" y="3276600"/>
          <a:ext cx="2971800" cy="2343150"/>
        </p:xfrm>
        <a:graphic>
          <a:graphicData uri="http://schemas.openxmlformats.org/drawingml/2006/table">
            <a:tbl>
              <a:tblPr/>
              <a:tblGrid>
                <a:gridCol w="1981200"/>
                <a:gridCol w="990600"/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Hair 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Perc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Brunette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787" name="Rectangle 75"/>
          <p:cNvSpPr>
            <a:spLocks noChangeArrowheads="1"/>
          </p:cNvSpPr>
          <p:nvPr/>
        </p:nvSpPr>
        <p:spPr bwMode="auto">
          <a:xfrm>
            <a:off x="5486400" y="1600200"/>
            <a:ext cx="358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Percentages </a:t>
            </a:r>
            <a:r>
              <a:rPr lang="en-US" sz="3200" dirty="0"/>
              <a:t>Table </a:t>
            </a:r>
          </a:p>
        </p:txBody>
      </p:sp>
      <p:sp>
        <p:nvSpPr>
          <p:cNvPr id="115788" name="Text Box 76"/>
          <p:cNvSpPr txBox="1">
            <a:spLocks noChangeArrowheads="1"/>
          </p:cNvSpPr>
          <p:nvPr/>
        </p:nvSpPr>
        <p:spPr bwMode="auto">
          <a:xfrm>
            <a:off x="4648200" y="3886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4</a:t>
            </a:r>
          </a:p>
        </p:txBody>
      </p:sp>
      <p:sp>
        <p:nvSpPr>
          <p:cNvPr id="115789" name="Text Box 77"/>
          <p:cNvSpPr txBox="1">
            <a:spLocks noChangeArrowheads="1"/>
          </p:cNvSpPr>
          <p:nvPr/>
        </p:nvSpPr>
        <p:spPr bwMode="auto">
          <a:xfrm>
            <a:off x="4648200" y="4495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1</a:t>
            </a:r>
          </a:p>
        </p:txBody>
      </p:sp>
      <p:sp>
        <p:nvSpPr>
          <p:cNvPr id="115790" name="Text Box 78"/>
          <p:cNvSpPr txBox="1">
            <a:spLocks noChangeArrowheads="1"/>
          </p:cNvSpPr>
          <p:nvPr/>
        </p:nvSpPr>
        <p:spPr bwMode="auto">
          <a:xfrm>
            <a:off x="4648200" y="5029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3</a:t>
            </a:r>
          </a:p>
        </p:txBody>
      </p:sp>
      <p:sp>
        <p:nvSpPr>
          <p:cNvPr id="115791" name="Rectangle 79"/>
          <p:cNvSpPr>
            <a:spLocks noChangeArrowheads="1"/>
          </p:cNvSpPr>
          <p:nvPr/>
        </p:nvSpPr>
        <p:spPr bwMode="auto">
          <a:xfrm>
            <a:off x="8178557" y="3886200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50.0</a:t>
            </a:r>
            <a:endParaRPr lang="en-US" sz="2800" dirty="0"/>
          </a:p>
        </p:txBody>
      </p:sp>
      <p:sp>
        <p:nvSpPr>
          <p:cNvPr id="115792" name="Rectangle 80"/>
          <p:cNvSpPr>
            <a:spLocks noChangeArrowheads="1"/>
          </p:cNvSpPr>
          <p:nvPr/>
        </p:nvSpPr>
        <p:spPr bwMode="auto">
          <a:xfrm>
            <a:off x="8178557" y="4433888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 smtClean="0"/>
              <a:t>12.5</a:t>
            </a:r>
            <a:endParaRPr lang="en-US" sz="2800" dirty="0"/>
          </a:p>
        </p:txBody>
      </p:sp>
      <p:sp>
        <p:nvSpPr>
          <p:cNvPr id="115793" name="Rectangle 81"/>
          <p:cNvSpPr>
            <a:spLocks noChangeArrowheads="1"/>
          </p:cNvSpPr>
          <p:nvPr/>
        </p:nvSpPr>
        <p:spPr bwMode="auto">
          <a:xfrm>
            <a:off x="8178557" y="5043488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 smtClean="0"/>
              <a:t>37.5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353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1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63" grpId="0" animBg="1"/>
      <p:bldP spid="115766" grpId="0"/>
      <p:bldP spid="115768" grpId="0" animBg="1"/>
      <p:bldP spid="115787" grpId="0"/>
      <p:bldP spid="115788" grpId="0"/>
      <p:bldP spid="115789" grpId="0"/>
      <p:bldP spid="115790" grpId="0"/>
      <p:bldP spid="115791" grpId="0"/>
      <p:bldP spid="115792" grpId="0"/>
      <p:bldP spid="11579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Univariate EDA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B7700ED-FFE3-48A6-96B2-C9D54A5CA71E}" type="slidenum">
              <a:rPr lang="en-US"/>
              <a:pPr/>
              <a:t>21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Graphical Summaries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16764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Bar </a:t>
            </a:r>
            <a:r>
              <a:rPr lang="en-US" b="1" dirty="0" smtClean="0">
                <a:solidFill>
                  <a:schemeClr val="accent1"/>
                </a:solidFill>
              </a:rPr>
              <a:t>chart</a:t>
            </a:r>
            <a:endParaRPr lang="en-US" dirty="0"/>
          </a:p>
          <a:p>
            <a:pPr lvl="1"/>
            <a:r>
              <a:rPr lang="en-US" dirty="0" smtClean="0"/>
              <a:t>Bars </a:t>
            </a:r>
            <a:r>
              <a:rPr lang="en-US" dirty="0"/>
              <a:t>over category label</a:t>
            </a:r>
          </a:p>
          <a:p>
            <a:pPr lvl="1"/>
            <a:r>
              <a:rPr lang="en-US" dirty="0"/>
              <a:t>Height </a:t>
            </a:r>
            <a:r>
              <a:rPr lang="en-US" dirty="0" smtClean="0"/>
              <a:t>is </a:t>
            </a:r>
            <a:r>
              <a:rPr lang="en-US" dirty="0"/>
              <a:t>frequency of individuals in that category</a:t>
            </a:r>
          </a:p>
        </p:txBody>
      </p:sp>
      <p:sp>
        <p:nvSpPr>
          <p:cNvPr id="109574" name="AutoShape 6"/>
          <p:cNvSpPr>
            <a:spLocks noChangeArrowheads="1"/>
          </p:cNvSpPr>
          <p:nvPr/>
        </p:nvSpPr>
        <p:spPr bwMode="auto">
          <a:xfrm>
            <a:off x="3429000" y="3733800"/>
            <a:ext cx="1447800" cy="1828800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957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0938" y="2917825"/>
            <a:ext cx="3802062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9577" name="Group 9"/>
          <p:cNvGraphicFramePr>
            <a:graphicFrameLocks noGrp="1"/>
          </p:cNvGraphicFramePr>
          <p:nvPr/>
        </p:nvGraphicFramePr>
        <p:xfrm>
          <a:off x="152400" y="3505200"/>
          <a:ext cx="2971800" cy="2362200"/>
        </p:xfrm>
        <a:graphic>
          <a:graphicData uri="http://schemas.openxmlformats.org/drawingml/2006/table">
            <a:tbl>
              <a:tblPr/>
              <a:tblGrid>
                <a:gridCol w="1981200"/>
                <a:gridCol w="990600"/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Hair 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Brunette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76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Univariate EDA</a:t>
            </a:r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E6D8146-C0BD-4C7C-90D1-1A45B6BDF0B8}" type="slidenum">
              <a:rPr lang="en-US"/>
              <a:pPr/>
              <a:t>22</a:t>
            </a:fld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8763000" cy="1752600"/>
          </a:xfrm>
        </p:spPr>
        <p:txBody>
          <a:bodyPr/>
          <a:lstStyle/>
          <a:p>
            <a:r>
              <a:rPr lang="en-US" sz="2800" b="1" dirty="0">
                <a:solidFill>
                  <a:schemeClr val="bg2"/>
                </a:solidFill>
              </a:rPr>
              <a:t>Bar chart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Pie </a:t>
            </a:r>
            <a:r>
              <a:rPr lang="en-US" sz="2800" b="1" dirty="0" smtClean="0">
                <a:solidFill>
                  <a:schemeClr val="accent1"/>
                </a:solidFill>
              </a:rPr>
              <a:t>chart</a:t>
            </a:r>
            <a:endParaRPr lang="en-US" sz="2800" dirty="0"/>
          </a:p>
          <a:p>
            <a:pPr lvl="1"/>
            <a:r>
              <a:rPr lang="en-US" sz="2600" dirty="0" smtClean="0"/>
              <a:t>Circle </a:t>
            </a:r>
            <a:r>
              <a:rPr lang="en-US" sz="2600" dirty="0"/>
              <a:t>with pieces proportional to category frequencies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/>
              <a:t>Graphical Summaries</a:t>
            </a:r>
          </a:p>
        </p:txBody>
      </p:sp>
      <p:pic>
        <p:nvPicPr>
          <p:cNvPr id="111645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308225"/>
            <a:ext cx="4267200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1646" name="AutoShape 30"/>
          <p:cNvSpPr>
            <a:spLocks noChangeArrowheads="1"/>
          </p:cNvSpPr>
          <p:nvPr/>
        </p:nvSpPr>
        <p:spPr bwMode="auto">
          <a:xfrm>
            <a:off x="3429000" y="3733800"/>
            <a:ext cx="1447800" cy="1828800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1647" name="Group 31"/>
          <p:cNvGraphicFramePr>
            <a:graphicFrameLocks noGrp="1"/>
          </p:cNvGraphicFramePr>
          <p:nvPr/>
        </p:nvGraphicFramePr>
        <p:xfrm>
          <a:off x="152400" y="3505200"/>
          <a:ext cx="2971800" cy="2362200"/>
        </p:xfrm>
        <a:graphic>
          <a:graphicData uri="http://schemas.openxmlformats.org/drawingml/2006/table">
            <a:tbl>
              <a:tblPr/>
              <a:tblGrid>
                <a:gridCol w="1981200"/>
                <a:gridCol w="990600"/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Hair 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Brunette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2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no, No, NO!!!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Categorical Univariate EDA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8024D5B-1DBC-4282-8D82-42FDF52A6F1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61794" name="Picture 2" descr="http://a1javascripts.com/wp-content/uploads/2012/10/pie-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82000" cy="521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7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no, No, NO!!!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Categorical Univariate EDA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8024D5B-1DBC-4282-8D82-42FDF52A6F1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58722" name="Picture 2" descr="http://www.clipartbest.com/cliparts/9Tz/xXn/9TzxXnnTE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86" y="1219200"/>
            <a:ext cx="6770914" cy="52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5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no, No, NO!!!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Categorical Univariate EDA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8024D5B-1DBC-4282-8D82-42FDF52A6F1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60770" name="Picture 2" descr="http://www.freevector.com/site_media/preview_images/FreeVector-Pie-Chart-V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17" y="1219200"/>
            <a:ext cx="7308483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3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no, No, NO!!!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Categorical Univariate EDA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8024D5B-1DBC-4282-8D82-42FDF52A6F1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62818" name="Picture 2" descr="http://www.recablog.ca/.a/6a0147e1ad84fb970b01a3fcbb391c970b-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110393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3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Univariate EDA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03F3975-4673-4BD6-A973-67D8678843DB}" type="slidenum">
              <a:rPr lang="en-US"/>
              <a:pPr/>
              <a:t>27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Overall Summary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Identify most outstanding characteristic(s)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dirty="0"/>
              <a:t>Most student were blondes and very few were brunettes.</a:t>
            </a:r>
          </a:p>
        </p:txBody>
      </p:sp>
      <p:graphicFrame>
        <p:nvGraphicFramePr>
          <p:cNvPr id="1198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65660"/>
              </p:ext>
            </p:extLst>
          </p:nvPr>
        </p:nvGraphicFramePr>
        <p:xfrm>
          <a:off x="762000" y="2644775"/>
          <a:ext cx="2971800" cy="2362200"/>
        </p:xfrm>
        <a:graphic>
          <a:graphicData uri="http://schemas.openxmlformats.org/drawingml/2006/table">
            <a:tbl>
              <a:tblPr/>
              <a:tblGrid>
                <a:gridCol w="1981200"/>
                <a:gridCol w="990600"/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Hair 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Brunette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9832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0938" y="1752600"/>
            <a:ext cx="3802062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4238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91200"/>
            <a:ext cx="9144000" cy="685800"/>
          </a:xfrm>
        </p:spPr>
        <p:txBody>
          <a:bodyPr/>
          <a:lstStyle/>
          <a:p>
            <a:r>
              <a:rPr lang="en-US" i="1" dirty="0" smtClean="0"/>
              <a:t>Describe a univariate EDA for the data in Figure 4.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42162" y="4876800"/>
            <a:ext cx="6960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/>
              <a:t>Figure </a:t>
            </a:r>
            <a:r>
              <a:rPr lang="en-US" sz="1800" b="1" dirty="0" smtClean="0"/>
              <a:t>4.</a:t>
            </a:r>
            <a:r>
              <a:rPr lang="en-US" sz="1800" dirty="0" smtClean="0"/>
              <a:t>  Bar chart of the number of KNOWN species by organism type.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6199"/>
            <a:ext cx="6858000" cy="47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91200"/>
            <a:ext cx="9144000" cy="685800"/>
          </a:xfrm>
        </p:spPr>
        <p:txBody>
          <a:bodyPr/>
          <a:lstStyle/>
          <a:p>
            <a:r>
              <a:rPr lang="en-US" i="1" dirty="0" smtClean="0"/>
              <a:t>Describe a univariate EDA for the data in Figure </a:t>
            </a:r>
            <a:r>
              <a:rPr lang="en-US" i="1" dirty="0"/>
              <a:t>5</a:t>
            </a:r>
            <a:r>
              <a:rPr lang="en-US" i="1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42162" y="4876800"/>
            <a:ext cx="70112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/>
              <a:t>Figure 5</a:t>
            </a:r>
            <a:r>
              <a:rPr lang="en-US" sz="1800" b="1" dirty="0" smtClean="0"/>
              <a:t>.</a:t>
            </a:r>
            <a:r>
              <a:rPr lang="en-US" sz="1800" dirty="0" smtClean="0"/>
              <a:t>  Bar chart of the types of organizations that received funding by the Invasive Alien Species Partnership Program (Canada), 2005-2010.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62" y="74530"/>
            <a:ext cx="6858838" cy="478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7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733800"/>
            <a:ext cx="8915400" cy="2971800"/>
          </a:xfrm>
        </p:spPr>
        <p:txBody>
          <a:bodyPr/>
          <a:lstStyle/>
          <a:p>
            <a:r>
              <a:rPr lang="en-US" dirty="0" smtClean="0"/>
              <a:t>What is this graph called?</a:t>
            </a:r>
          </a:p>
          <a:p>
            <a:r>
              <a:rPr lang="en-US" dirty="0"/>
              <a:t>How many lake trout were in the </a:t>
            </a:r>
            <a:r>
              <a:rPr lang="en-US" dirty="0" smtClean="0"/>
              <a:t>100-105 </a:t>
            </a:r>
            <a:r>
              <a:rPr lang="en-US" dirty="0"/>
              <a:t>mm bin?</a:t>
            </a:r>
          </a:p>
          <a:p>
            <a:r>
              <a:rPr lang="en-US" dirty="0" smtClean="0"/>
              <a:t>What </a:t>
            </a:r>
            <a:r>
              <a:rPr lang="en-US" dirty="0"/>
              <a:t>is the most common range of lengths</a:t>
            </a:r>
            <a:r>
              <a:rPr lang="en-US" dirty="0" smtClean="0"/>
              <a:t>?</a:t>
            </a:r>
          </a:p>
          <a:p>
            <a:r>
              <a:rPr lang="en-US" dirty="0"/>
              <a:t>Which </a:t>
            </a:r>
            <a:r>
              <a:rPr lang="en-US" dirty="0" smtClean="0"/>
              <a:t>range </a:t>
            </a:r>
            <a:r>
              <a:rPr lang="en-US" dirty="0"/>
              <a:t>of lengths has the fewest lake trout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</a:t>
            </a:r>
            <a:r>
              <a:rPr lang="en-US" dirty="0"/>
              <a:t>many lake trout were exactly 108 mm?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52578" name="Picture 2" descr="https://secure.surveymonkey.com/_resources/8031/22328031/984330b6-6c24-452a-ab80-e91c83abda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125"/>
            <a:ext cx="5257800" cy="36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2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839200" cy="1143000"/>
          </a:xfrm>
        </p:spPr>
        <p:txBody>
          <a:bodyPr/>
          <a:lstStyle/>
          <a:p>
            <a:r>
              <a:rPr lang="en-US" dirty="0" smtClean="0"/>
              <a:t>Categorical </a:t>
            </a:r>
            <a:r>
              <a:rPr lang="en-US" dirty="0" err="1" smtClean="0"/>
              <a:t>Univariate</a:t>
            </a:r>
            <a:r>
              <a:rPr lang="en-US" dirty="0" smtClean="0"/>
              <a:t> EDA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</a:p>
          <a:p>
            <a:pPr lvl="1"/>
            <a:r>
              <a:rPr lang="en-US" smtClean="0"/>
              <a:t>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xtabs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percTable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barplot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/>
          <a:lstStyle/>
          <a:p>
            <a:r>
              <a:rPr lang="en-US" dirty="0" smtClean="0"/>
              <a:t>Quantitative Univariate 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What four things are described?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>
                <a:solidFill>
                  <a:srgbClr val="FF0000"/>
                </a:solidFill>
              </a:rPr>
              <a:t>Shape</a:t>
            </a:r>
          </a:p>
          <a:p>
            <a:r>
              <a:rPr lang="en-US" b="1" kern="0" dirty="0" smtClean="0">
                <a:solidFill>
                  <a:srgbClr val="FF0000"/>
                </a:solidFill>
              </a:rPr>
              <a:t>Outliers</a:t>
            </a:r>
          </a:p>
          <a:p>
            <a:r>
              <a:rPr lang="en-US" b="1" kern="0" dirty="0" smtClean="0">
                <a:solidFill>
                  <a:srgbClr val="FF0000"/>
                </a:solidFill>
              </a:rPr>
              <a:t>Center</a:t>
            </a:r>
          </a:p>
          <a:p>
            <a:r>
              <a:rPr lang="en-US" b="1" kern="0" dirty="0" smtClean="0">
                <a:solidFill>
                  <a:srgbClr val="FF0000"/>
                </a:solidFill>
              </a:rPr>
              <a:t>Dispersion</a:t>
            </a:r>
            <a:endParaRPr lang="en-US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DC00CE3-45C7-4A9A-8BB8-4E53A2AB1E23}" type="slidenum">
              <a:rPr lang="en-US"/>
              <a:pPr/>
              <a:t>5</a:t>
            </a:fld>
            <a:endParaRPr lang="en-US"/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Shape</a:t>
            </a:r>
            <a:r>
              <a:rPr lang="en-US" b="1" dirty="0"/>
              <a:t> </a:t>
            </a:r>
            <a:r>
              <a:rPr lang="en-US" dirty="0" smtClean="0"/>
              <a:t>– </a:t>
            </a:r>
            <a:r>
              <a:rPr lang="en-US" i="1" dirty="0" smtClean="0"/>
              <a:t>what are these three shapes?</a:t>
            </a:r>
            <a:endParaRPr lang="en-US" i="1" dirty="0"/>
          </a:p>
          <a:p>
            <a:pPr lvl="1"/>
            <a:endParaRPr lang="en-US" sz="3600" dirty="0"/>
          </a:p>
          <a:p>
            <a:pPr lvl="1"/>
            <a:r>
              <a:rPr lang="en-US" b="1" dirty="0" smtClean="0">
                <a:solidFill>
                  <a:schemeClr val="hlink"/>
                </a:solidFill>
              </a:rPr>
              <a:t>Symmetric</a:t>
            </a:r>
            <a:endParaRPr lang="en-US" dirty="0"/>
          </a:p>
          <a:p>
            <a:pPr lvl="1"/>
            <a:endParaRPr lang="en-US" sz="3600" dirty="0"/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Left-skewed</a:t>
            </a:r>
            <a:endParaRPr lang="en-US" dirty="0"/>
          </a:p>
          <a:p>
            <a:pPr lvl="1"/>
            <a:endParaRPr lang="en-US" sz="3600" dirty="0"/>
          </a:p>
          <a:p>
            <a:pPr lvl="1"/>
            <a:r>
              <a:rPr lang="en-US" b="1" dirty="0">
                <a:solidFill>
                  <a:srgbClr val="FF9900"/>
                </a:solidFill>
              </a:rPr>
              <a:t>Right-skewed</a:t>
            </a:r>
            <a:endParaRPr lang="en-US" dirty="0"/>
          </a:p>
        </p:txBody>
      </p:sp>
      <p:pic>
        <p:nvPicPr>
          <p:cNvPr id="52228" name="Picture 1028" descr="ASYM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368550"/>
            <a:ext cx="1504950" cy="1023938"/>
          </a:xfrm>
          <a:prstGeom prst="rect">
            <a:avLst/>
          </a:prstGeom>
          <a:noFill/>
        </p:spPr>
      </p:pic>
      <p:pic>
        <p:nvPicPr>
          <p:cNvPr id="52229" name="Picture 1029" descr="ASYM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9763" y="2362200"/>
            <a:ext cx="1504950" cy="1031875"/>
          </a:xfrm>
          <a:prstGeom prst="rect">
            <a:avLst/>
          </a:prstGeom>
          <a:noFill/>
        </p:spPr>
      </p:pic>
      <p:pic>
        <p:nvPicPr>
          <p:cNvPr id="52230" name="Picture 1030" descr="ASYM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4250" y="2368550"/>
            <a:ext cx="1504950" cy="1023938"/>
          </a:xfrm>
          <a:prstGeom prst="rect">
            <a:avLst/>
          </a:prstGeom>
          <a:noFill/>
        </p:spPr>
      </p:pic>
      <p:pic>
        <p:nvPicPr>
          <p:cNvPr id="52231" name="Picture 1031" descr="LSKEW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3524250"/>
            <a:ext cx="1511300" cy="1047750"/>
          </a:xfrm>
          <a:prstGeom prst="rect">
            <a:avLst/>
          </a:prstGeom>
          <a:noFill/>
        </p:spPr>
      </p:pic>
      <p:pic>
        <p:nvPicPr>
          <p:cNvPr id="52232" name="Picture 1032" descr="LSKEW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3524250"/>
            <a:ext cx="1520825" cy="1047750"/>
          </a:xfrm>
          <a:prstGeom prst="rect">
            <a:avLst/>
          </a:prstGeom>
          <a:noFill/>
        </p:spPr>
      </p:pic>
      <p:pic>
        <p:nvPicPr>
          <p:cNvPr id="52233" name="Picture 1033" descr="LSKEW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34250" y="3505200"/>
            <a:ext cx="1504950" cy="1031875"/>
          </a:xfrm>
          <a:prstGeom prst="rect">
            <a:avLst/>
          </a:prstGeom>
          <a:noFill/>
        </p:spPr>
      </p:pic>
      <p:pic>
        <p:nvPicPr>
          <p:cNvPr id="52234" name="Picture 1034" descr="RSKEW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14800" y="4724400"/>
            <a:ext cx="1531938" cy="1066800"/>
          </a:xfrm>
          <a:prstGeom prst="rect">
            <a:avLst/>
          </a:prstGeom>
          <a:noFill/>
        </p:spPr>
      </p:pic>
      <p:pic>
        <p:nvPicPr>
          <p:cNvPr id="52235" name="Picture 1035" descr="RSKEW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27700" y="4724400"/>
            <a:ext cx="1511300" cy="1047750"/>
          </a:xfrm>
          <a:prstGeom prst="rect">
            <a:avLst/>
          </a:prstGeom>
          <a:noFill/>
        </p:spPr>
      </p:pic>
      <p:pic>
        <p:nvPicPr>
          <p:cNvPr id="52236" name="Picture 1036" descr="RSKEW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316788" y="4724400"/>
            <a:ext cx="1522412" cy="1041400"/>
          </a:xfrm>
          <a:prstGeom prst="rect">
            <a:avLst/>
          </a:prstGeom>
          <a:noFill/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/>
          <a:lstStyle/>
          <a:p>
            <a:r>
              <a:rPr lang="en-US" dirty="0" smtClean="0"/>
              <a:t>Quantitative Univariate 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DC00CE3-45C7-4A9A-8BB8-4E53A2AB1E23}" type="slidenum">
              <a:rPr lang="en-US"/>
              <a:pPr/>
              <a:t>6</a:t>
            </a:fld>
            <a:endParaRPr lang="en-US"/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6002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Outliers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i="1" dirty="0" smtClean="0"/>
              <a:t>what is an outlier?</a:t>
            </a:r>
          </a:p>
          <a:p>
            <a:pPr lvl="1"/>
            <a:r>
              <a:rPr lang="en-US" dirty="0"/>
              <a:t>Individual(s) that is/are distinctly </a:t>
            </a:r>
            <a:r>
              <a:rPr lang="en-US" dirty="0" smtClean="0"/>
              <a:t>separate</a:t>
            </a:r>
            <a:r>
              <a:rPr lang="en-US" b="1" dirty="0" smtClean="0">
                <a:solidFill>
                  <a:schemeClr val="accent2"/>
                </a:solidFill>
              </a:rPr>
              <a:t>*</a:t>
            </a:r>
            <a:r>
              <a:rPr lang="en-US" dirty="0" smtClean="0"/>
              <a:t> </a:t>
            </a:r>
            <a:r>
              <a:rPr lang="en-US" dirty="0"/>
              <a:t>from the main cluster of </a:t>
            </a:r>
            <a:r>
              <a:rPr lang="en-US" dirty="0" smtClean="0"/>
              <a:t>individuals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/>
          <a:lstStyle/>
          <a:p>
            <a:r>
              <a:rPr lang="en-US" dirty="0" smtClean="0"/>
              <a:t>Quantitative Univariate EDA</a:t>
            </a:r>
            <a:endParaRPr lang="en-US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462088" y="3246437"/>
            <a:ext cx="5853112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*at least one or two bars removed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*only one or two individuals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*on the margins of the distribution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068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DC00CE3-45C7-4A9A-8BB8-4E53A2AB1E23}" type="slidenum">
              <a:rPr lang="en-US"/>
              <a:pPr/>
              <a:t>7</a:t>
            </a:fld>
            <a:endParaRPr lang="en-US"/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382000" cy="50292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Center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i="1" dirty="0" smtClean="0"/>
              <a:t>what are the two measures of center?</a:t>
            </a:r>
          </a:p>
          <a:p>
            <a:pPr lvl="1"/>
            <a:r>
              <a:rPr lang="en-US" b="1" dirty="0" smtClean="0"/>
              <a:t>Mean</a:t>
            </a:r>
            <a:r>
              <a:rPr lang="en-US" dirty="0" smtClean="0"/>
              <a:t> (arithmetic average)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 smtClean="0"/>
              <a:t>Median</a:t>
            </a:r>
            <a:r>
              <a:rPr lang="en-US" dirty="0" smtClean="0"/>
              <a:t> (value in the middle of ordered data)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/>
          <a:lstStyle/>
          <a:p>
            <a:r>
              <a:rPr lang="en-US" dirty="0" smtClean="0"/>
              <a:t>Quantitative Univariate EDA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28800" y="2514600"/>
            <a:ext cx="4191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 smtClean="0">
                <a:latin typeface="Symbol" pitchFamily="18" charset="2"/>
              </a:rPr>
              <a:t>  m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>
                <a:solidFill>
                  <a:schemeClr val="accent1"/>
                </a:solidFill>
              </a:rPr>
              <a:t>population mean</a:t>
            </a:r>
            <a:endParaRPr lang="en-US" sz="2800" dirty="0"/>
          </a:p>
          <a:p>
            <a:pPr>
              <a:spcBef>
                <a:spcPct val="20000"/>
              </a:spcBef>
            </a:pPr>
            <a:r>
              <a:rPr lang="en-US" sz="3200" dirty="0" smtClean="0">
                <a:latin typeface="Symbol" panose="05050102010706020507" pitchFamily="18" charset="2"/>
              </a:rPr>
              <a:t>`</a:t>
            </a:r>
            <a:r>
              <a:rPr lang="en-US" sz="3200" dirty="0" smtClean="0"/>
              <a:t>x = </a:t>
            </a:r>
            <a:r>
              <a:rPr lang="en-US" sz="3200" dirty="0">
                <a:solidFill>
                  <a:schemeClr val="accent1"/>
                </a:solidFill>
              </a:rPr>
              <a:t>s</a:t>
            </a:r>
            <a:r>
              <a:rPr lang="en-US" sz="3200" dirty="0" smtClean="0">
                <a:solidFill>
                  <a:schemeClr val="accent1"/>
                </a:solidFill>
              </a:rPr>
              <a:t>ample mean</a:t>
            </a:r>
            <a:endParaRPr lang="en-US" sz="28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81200" y="4495800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 smtClean="0">
                <a:latin typeface="Symbol" pitchFamily="18" charset="2"/>
              </a:rPr>
              <a:t>M </a:t>
            </a:r>
            <a:r>
              <a:rPr lang="en-US" sz="3200" dirty="0" smtClean="0"/>
              <a:t>= </a:t>
            </a:r>
            <a:r>
              <a:rPr lang="en-US" sz="3200" dirty="0" smtClean="0">
                <a:solidFill>
                  <a:schemeClr val="accent1"/>
                </a:solidFill>
              </a:rPr>
              <a:t>sample median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9476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r>
              <a:rPr lang="en-US" dirty="0" smtClean="0"/>
              <a:t>Compute </a:t>
            </a:r>
            <a:r>
              <a:rPr lang="en-US" dirty="0" err="1" smtClean="0"/>
              <a:t>the</a:t>
            </a:r>
            <a:r>
              <a:rPr lang="en-US" dirty="0" err="1" smtClean="0">
                <a:latin typeface="Symbol" panose="05050102010706020507" pitchFamily="18" charset="2"/>
              </a:rPr>
              <a:t>`</a:t>
            </a:r>
            <a:r>
              <a:rPr lang="en-US" dirty="0" err="1" smtClean="0"/>
              <a:t>x</a:t>
            </a:r>
            <a:r>
              <a:rPr lang="en-US" dirty="0" smtClean="0"/>
              <a:t> and M of values (faculty salaries) below with and without the red value.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38</a:t>
            </a:r>
            <a:r>
              <a:rPr lang="en-US" dirty="0"/>
              <a:t>, 46, 42, 44, 44, 43, 45, 45, 46, </a:t>
            </a:r>
            <a:r>
              <a:rPr lang="en-US" dirty="0" smtClean="0"/>
              <a:t>44, </a:t>
            </a:r>
            <a:r>
              <a:rPr lang="en-US" b="1" dirty="0" smtClean="0">
                <a:solidFill>
                  <a:srgbClr val="FF0000"/>
                </a:solidFill>
              </a:rPr>
              <a:t>139</a:t>
            </a:r>
          </a:p>
          <a:p>
            <a:pPr marL="0" indent="0" algn="ctr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Examine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meanMedian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graphic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05800" cy="1143000"/>
          </a:xfrm>
        </p:spPr>
        <p:txBody>
          <a:bodyPr/>
          <a:lstStyle/>
          <a:p>
            <a:r>
              <a:rPr lang="en-US" dirty="0" smtClean="0"/>
              <a:t>Adequacy of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dirty="0" smtClean="0"/>
              <a:t>18, 19, 20, 21, 22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>
                <a:latin typeface="Symbol" panose="05050102010706020507" pitchFamily="18" charset="2"/>
              </a:rPr>
              <a:t>`</a:t>
            </a:r>
            <a:r>
              <a:rPr lang="en-US" dirty="0"/>
              <a:t>x</a:t>
            </a:r>
            <a:r>
              <a:rPr lang="en-US" dirty="0" smtClean="0">
                <a:sym typeface="Wingdings" pitchFamily="2" charset="2"/>
              </a:rPr>
              <a:t> = 20</a:t>
            </a:r>
          </a:p>
          <a:p>
            <a:r>
              <a:rPr lang="en-US" dirty="0" smtClean="0">
                <a:sym typeface="Wingdings" pitchFamily="2" charset="2"/>
              </a:rPr>
              <a:t>  5, 15, 20, 25, 35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>
                <a:latin typeface="Symbol" panose="05050102010706020507" pitchFamily="18" charset="2"/>
              </a:rPr>
              <a:t>`</a:t>
            </a:r>
            <a:r>
              <a:rPr lang="en-US" dirty="0"/>
              <a:t>x</a:t>
            </a:r>
            <a:r>
              <a:rPr lang="en-US" dirty="0" smtClean="0">
                <a:sym typeface="Wingdings" pitchFamily="2" charset="2"/>
              </a:rPr>
              <a:t> = 20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i="1" dirty="0" smtClean="0">
                <a:sym typeface="Wingdings" pitchFamily="2" charset="2"/>
              </a:rPr>
              <a:t>Does the mean adequately relate all pertinent information for these samples?</a:t>
            </a:r>
          </a:p>
          <a:p>
            <a:r>
              <a:rPr lang="en-US" i="1" dirty="0" smtClean="0">
                <a:sym typeface="Wingdings" pitchFamily="2" charset="2"/>
              </a:rPr>
              <a:t>If not, what is missing?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07 Templat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107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07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7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Office\Templates\107 Template.pot</Template>
  <TotalTime>2981</TotalTime>
  <Words>1155</Words>
  <Application>Microsoft Office PowerPoint</Application>
  <PresentationFormat>On-screen Show (4:3)</PresentationFormat>
  <Paragraphs>272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Courier New</vt:lpstr>
      <vt:lpstr>Symbol</vt:lpstr>
      <vt:lpstr>Times New Roman</vt:lpstr>
      <vt:lpstr>Wingdings</vt:lpstr>
      <vt:lpstr>107 Template</vt:lpstr>
      <vt:lpstr>Equation</vt:lpstr>
      <vt:lpstr>Univariate EDA</vt:lpstr>
      <vt:lpstr>Exploratory Data Analysis</vt:lpstr>
      <vt:lpstr>PowerPoint Presentation</vt:lpstr>
      <vt:lpstr>Quantitative Univariate EDA</vt:lpstr>
      <vt:lpstr>Quantitative Univariate EDA</vt:lpstr>
      <vt:lpstr>Quantitative Univariate EDA</vt:lpstr>
      <vt:lpstr>Quantitative Univariate EDA</vt:lpstr>
      <vt:lpstr>PowerPoint Presentation</vt:lpstr>
      <vt:lpstr>Adequacy of Mean?</vt:lpstr>
      <vt:lpstr>Quantitative Univariate EDA</vt:lpstr>
      <vt:lpstr>Standard Deviation</vt:lpstr>
      <vt:lpstr>PowerPoint Presentation</vt:lpstr>
      <vt:lpstr>Quantitative Univariate EDA in R</vt:lpstr>
      <vt:lpstr>Overall Numerical Summaries</vt:lpstr>
      <vt:lpstr>PowerPoint Presentation</vt:lpstr>
      <vt:lpstr>PowerPoint Presentation</vt:lpstr>
      <vt:lpstr>PowerPoint Presentation</vt:lpstr>
      <vt:lpstr>PowerPoint Presentation</vt:lpstr>
      <vt:lpstr>Quantitative vs. Categorical</vt:lpstr>
      <vt:lpstr>Numerical Summaries</vt:lpstr>
      <vt:lpstr>Graphical Summaries</vt:lpstr>
      <vt:lpstr>Graphical Summaries</vt:lpstr>
      <vt:lpstr>no, No, NO!!!</vt:lpstr>
      <vt:lpstr>no, No, NO!!!</vt:lpstr>
      <vt:lpstr>no, No, NO!!!</vt:lpstr>
      <vt:lpstr>no, No, NO!!!</vt:lpstr>
      <vt:lpstr>Overall Summary</vt:lpstr>
      <vt:lpstr>PowerPoint Presentation</vt:lpstr>
      <vt:lpstr>PowerPoint Presentation</vt:lpstr>
      <vt:lpstr>Categorical Univariate EDA in R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Derek H. Ogle</dc:creator>
  <cp:lastModifiedBy>Derek Ogle</cp:lastModifiedBy>
  <cp:revision>129</cp:revision>
  <dcterms:created xsi:type="dcterms:W3CDTF">1999-07-29T13:14:22Z</dcterms:created>
  <dcterms:modified xsi:type="dcterms:W3CDTF">2014-09-12T18:58:59Z</dcterms:modified>
</cp:coreProperties>
</file>