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0"/>
  </p:notesMasterIdLst>
  <p:sldIdLst>
    <p:sldId id="361" r:id="rId2"/>
    <p:sldId id="341" r:id="rId3"/>
    <p:sldId id="335" r:id="rId4"/>
    <p:sldId id="336" r:id="rId5"/>
    <p:sldId id="337" r:id="rId6"/>
    <p:sldId id="342" r:id="rId7"/>
    <p:sldId id="343" r:id="rId8"/>
    <p:sldId id="338" r:id="rId9"/>
    <p:sldId id="347" r:id="rId10"/>
    <p:sldId id="388" r:id="rId11"/>
    <p:sldId id="390" r:id="rId12"/>
    <p:sldId id="363" r:id="rId13"/>
    <p:sldId id="348" r:id="rId14"/>
    <p:sldId id="351" r:id="rId15"/>
    <p:sldId id="365" r:id="rId16"/>
    <p:sldId id="366" r:id="rId17"/>
    <p:sldId id="392" r:id="rId18"/>
    <p:sldId id="393" r:id="rId19"/>
    <p:sldId id="394" r:id="rId20"/>
    <p:sldId id="395" r:id="rId21"/>
    <p:sldId id="396" r:id="rId22"/>
    <p:sldId id="397" r:id="rId23"/>
    <p:sldId id="389" r:id="rId24"/>
    <p:sldId id="376" r:id="rId25"/>
    <p:sldId id="398" r:id="rId26"/>
    <p:sldId id="399" r:id="rId27"/>
    <p:sldId id="391" r:id="rId28"/>
    <p:sldId id="387" r:id="rId2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67" autoAdjust="0"/>
  </p:normalViewPr>
  <p:slideViewPr>
    <p:cSldViewPr>
      <p:cViewPr varScale="1">
        <p:scale>
          <a:sx n="95" d="100"/>
          <a:sy n="95" d="100"/>
        </p:scale>
        <p:origin x="1543"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53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253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BF3F5D9-D089-40AF-AE46-1175945A111F}" type="slidenum">
              <a:rPr lang="en-US"/>
              <a:pPr/>
              <a:t>‹#›</a:t>
            </a:fld>
            <a:endParaRPr lang="en-US"/>
          </a:p>
        </p:txBody>
      </p:sp>
    </p:spTree>
    <p:extLst>
      <p:ext uri="{BB962C8B-B14F-4D97-AF65-F5344CB8AC3E}">
        <p14:creationId xmlns:p14="http://schemas.microsoft.com/office/powerpoint/2010/main" val="24198634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AD612-6653-413E-97D8-6C4EAD4CF26B}" type="slidenum">
              <a:rPr lang="en-US"/>
              <a:pPr/>
              <a:t>12</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solidFill>
                <a:schemeClr val="accent1"/>
              </a:solidFill>
              <a:latin typeface="Courier New" pitchFamily="49" charset="0"/>
            </a:endParaRPr>
          </a:p>
        </p:txBody>
      </p:sp>
    </p:spTree>
    <p:extLst>
      <p:ext uri="{BB962C8B-B14F-4D97-AF65-F5344CB8AC3E}">
        <p14:creationId xmlns:p14="http://schemas.microsoft.com/office/powerpoint/2010/main" val="141319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8CE8981B-660D-4BCB-959F-8561A5200A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B6BF5623-56EA-4219-86EA-60FC9064B8D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177A553-3FD4-4D6F-A4A4-05E0468D76A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DDA98CD-5EC1-4621-B54B-2ECDF722D9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Chi-Square Tests</a:t>
            </a:r>
            <a:endParaRPr lang="en-US"/>
          </a:p>
        </p:txBody>
      </p:sp>
      <p:sp>
        <p:nvSpPr>
          <p:cNvPr id="6" name="Slide Number Placeholder 5"/>
          <p:cNvSpPr>
            <a:spLocks noGrp="1"/>
          </p:cNvSpPr>
          <p:nvPr>
            <p:ph type="sldNum" sz="quarter" idx="12"/>
          </p:nvPr>
        </p:nvSpPr>
        <p:spPr/>
        <p:txBody>
          <a:bodyPr/>
          <a:lstStyle>
            <a:lvl1pPr>
              <a:defRPr/>
            </a:lvl1pPr>
          </a:lstStyle>
          <a:p>
            <a:r>
              <a:rPr lang="en-US"/>
              <a:t>Slide #</a:t>
            </a:r>
            <a:fld id="{CA51ECBA-B563-419C-9FD3-5EE6A584748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01EAE092-68CA-4642-A413-936CBC9437A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Chi-Square Tests</a:t>
            </a:r>
            <a:endParaRPr lang="en-US"/>
          </a:p>
        </p:txBody>
      </p:sp>
      <p:sp>
        <p:nvSpPr>
          <p:cNvPr id="9" name="Slide Number Placeholder 8"/>
          <p:cNvSpPr>
            <a:spLocks noGrp="1"/>
          </p:cNvSpPr>
          <p:nvPr>
            <p:ph type="sldNum" sz="quarter" idx="12"/>
          </p:nvPr>
        </p:nvSpPr>
        <p:spPr/>
        <p:txBody>
          <a:bodyPr/>
          <a:lstStyle>
            <a:lvl1pPr>
              <a:defRPr/>
            </a:lvl1pPr>
          </a:lstStyle>
          <a:p>
            <a:r>
              <a:rPr lang="en-US"/>
              <a:t>Slide #</a:t>
            </a:r>
            <a:fld id="{F3978178-DDDE-4B9B-BC59-A9B9EDBD51A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Chi-Square Tests</a:t>
            </a:r>
            <a:endParaRPr lang="en-US"/>
          </a:p>
        </p:txBody>
      </p:sp>
      <p:sp>
        <p:nvSpPr>
          <p:cNvPr id="5" name="Slide Number Placeholder 4"/>
          <p:cNvSpPr>
            <a:spLocks noGrp="1"/>
          </p:cNvSpPr>
          <p:nvPr>
            <p:ph type="sldNum" sz="quarter" idx="12"/>
          </p:nvPr>
        </p:nvSpPr>
        <p:spPr/>
        <p:txBody>
          <a:bodyPr/>
          <a:lstStyle>
            <a:lvl1pPr>
              <a:defRPr/>
            </a:lvl1pPr>
          </a:lstStyle>
          <a:p>
            <a:r>
              <a:rPr lang="en-US"/>
              <a:t>Slide #</a:t>
            </a:r>
            <a:fld id="{4C3603D2-C1D4-4E1C-8167-867096709F3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Chi-Square Tests</a:t>
            </a:r>
            <a:endParaRPr lang="en-US"/>
          </a:p>
        </p:txBody>
      </p:sp>
      <p:sp>
        <p:nvSpPr>
          <p:cNvPr id="4" name="Slide Number Placeholder 3"/>
          <p:cNvSpPr>
            <a:spLocks noGrp="1"/>
          </p:cNvSpPr>
          <p:nvPr>
            <p:ph type="sldNum" sz="quarter" idx="12"/>
          </p:nvPr>
        </p:nvSpPr>
        <p:spPr/>
        <p:txBody>
          <a:bodyPr/>
          <a:lstStyle>
            <a:lvl1pPr>
              <a:defRPr/>
            </a:lvl1pPr>
          </a:lstStyle>
          <a:p>
            <a:r>
              <a:rPr lang="en-US"/>
              <a:t>Slide #</a:t>
            </a:r>
            <a:fld id="{E9135DEF-FC87-4B67-A010-A656E8DD8CC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F2061BE9-FAB7-4AB1-8837-0A1FE6F579C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Chi-Square Tests</a:t>
            </a:r>
            <a:endParaRPr lang="en-US"/>
          </a:p>
        </p:txBody>
      </p:sp>
      <p:sp>
        <p:nvSpPr>
          <p:cNvPr id="7" name="Slide Number Placeholder 6"/>
          <p:cNvSpPr>
            <a:spLocks noGrp="1"/>
          </p:cNvSpPr>
          <p:nvPr>
            <p:ph type="sldNum" sz="quarter" idx="12"/>
          </p:nvPr>
        </p:nvSpPr>
        <p:spPr/>
        <p:txBody>
          <a:bodyPr/>
          <a:lstStyle>
            <a:lvl1pPr>
              <a:defRPr/>
            </a:lvl1pPr>
          </a:lstStyle>
          <a:p>
            <a:r>
              <a:rPr lang="en-US"/>
              <a:t>Slide #</a:t>
            </a:r>
            <a:fld id="{C1B1952B-D57F-44F6-9071-DCC78C0E67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smtClean="0"/>
              <a:t>Chi-Square Tests</a:t>
            </a:r>
            <a:endParaRPr lang="en-US"/>
          </a:p>
        </p:txBody>
      </p:sp>
      <p:sp>
        <p:nvSpPr>
          <p:cNvPr id="1030" name="Rectangle 6"/>
          <p:cNvSpPr>
            <a:spLocks noGrp="1" noChangeArrowheads="1"/>
          </p:cNvSpPr>
          <p:nvPr>
            <p:ph type="sldNum" sz="quarter" idx="4"/>
          </p:nvPr>
        </p:nvSpPr>
        <p:spPr bwMode="auto">
          <a:xfrm>
            <a:off x="8077200" y="6553200"/>
            <a:ext cx="990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D207A517-A390-466A-A715-88094D677C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xcel_97-2003_Worksheet5.xls"/><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Tests</a:t>
            </a:r>
            <a:endParaRPr lang="en-US" dirty="0"/>
          </a:p>
        </p:txBody>
      </p:sp>
      <p:sp>
        <p:nvSpPr>
          <p:cNvPr id="3" name="Content Placeholder 2"/>
          <p:cNvSpPr>
            <a:spLocks noGrp="1"/>
          </p:cNvSpPr>
          <p:nvPr>
            <p:ph idx="1"/>
          </p:nvPr>
        </p:nvSpPr>
        <p:spPr>
          <a:xfrm>
            <a:off x="685800" y="1981200"/>
            <a:ext cx="8229600" cy="4114800"/>
          </a:xfrm>
        </p:spPr>
        <p:txBody>
          <a:bodyPr/>
          <a:lstStyle/>
          <a:p>
            <a:r>
              <a:rPr lang="en-US" dirty="0" smtClean="0"/>
              <a:t>Categorical data</a:t>
            </a:r>
          </a:p>
          <a:p>
            <a:endParaRPr lang="en-US" sz="1400" dirty="0"/>
          </a:p>
          <a:p>
            <a:r>
              <a:rPr lang="en-US" dirty="0" smtClean="0"/>
              <a:t>1-sample, compared to theoretical distribution</a:t>
            </a:r>
          </a:p>
          <a:p>
            <a:pPr lvl="1"/>
            <a:r>
              <a:rPr lang="en-US" b="1" dirty="0" smtClean="0">
                <a:solidFill>
                  <a:srgbClr val="FF0000"/>
                </a:solidFill>
              </a:rPr>
              <a:t>Goodness-of-Fit Test</a:t>
            </a:r>
          </a:p>
          <a:p>
            <a:pPr lvl="1"/>
            <a:endParaRPr lang="en-US" dirty="0"/>
          </a:p>
          <a:p>
            <a:r>
              <a:rPr lang="en-US" dirty="0" smtClean="0"/>
              <a:t>2+ samples, 2+ levels of response variable</a:t>
            </a:r>
          </a:p>
          <a:p>
            <a:pPr lvl="1"/>
            <a:r>
              <a:rPr lang="en-US" b="1" dirty="0" smtClean="0">
                <a:solidFill>
                  <a:srgbClr val="FF0000"/>
                </a:solidFill>
              </a:rPr>
              <a:t>Chi-square Test</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Chi-Square Tests</a:t>
            </a:r>
            <a:endParaRPr lang="en-US"/>
          </a:p>
        </p:txBody>
      </p:sp>
      <p:sp>
        <p:nvSpPr>
          <p:cNvPr id="5" name="Slide Number Placeholder 4"/>
          <p:cNvSpPr>
            <a:spLocks noGrp="1"/>
          </p:cNvSpPr>
          <p:nvPr>
            <p:ph type="sldNum" sz="quarter" idx="12"/>
          </p:nvPr>
        </p:nvSpPr>
        <p:spPr/>
        <p:txBody>
          <a:bodyPr/>
          <a:lstStyle/>
          <a:p>
            <a:r>
              <a:rPr lang="en-US" smtClean="0"/>
              <a:t>Slide #</a:t>
            </a:r>
            <a:fld id="{CDDA98CD-5EC1-4621-B54B-2ECDF722D99F}"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Chi-Square Tests</a:t>
            </a:r>
            <a:endParaRPr lang="en-US"/>
          </a:p>
        </p:txBody>
      </p:sp>
      <p:sp>
        <p:nvSpPr>
          <p:cNvPr id="6" name="Slide Number Placeholder 5"/>
          <p:cNvSpPr>
            <a:spLocks noGrp="1"/>
          </p:cNvSpPr>
          <p:nvPr>
            <p:ph type="sldNum" sz="quarter" idx="12"/>
          </p:nvPr>
        </p:nvSpPr>
        <p:spPr/>
        <p:txBody>
          <a:bodyPr/>
          <a:lstStyle/>
          <a:p>
            <a:r>
              <a:rPr lang="en-US"/>
              <a:t>Slide #</a:t>
            </a:r>
            <a:fld id="{5CEA32AC-09CE-477F-8AA5-0A5D9574D6BC}" type="slidenum">
              <a:rPr lang="en-US"/>
              <a:pPr/>
              <a:t>10</a:t>
            </a:fld>
            <a:endParaRPr lang="en-US"/>
          </a:p>
        </p:txBody>
      </p:sp>
      <p:sp>
        <p:nvSpPr>
          <p:cNvPr id="176130" name="Rectangle 2"/>
          <p:cNvSpPr>
            <a:spLocks noGrp="1" noChangeArrowheads="1"/>
          </p:cNvSpPr>
          <p:nvPr>
            <p:ph type="title"/>
          </p:nvPr>
        </p:nvSpPr>
        <p:spPr>
          <a:xfrm>
            <a:off x="685800" y="76200"/>
            <a:ext cx="7772400" cy="1066800"/>
          </a:xfrm>
        </p:spPr>
        <p:txBody>
          <a:bodyPr/>
          <a:lstStyle/>
          <a:p>
            <a:r>
              <a:rPr lang="en-US" sz="4000" dirty="0"/>
              <a:t>Goodness-of-Fit </a:t>
            </a:r>
            <a:r>
              <a:rPr lang="en-US" sz="4000" dirty="0" smtClean="0"/>
              <a:t>Test</a:t>
            </a:r>
            <a:endParaRPr lang="en-US" sz="2400" dirty="0"/>
          </a:p>
        </p:txBody>
      </p:sp>
      <p:sp>
        <p:nvSpPr>
          <p:cNvPr id="176131" name="Rectangle 3"/>
          <p:cNvSpPr>
            <a:spLocks noGrp="1" noChangeArrowheads="1"/>
          </p:cNvSpPr>
          <p:nvPr>
            <p:ph type="body" idx="1"/>
          </p:nvPr>
        </p:nvSpPr>
        <p:spPr>
          <a:xfrm>
            <a:off x="152400" y="1524000"/>
            <a:ext cx="8839200" cy="3810000"/>
          </a:xfrm>
        </p:spPr>
        <p:txBody>
          <a:bodyPr/>
          <a:lstStyle/>
          <a:p>
            <a:pPr>
              <a:lnSpc>
                <a:spcPct val="90000"/>
              </a:lnSpc>
              <a:spcAft>
                <a:spcPts val="1200"/>
              </a:spcAft>
            </a:pPr>
            <a:r>
              <a:rPr lang="en-US" b="1" dirty="0" smtClean="0"/>
              <a:t>Test </a:t>
            </a:r>
            <a:r>
              <a:rPr lang="en-US" b="1" dirty="0"/>
              <a:t>Statistic:</a:t>
            </a:r>
            <a:r>
              <a:rPr lang="en-US" dirty="0"/>
              <a:t> </a:t>
            </a:r>
          </a:p>
          <a:p>
            <a:pPr>
              <a:lnSpc>
                <a:spcPct val="90000"/>
              </a:lnSpc>
              <a:spcAft>
                <a:spcPts val="1200"/>
              </a:spcAft>
            </a:pPr>
            <a:endParaRPr lang="en-US" sz="1200" dirty="0"/>
          </a:p>
          <a:p>
            <a:pPr>
              <a:lnSpc>
                <a:spcPct val="90000"/>
              </a:lnSpc>
              <a:spcAft>
                <a:spcPts val="1200"/>
              </a:spcAft>
            </a:pPr>
            <a:r>
              <a:rPr lang="en-US" b="1" dirty="0" err="1"/>
              <a:t>df</a:t>
            </a:r>
            <a:r>
              <a:rPr lang="en-US" b="1" dirty="0"/>
              <a:t>: </a:t>
            </a:r>
            <a:r>
              <a:rPr lang="en-US" dirty="0" smtClean="0"/>
              <a:t>cells-1</a:t>
            </a:r>
          </a:p>
          <a:p>
            <a:r>
              <a:rPr lang="en-US" b="1" dirty="0"/>
              <a:t>Confidence </a:t>
            </a:r>
            <a:r>
              <a:rPr lang="en-US" b="1" dirty="0" smtClean="0"/>
              <a:t>Region:</a:t>
            </a:r>
            <a:endParaRPr lang="en-US" b="1" dirty="0"/>
          </a:p>
          <a:p>
            <a:endParaRPr lang="en-US" sz="1600" b="1" dirty="0"/>
          </a:p>
          <a:p>
            <a:pPr lvl="1"/>
            <a:r>
              <a:rPr lang="en-US" b="1" dirty="0"/>
              <a:t> </a:t>
            </a:r>
          </a:p>
        </p:txBody>
      </p:sp>
      <p:graphicFrame>
        <p:nvGraphicFramePr>
          <p:cNvPr id="176132" name="Object 4"/>
          <p:cNvGraphicFramePr>
            <a:graphicFrameLocks noChangeAspect="1"/>
          </p:cNvGraphicFramePr>
          <p:nvPr>
            <p:extLst>
              <p:ext uri="{D42A27DB-BD31-4B8C-83A1-F6EECF244321}">
                <p14:modId xmlns:p14="http://schemas.microsoft.com/office/powerpoint/2010/main" val="139071371"/>
              </p:ext>
            </p:extLst>
          </p:nvPr>
        </p:nvGraphicFramePr>
        <p:xfrm>
          <a:off x="3048000" y="1295400"/>
          <a:ext cx="4495800" cy="1044575"/>
        </p:xfrm>
        <a:graphic>
          <a:graphicData uri="http://schemas.openxmlformats.org/presentationml/2006/ole">
            <mc:AlternateContent xmlns:mc="http://schemas.openxmlformats.org/markup-compatibility/2006">
              <mc:Choice xmlns:v="urn:schemas-microsoft-com:vml" Requires="v">
                <p:oleObj spid="_x0000_s214084" name="Equation" r:id="rId3" imgW="1968480" imgH="457200" progId="Equation.3">
                  <p:embed/>
                </p:oleObj>
              </mc:Choice>
              <mc:Fallback>
                <p:oleObj name="Equation" r:id="rId3" imgW="19684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295400"/>
                        <a:ext cx="4495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841388876"/>
              </p:ext>
            </p:extLst>
          </p:nvPr>
        </p:nvGraphicFramePr>
        <p:xfrm>
          <a:off x="4267200" y="3048000"/>
          <a:ext cx="2522538" cy="930275"/>
        </p:xfrm>
        <a:graphic>
          <a:graphicData uri="http://schemas.openxmlformats.org/presentationml/2006/ole">
            <mc:AlternateContent xmlns:mc="http://schemas.openxmlformats.org/markup-compatibility/2006">
              <mc:Choice xmlns:v="urn:schemas-microsoft-com:vml" Requires="v">
                <p:oleObj spid="_x0000_s214085" name="Equation" r:id="rId5" imgW="787320" imgH="291960" progId="Equation.3">
                  <p:embed/>
                </p:oleObj>
              </mc:Choice>
              <mc:Fallback>
                <p:oleObj name="Equation" r:id="rId5" imgW="78732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048000"/>
                        <a:ext cx="2522538"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9"/>
          <p:cNvGrpSpPr>
            <a:grpSpLocks/>
          </p:cNvGrpSpPr>
          <p:nvPr/>
        </p:nvGrpSpPr>
        <p:grpSpPr bwMode="auto">
          <a:xfrm>
            <a:off x="914400" y="4075113"/>
            <a:ext cx="7080250" cy="573087"/>
            <a:chOff x="576" y="2697"/>
            <a:chExt cx="4460" cy="361"/>
          </a:xfrm>
        </p:grpSpPr>
        <p:sp>
          <p:nvSpPr>
            <p:cNvPr id="9" name="Text Box 6"/>
            <p:cNvSpPr txBox="1">
              <a:spLocks noChangeArrowheads="1"/>
            </p:cNvSpPr>
            <p:nvPr/>
          </p:nvSpPr>
          <p:spPr bwMode="auto">
            <a:xfrm>
              <a:off x="576" y="2697"/>
              <a:ext cx="4460" cy="327"/>
            </a:xfrm>
            <a:prstGeom prst="rect">
              <a:avLst/>
            </a:prstGeom>
            <a:noFill/>
            <a:ln w="9525">
              <a:noFill/>
              <a:miter lim="800000"/>
              <a:headEnd/>
              <a:tailEnd/>
            </a:ln>
            <a:effectLst/>
          </p:spPr>
          <p:txBody>
            <a:bodyPr wrap="none">
              <a:spAutoFit/>
            </a:bodyPr>
            <a:lstStyle/>
            <a:p>
              <a:r>
                <a:rPr lang="en-US" sz="2800" dirty="0"/>
                <a:t>where     is sample proportion in level of interest</a:t>
              </a:r>
            </a:p>
          </p:txBody>
        </p:sp>
        <p:graphicFrame>
          <p:nvGraphicFramePr>
            <p:cNvPr id="10" name="Object 7"/>
            <p:cNvGraphicFramePr>
              <a:graphicFrameLocks noChangeAspect="1"/>
            </p:cNvGraphicFramePr>
            <p:nvPr/>
          </p:nvGraphicFramePr>
          <p:xfrm>
            <a:off x="1207" y="2722"/>
            <a:ext cx="197" cy="336"/>
          </p:xfrm>
          <a:graphic>
            <a:graphicData uri="http://schemas.openxmlformats.org/presentationml/2006/ole">
              <mc:AlternateContent xmlns:mc="http://schemas.openxmlformats.org/markup-compatibility/2006">
                <mc:Choice xmlns:v="urn:schemas-microsoft-com:vml" Requires="v">
                  <p:oleObj spid="_x0000_s214086"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 y="2722"/>
                          <a:ext cx="19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bwMode="auto">
          <a:xfrm>
            <a:off x="4648200" y="3352799"/>
            <a:ext cx="351312" cy="399803"/>
          </a:xfrm>
          <a:prstGeom prst="rect">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5760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131">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HO – Page 2</a:t>
            </a:r>
            <a:endParaRPr lang="en-US" dirty="0"/>
          </a:p>
        </p:txBody>
      </p:sp>
      <p:sp>
        <p:nvSpPr>
          <p:cNvPr id="3" name="Footer Placeholder 2"/>
          <p:cNvSpPr>
            <a:spLocks noGrp="1"/>
          </p:cNvSpPr>
          <p:nvPr>
            <p:ph type="ftr" sz="quarter" idx="11"/>
          </p:nvPr>
        </p:nvSpPr>
        <p:spPr/>
        <p:txBody>
          <a:bodyPr/>
          <a:lstStyle/>
          <a:p>
            <a:r>
              <a:rPr lang="en-US" smtClean="0"/>
              <a:t>Chi-Square Tests</a:t>
            </a:r>
            <a:endParaRPr lang="en-US"/>
          </a:p>
        </p:txBody>
      </p:sp>
      <p:sp>
        <p:nvSpPr>
          <p:cNvPr id="4" name="Slide Number Placeholder 3"/>
          <p:cNvSpPr>
            <a:spLocks noGrp="1"/>
          </p:cNvSpPr>
          <p:nvPr>
            <p:ph type="sldNum" sz="quarter" idx="12"/>
          </p:nvPr>
        </p:nvSpPr>
        <p:spPr/>
        <p:txBody>
          <a:bodyPr/>
          <a:lstStyle/>
          <a:p>
            <a:r>
              <a:rPr lang="en-US" smtClean="0"/>
              <a:t>Slide #</a:t>
            </a:r>
            <a:fld id="{4C3603D2-C1D4-4E1C-8167-867096709F36}" type="slidenum">
              <a:rPr lang="en-US" smtClean="0"/>
              <a:pPr/>
              <a:t>11</a:t>
            </a:fld>
            <a:endParaRPr lang="en-US"/>
          </a:p>
        </p:txBody>
      </p:sp>
    </p:spTree>
    <p:extLst>
      <p:ext uri="{BB962C8B-B14F-4D97-AF65-F5344CB8AC3E}">
        <p14:creationId xmlns:p14="http://schemas.microsoft.com/office/powerpoint/2010/main" val="310870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 - Chi-Square</a:t>
            </a:r>
          </a:p>
        </p:txBody>
      </p:sp>
      <p:sp>
        <p:nvSpPr>
          <p:cNvPr id="5" name="Slide Number Placeholder 5"/>
          <p:cNvSpPr>
            <a:spLocks noGrp="1"/>
          </p:cNvSpPr>
          <p:nvPr>
            <p:ph type="sldNum" sz="quarter" idx="12"/>
          </p:nvPr>
        </p:nvSpPr>
        <p:spPr/>
        <p:txBody>
          <a:bodyPr/>
          <a:lstStyle/>
          <a:p>
            <a:r>
              <a:rPr lang="en-US"/>
              <a:t>Slide #</a:t>
            </a:r>
            <a:fld id="{1809D2CA-1034-44B8-AD5C-83D3CDFEFD8F}" type="slidenum">
              <a:rPr lang="en-US"/>
              <a:pPr/>
              <a:t>12</a:t>
            </a:fld>
            <a:endParaRPr lang="en-US"/>
          </a:p>
        </p:txBody>
      </p:sp>
      <p:sp>
        <p:nvSpPr>
          <p:cNvPr id="29699" name="Rectangle 3"/>
          <p:cNvSpPr>
            <a:spLocks noGrp="1" noChangeArrowheads="1"/>
          </p:cNvSpPr>
          <p:nvPr>
            <p:ph type="body" idx="1"/>
          </p:nvPr>
        </p:nvSpPr>
        <p:spPr>
          <a:xfrm>
            <a:off x="152400" y="1143000"/>
            <a:ext cx="8839200" cy="4953000"/>
          </a:xfrm>
        </p:spPr>
        <p:txBody>
          <a:bodyPr/>
          <a:lstStyle/>
          <a:p>
            <a:pPr>
              <a:lnSpc>
                <a:spcPct val="90000"/>
              </a:lnSpc>
            </a:pPr>
            <a:r>
              <a:rPr lang="en-US" sz="2800" dirty="0"/>
              <a:t>A particular type of corn is known to have one of four types of kernels: purple-smooth, purple-wrinkled, yellow-smooth, and yellow-wrinkled. </a:t>
            </a:r>
            <a:r>
              <a:rPr lang="en-US" sz="2800" dirty="0" smtClean="0"/>
              <a:t>The </a:t>
            </a:r>
            <a:r>
              <a:rPr lang="en-US" sz="2800" dirty="0"/>
              <a:t>cross between heterozygous </a:t>
            </a:r>
            <a:r>
              <a:rPr lang="en-US" sz="2800" dirty="0" smtClean="0"/>
              <a:t>individuals</a:t>
            </a:r>
            <a:r>
              <a:rPr lang="en-US" sz="2800" baseline="30000" dirty="0" smtClean="0">
                <a:solidFill>
                  <a:srgbClr val="C00000"/>
                </a:solidFill>
              </a:rPr>
              <a:t>1</a:t>
            </a:r>
            <a:r>
              <a:rPr lang="en-US" sz="2800" dirty="0" smtClean="0"/>
              <a:t> should </a:t>
            </a:r>
            <a:r>
              <a:rPr lang="en-US" sz="2800" dirty="0"/>
              <a:t>produce a 9:3:3:1 ratio </a:t>
            </a:r>
            <a:r>
              <a:rPr lang="en-US" sz="2800" dirty="0" smtClean="0"/>
              <a:t>(in same order of types).  </a:t>
            </a:r>
            <a:r>
              <a:rPr lang="en-US" sz="2800" dirty="0"/>
              <a:t>Of the kernels on a </a:t>
            </a:r>
            <a:r>
              <a:rPr lang="en-US" sz="2800" dirty="0" smtClean="0"/>
              <a:t>random cob</a:t>
            </a:r>
            <a:endParaRPr lang="en-US" sz="2800" dirty="0"/>
          </a:p>
          <a:p>
            <a:pPr>
              <a:lnSpc>
                <a:spcPct val="90000"/>
              </a:lnSpc>
              <a:spcBef>
                <a:spcPts val="1200"/>
              </a:spcBef>
              <a:buFontTx/>
              <a:buNone/>
            </a:pPr>
            <a:r>
              <a:rPr lang="en-US" sz="2800" dirty="0"/>
              <a:t>		32 were purple-smooth</a:t>
            </a:r>
          </a:p>
          <a:p>
            <a:pPr>
              <a:lnSpc>
                <a:spcPct val="90000"/>
              </a:lnSpc>
              <a:buFontTx/>
              <a:buNone/>
            </a:pPr>
            <a:r>
              <a:rPr lang="en-US" sz="2800" dirty="0"/>
              <a:t>		14 were purple-wrinkled</a:t>
            </a:r>
          </a:p>
          <a:p>
            <a:pPr>
              <a:lnSpc>
                <a:spcPct val="90000"/>
              </a:lnSpc>
              <a:buFontTx/>
              <a:buNone/>
            </a:pPr>
            <a:r>
              <a:rPr lang="en-US" sz="2800" dirty="0"/>
              <a:t>		  8 were yellow-smooth</a:t>
            </a:r>
          </a:p>
          <a:p>
            <a:pPr>
              <a:lnSpc>
                <a:spcPct val="90000"/>
              </a:lnSpc>
              <a:spcAft>
                <a:spcPts val="1200"/>
              </a:spcAft>
              <a:buFontTx/>
              <a:buNone/>
            </a:pPr>
            <a:r>
              <a:rPr lang="en-US" sz="2800" dirty="0"/>
              <a:t>		  4 were yellow-wrinkled</a:t>
            </a:r>
          </a:p>
          <a:p>
            <a:pPr>
              <a:lnSpc>
                <a:spcPct val="90000"/>
              </a:lnSpc>
              <a:buFontTx/>
              <a:buNone/>
            </a:pPr>
            <a:r>
              <a:rPr lang="en-US" sz="2800" dirty="0"/>
              <a:t>	Use the results to determine, at the 5% level, if the theoretical 9:3:3:1 ratio is upheld with these data.</a:t>
            </a:r>
          </a:p>
          <a:p>
            <a:pPr>
              <a:lnSpc>
                <a:spcPct val="90000"/>
              </a:lnSpc>
            </a:pPr>
            <a:endParaRPr lang="en-US" sz="1600" dirty="0">
              <a:solidFill>
                <a:schemeClr val="accent2"/>
              </a:solidFill>
            </a:endParaRPr>
          </a:p>
        </p:txBody>
      </p:sp>
      <p:sp>
        <p:nvSpPr>
          <p:cNvPr id="29701" name="Rectangle 5"/>
          <p:cNvSpPr>
            <a:spLocks noGrp="1" noChangeArrowheads="1"/>
          </p:cNvSpPr>
          <p:nvPr>
            <p:ph type="title"/>
          </p:nvPr>
        </p:nvSpPr>
        <p:spPr>
          <a:xfrm>
            <a:off x="228600" y="228600"/>
            <a:ext cx="8686800" cy="762000"/>
          </a:xfrm>
          <a:noFill/>
          <a:ln/>
        </p:spPr>
        <p:txBody>
          <a:bodyPr/>
          <a:lstStyle/>
          <a:p>
            <a:r>
              <a:rPr lang="en-US"/>
              <a:t>Example Data – Corn Genetics</a:t>
            </a:r>
          </a:p>
        </p:txBody>
      </p:sp>
      <p:sp>
        <p:nvSpPr>
          <p:cNvPr id="2" name="TextBox 1"/>
          <p:cNvSpPr txBox="1"/>
          <p:nvPr/>
        </p:nvSpPr>
        <p:spPr>
          <a:xfrm>
            <a:off x="152400" y="6324600"/>
            <a:ext cx="7460825" cy="400110"/>
          </a:xfrm>
          <a:prstGeom prst="rect">
            <a:avLst/>
          </a:prstGeom>
          <a:noFill/>
        </p:spPr>
        <p:txBody>
          <a:bodyPr wrap="none" rtlCol="0">
            <a:spAutoFit/>
          </a:bodyPr>
          <a:lstStyle/>
          <a:p>
            <a:r>
              <a:rPr lang="en-US" sz="2000" baseline="30000" dirty="0" smtClean="0">
                <a:solidFill>
                  <a:srgbClr val="C00000"/>
                </a:solidFill>
              </a:rPr>
              <a:t>1</a:t>
            </a:r>
            <a:r>
              <a:rPr lang="en-US" sz="2000" dirty="0"/>
              <a:t> i.e., </a:t>
            </a:r>
            <a:r>
              <a:rPr lang="en-US" sz="2000" dirty="0" err="1"/>
              <a:t>PpSs</a:t>
            </a:r>
            <a:r>
              <a:rPr lang="en-US" sz="2000" dirty="0"/>
              <a:t> </a:t>
            </a:r>
            <a:r>
              <a:rPr lang="en-US" sz="2000" dirty="0" smtClean="0"/>
              <a:t>where t</a:t>
            </a:r>
            <a:r>
              <a:rPr lang="en-US" sz="2000" i="1" dirty="0" smtClean="0"/>
              <a:t>he </a:t>
            </a:r>
            <a:r>
              <a:rPr lang="en-US" sz="2000" i="1" dirty="0"/>
              <a:t>purple (P) and smooth (S) alleles are dominant.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0D7FFB3F-81A6-4C99-997E-0851ADEF20AF}" type="slidenum">
              <a:rPr lang="en-US"/>
              <a:pPr/>
              <a:t>13</a:t>
            </a:fld>
            <a:endParaRPr lang="en-US"/>
          </a:p>
        </p:txBody>
      </p:sp>
      <p:sp>
        <p:nvSpPr>
          <p:cNvPr id="177154" name="Rectangle 2"/>
          <p:cNvSpPr>
            <a:spLocks noGrp="1" noChangeArrowheads="1"/>
          </p:cNvSpPr>
          <p:nvPr>
            <p:ph type="title"/>
          </p:nvPr>
        </p:nvSpPr>
        <p:spPr>
          <a:xfrm>
            <a:off x="685800" y="152400"/>
            <a:ext cx="7772400" cy="838200"/>
          </a:xfrm>
        </p:spPr>
        <p:txBody>
          <a:bodyPr/>
          <a:lstStyle/>
          <a:p>
            <a:r>
              <a:rPr lang="en-US"/>
              <a:t>A Full Example</a:t>
            </a:r>
          </a:p>
        </p:txBody>
      </p:sp>
      <p:sp>
        <p:nvSpPr>
          <p:cNvPr id="177155" name="Rectangle 3"/>
          <p:cNvSpPr>
            <a:spLocks noGrp="1" noChangeArrowheads="1"/>
          </p:cNvSpPr>
          <p:nvPr>
            <p:ph type="body" idx="1"/>
          </p:nvPr>
        </p:nvSpPr>
        <p:spPr>
          <a:xfrm>
            <a:off x="381000" y="1143000"/>
            <a:ext cx="8534400" cy="4953000"/>
          </a:xfrm>
        </p:spPr>
        <p:txBody>
          <a:bodyPr/>
          <a:lstStyle/>
          <a:p>
            <a:r>
              <a:rPr lang="en-US" sz="2800"/>
              <a:t>The leader of a local lakes association conducted a survey of all members of the association. One question on the survey was “What is your preferred method of receiving notices from the lakes association: by regular mail, by e-mail, by phone, by poster (at the local boat landing), or other?”  Of the surveys returned, 47 respondents preferred regular mail, 63 e-mail, 17 phone, 73 by poster, and 8 some other method. OF THE RESPONDENTS THAT DID NOT PREFER SOME OTHER METHOD, is there evidence, at the 5% level, of a difference in the preferred method of contact?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FF3DE561-5448-4160-9998-0E671E22D40E}" type="slidenum">
              <a:rPr lang="en-US"/>
              <a:pPr/>
              <a:t>14</a:t>
            </a:fld>
            <a:endParaRPr lang="en-US"/>
          </a:p>
        </p:txBody>
      </p:sp>
      <p:sp>
        <p:nvSpPr>
          <p:cNvPr id="180226" name="Rectangle 2"/>
          <p:cNvSpPr>
            <a:spLocks noGrp="1" noChangeArrowheads="1"/>
          </p:cNvSpPr>
          <p:nvPr>
            <p:ph type="title"/>
          </p:nvPr>
        </p:nvSpPr>
        <p:spPr>
          <a:xfrm>
            <a:off x="685800" y="152400"/>
            <a:ext cx="7772400" cy="838200"/>
          </a:xfrm>
        </p:spPr>
        <p:txBody>
          <a:bodyPr/>
          <a:lstStyle/>
          <a:p>
            <a:r>
              <a:rPr lang="en-US"/>
              <a:t>A Full Example</a:t>
            </a:r>
          </a:p>
        </p:txBody>
      </p:sp>
      <p:sp>
        <p:nvSpPr>
          <p:cNvPr id="180227" name="Rectangle 3"/>
          <p:cNvSpPr>
            <a:spLocks noGrp="1" noChangeArrowheads="1"/>
          </p:cNvSpPr>
          <p:nvPr>
            <p:ph type="body" idx="1"/>
          </p:nvPr>
        </p:nvSpPr>
        <p:spPr>
          <a:xfrm>
            <a:off x="381000" y="1143000"/>
            <a:ext cx="8534400" cy="4953000"/>
          </a:xfrm>
        </p:spPr>
        <p:txBody>
          <a:bodyPr/>
          <a:lstStyle/>
          <a:p>
            <a:pPr>
              <a:lnSpc>
                <a:spcPct val="90000"/>
              </a:lnSpc>
            </a:pPr>
            <a:r>
              <a:rPr lang="en-US" dirty="0"/>
              <a:t>In a randomly selected national sample of 1,007 adults, aged 18 and older, conducted Aug. 22-25, 2005, Gallup polls found that that 403 respondents approved of the way that George W. Bush was handling his presidency. In a previous sample (Aug. 8-11, 2005), 45% of the respondents approved of George W. Bush’s handling of the presidency.  Assuming that this earlier value was true for the entire population, determine, at the 5% level, if the approval rating has changed by the Aug. 22-25, 2005 sample.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A518EF41-D20A-48C1-9020-CCF1A9C41E43}" type="slidenum">
              <a:rPr lang="en-US"/>
              <a:pPr/>
              <a:t>15</a:t>
            </a:fld>
            <a:endParaRPr lang="en-US"/>
          </a:p>
        </p:txBody>
      </p:sp>
      <p:sp>
        <p:nvSpPr>
          <p:cNvPr id="187394" name="Rectangle 2"/>
          <p:cNvSpPr>
            <a:spLocks noGrp="1" noChangeArrowheads="1"/>
          </p:cNvSpPr>
          <p:nvPr>
            <p:ph type="title"/>
          </p:nvPr>
        </p:nvSpPr>
        <p:spPr>
          <a:xfrm>
            <a:off x="685800" y="304800"/>
            <a:ext cx="7772400" cy="1143000"/>
          </a:xfrm>
        </p:spPr>
        <p:txBody>
          <a:bodyPr/>
          <a:lstStyle/>
          <a:p>
            <a:r>
              <a:rPr lang="en-US" dirty="0" smtClean="0"/>
              <a:t>Chi-Square -- </a:t>
            </a:r>
            <a:r>
              <a:rPr lang="en-US" dirty="0"/>
              <a:t>Examples</a:t>
            </a:r>
          </a:p>
        </p:txBody>
      </p:sp>
      <p:sp>
        <p:nvSpPr>
          <p:cNvPr id="187395" name="Rectangle 3"/>
          <p:cNvSpPr>
            <a:spLocks noGrp="1" noChangeArrowheads="1"/>
          </p:cNvSpPr>
          <p:nvPr>
            <p:ph type="body" idx="1"/>
          </p:nvPr>
        </p:nvSpPr>
        <p:spPr>
          <a:xfrm>
            <a:off x="304800" y="1676400"/>
            <a:ext cx="8839200" cy="4038600"/>
          </a:xfrm>
        </p:spPr>
        <p:txBody>
          <a:bodyPr/>
          <a:lstStyle/>
          <a:p>
            <a:r>
              <a:rPr lang="en-US" dirty="0"/>
              <a:t>Does </a:t>
            </a:r>
            <a:r>
              <a:rPr lang="en-US" dirty="0" smtClean="0"/>
              <a:t>the occurrence </a:t>
            </a:r>
            <a:r>
              <a:rPr lang="en-US" dirty="0"/>
              <a:t>of a food item in the stomachs of lake trout and </a:t>
            </a:r>
            <a:r>
              <a:rPr lang="en-US" dirty="0" err="1"/>
              <a:t>chinook</a:t>
            </a:r>
            <a:r>
              <a:rPr lang="en-US" dirty="0"/>
              <a:t> salmon differ?</a:t>
            </a:r>
          </a:p>
          <a:p>
            <a:r>
              <a:rPr lang="en-US" dirty="0"/>
              <a:t>Does the dominant plants in plots differ between two locations?</a:t>
            </a:r>
          </a:p>
          <a:p>
            <a:r>
              <a:rPr lang="en-US" dirty="0"/>
              <a:t>Does the frequency of females in majors differ between majors in the natural </a:t>
            </a:r>
            <a:r>
              <a:rPr lang="en-US" dirty="0" smtClean="0"/>
              <a:t>sciences, </a:t>
            </a:r>
            <a:r>
              <a:rPr lang="en-US" dirty="0"/>
              <a:t>social </a:t>
            </a:r>
            <a:r>
              <a:rPr lang="en-US" dirty="0" smtClean="0"/>
              <a:t>sciences, </a:t>
            </a:r>
            <a:r>
              <a:rPr lang="en-US" dirty="0"/>
              <a:t>and </a:t>
            </a:r>
            <a:r>
              <a:rPr lang="en-US" dirty="0" smtClean="0"/>
              <a:t>humanities?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6DBB84AF-0AA5-4821-A2AA-F75E615EED53}" type="slidenum">
              <a:rPr lang="en-US"/>
              <a:pPr/>
              <a:t>16</a:t>
            </a:fld>
            <a:endParaRPr lang="en-US"/>
          </a:p>
        </p:txBody>
      </p:sp>
      <p:sp>
        <p:nvSpPr>
          <p:cNvPr id="188418" name="Rectangle 2"/>
          <p:cNvSpPr>
            <a:spLocks noGrp="1" noChangeArrowheads="1"/>
          </p:cNvSpPr>
          <p:nvPr>
            <p:ph type="title"/>
          </p:nvPr>
        </p:nvSpPr>
        <p:spPr/>
        <p:txBody>
          <a:bodyPr/>
          <a:lstStyle/>
          <a:p>
            <a:r>
              <a:rPr lang="en-US"/>
              <a:t>What do those examples have in common?</a:t>
            </a:r>
          </a:p>
        </p:txBody>
      </p:sp>
      <p:sp>
        <p:nvSpPr>
          <p:cNvPr id="188419" name="Rectangle 3"/>
          <p:cNvSpPr>
            <a:spLocks noGrp="1" noChangeArrowheads="1"/>
          </p:cNvSpPr>
          <p:nvPr>
            <p:ph type="body" idx="1"/>
          </p:nvPr>
        </p:nvSpPr>
        <p:spPr/>
        <p:txBody>
          <a:bodyPr/>
          <a:lstStyle/>
          <a:p>
            <a:r>
              <a:rPr lang="en-US" sz="2800" dirty="0"/>
              <a:t>All have a categorical response variable</a:t>
            </a:r>
          </a:p>
          <a:p>
            <a:pPr lvl="1"/>
            <a:r>
              <a:rPr lang="en-US" sz="2400" dirty="0"/>
              <a:t>occurrence of a food item (Y/N)</a:t>
            </a:r>
          </a:p>
          <a:p>
            <a:pPr lvl="1"/>
            <a:r>
              <a:rPr lang="en-US" sz="2400" dirty="0"/>
              <a:t>dominant plant in a plot</a:t>
            </a:r>
          </a:p>
          <a:p>
            <a:pPr lvl="1"/>
            <a:r>
              <a:rPr lang="en-US" sz="2400" dirty="0"/>
              <a:t>sex of student (male or female)</a:t>
            </a:r>
          </a:p>
          <a:p>
            <a:r>
              <a:rPr lang="en-US" sz="2800" dirty="0"/>
              <a:t>All compare </a:t>
            </a:r>
            <a:r>
              <a:rPr lang="en-US" sz="2800" dirty="0" smtClean="0"/>
              <a:t>response frequencies </a:t>
            </a:r>
            <a:r>
              <a:rPr lang="en-US" sz="2800" dirty="0"/>
              <a:t>among two or more groups</a:t>
            </a:r>
          </a:p>
          <a:p>
            <a:pPr lvl="1"/>
            <a:r>
              <a:rPr lang="en-US" sz="2400" dirty="0"/>
              <a:t>between lake trout and </a:t>
            </a:r>
            <a:r>
              <a:rPr lang="en-US" sz="2400" dirty="0" err="1"/>
              <a:t>chinook</a:t>
            </a:r>
            <a:r>
              <a:rPr lang="en-US" sz="2400" dirty="0"/>
              <a:t> salmon</a:t>
            </a:r>
          </a:p>
          <a:p>
            <a:pPr lvl="1"/>
            <a:r>
              <a:rPr lang="en-US" sz="2400" dirty="0"/>
              <a:t>between two locations</a:t>
            </a:r>
          </a:p>
          <a:p>
            <a:pPr lvl="1"/>
            <a:r>
              <a:rPr lang="en-US" sz="2400" dirty="0"/>
              <a:t>between three divisions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88B24AF3-4205-49FA-ADFB-3B4196ADBCA0}" type="slidenum">
              <a:rPr lang="en-US"/>
              <a:pPr/>
              <a:t>17</a:t>
            </a:fld>
            <a:endParaRPr lang="en-US"/>
          </a:p>
        </p:txBody>
      </p:sp>
      <p:sp>
        <p:nvSpPr>
          <p:cNvPr id="113666" name="Rectangle 2"/>
          <p:cNvSpPr>
            <a:spLocks noGrp="1" noChangeArrowheads="1"/>
          </p:cNvSpPr>
          <p:nvPr>
            <p:ph type="title"/>
          </p:nvPr>
        </p:nvSpPr>
        <p:spPr>
          <a:xfrm>
            <a:off x="685800" y="76200"/>
            <a:ext cx="7772400" cy="685800"/>
          </a:xfrm>
        </p:spPr>
        <p:txBody>
          <a:bodyPr/>
          <a:lstStyle/>
          <a:p>
            <a:r>
              <a:rPr lang="en-US" sz="4000"/>
              <a:t>An Illustrative Example</a:t>
            </a:r>
          </a:p>
        </p:txBody>
      </p:sp>
      <p:sp>
        <p:nvSpPr>
          <p:cNvPr id="113667" name="Rectangle 3"/>
          <p:cNvSpPr>
            <a:spLocks noGrp="1" noChangeArrowheads="1"/>
          </p:cNvSpPr>
          <p:nvPr>
            <p:ph type="body" idx="1"/>
          </p:nvPr>
        </p:nvSpPr>
        <p:spPr>
          <a:xfrm>
            <a:off x="304800" y="914400"/>
            <a:ext cx="8534400" cy="5562600"/>
          </a:xfrm>
        </p:spPr>
        <p:txBody>
          <a:bodyPr/>
          <a:lstStyle/>
          <a:p>
            <a:pPr marL="284163" indent="-284163"/>
            <a:r>
              <a:rPr lang="en-US" dirty="0" smtClean="0"/>
              <a:t>When Chinook </a:t>
            </a:r>
            <a:r>
              <a:rPr lang="en-US" dirty="0"/>
              <a:t>S</a:t>
            </a:r>
            <a:r>
              <a:rPr lang="en-US" dirty="0" smtClean="0"/>
              <a:t>almon </a:t>
            </a:r>
            <a:r>
              <a:rPr lang="en-US" dirty="0"/>
              <a:t>were first introduced to Lake </a:t>
            </a:r>
            <a:r>
              <a:rPr lang="en-US" dirty="0" smtClean="0"/>
              <a:t>Superior </a:t>
            </a:r>
            <a:r>
              <a:rPr lang="en-US" dirty="0" smtClean="0"/>
              <a:t>there was concern that </a:t>
            </a:r>
            <a:r>
              <a:rPr lang="en-US" dirty="0" smtClean="0"/>
              <a:t>they </a:t>
            </a:r>
            <a:r>
              <a:rPr lang="en-US" dirty="0"/>
              <a:t>would compete </a:t>
            </a:r>
            <a:r>
              <a:rPr lang="en-US" dirty="0" smtClean="0"/>
              <a:t>with </a:t>
            </a:r>
            <a:r>
              <a:rPr lang="en-US" dirty="0"/>
              <a:t>native </a:t>
            </a:r>
            <a:r>
              <a:rPr lang="en-US" dirty="0"/>
              <a:t>L</a:t>
            </a:r>
            <a:r>
              <a:rPr lang="en-US" dirty="0" smtClean="0"/>
              <a:t>ake Trout </a:t>
            </a:r>
            <a:r>
              <a:rPr lang="en-US" dirty="0"/>
              <a:t>for </a:t>
            </a:r>
            <a:r>
              <a:rPr lang="en-US" dirty="0" smtClean="0"/>
              <a:t>Lake </a:t>
            </a:r>
            <a:r>
              <a:rPr lang="en-US" dirty="0"/>
              <a:t>H</a:t>
            </a:r>
            <a:r>
              <a:rPr lang="en-US" dirty="0" smtClean="0"/>
              <a:t>erring</a:t>
            </a:r>
            <a:r>
              <a:rPr lang="en-US" dirty="0"/>
              <a:t>. </a:t>
            </a:r>
            <a:r>
              <a:rPr lang="en-US" dirty="0" smtClean="0"/>
              <a:t>P</a:t>
            </a:r>
            <a:r>
              <a:rPr lang="en-US" dirty="0" smtClean="0"/>
              <a:t>reliminarily, </a:t>
            </a:r>
            <a:r>
              <a:rPr lang="en-US" dirty="0"/>
              <a:t>fisheries biologists </a:t>
            </a:r>
            <a:r>
              <a:rPr lang="en-US" dirty="0" smtClean="0"/>
              <a:t>classified </a:t>
            </a:r>
            <a:r>
              <a:rPr lang="en-US" dirty="0"/>
              <a:t>the diets of </a:t>
            </a:r>
            <a:r>
              <a:rPr lang="en-US" b="1" dirty="0" smtClean="0">
                <a:solidFill>
                  <a:schemeClr val="hlink"/>
                </a:solidFill>
              </a:rPr>
              <a:t>50</a:t>
            </a:r>
            <a:r>
              <a:rPr lang="en-US" dirty="0" smtClean="0"/>
              <a:t> </a:t>
            </a:r>
            <a:r>
              <a:rPr lang="en-US" dirty="0"/>
              <a:t>L</a:t>
            </a:r>
            <a:r>
              <a:rPr lang="en-US" dirty="0" smtClean="0"/>
              <a:t>ake </a:t>
            </a:r>
            <a:r>
              <a:rPr lang="en-US" dirty="0"/>
              <a:t>T</a:t>
            </a:r>
            <a:r>
              <a:rPr lang="en-US" dirty="0" smtClean="0"/>
              <a:t>rout </a:t>
            </a:r>
            <a:r>
              <a:rPr lang="en-US" dirty="0"/>
              <a:t>and </a:t>
            </a:r>
            <a:r>
              <a:rPr lang="en-US" b="1" dirty="0" smtClean="0">
                <a:solidFill>
                  <a:schemeClr val="accent1"/>
                </a:solidFill>
              </a:rPr>
              <a:t>40</a:t>
            </a:r>
            <a:r>
              <a:rPr lang="en-US" dirty="0" smtClean="0"/>
              <a:t> </a:t>
            </a:r>
            <a:r>
              <a:rPr lang="en-US" dirty="0"/>
              <a:t>C</a:t>
            </a:r>
            <a:r>
              <a:rPr lang="en-US" dirty="0" smtClean="0"/>
              <a:t>hinook </a:t>
            </a:r>
            <a:r>
              <a:rPr lang="en-US" dirty="0" smtClean="0"/>
              <a:t>S</a:t>
            </a:r>
            <a:r>
              <a:rPr lang="en-US" dirty="0" smtClean="0"/>
              <a:t>almon as </a:t>
            </a:r>
            <a:r>
              <a:rPr lang="en-US" dirty="0"/>
              <a:t>containing </a:t>
            </a:r>
            <a:r>
              <a:rPr lang="en-US" dirty="0" smtClean="0"/>
              <a:t>Lake </a:t>
            </a:r>
            <a:r>
              <a:rPr lang="en-US" dirty="0"/>
              <a:t>H</a:t>
            </a:r>
            <a:r>
              <a:rPr lang="en-US" dirty="0" smtClean="0"/>
              <a:t>erring </a:t>
            </a:r>
            <a:r>
              <a:rPr lang="en-US" dirty="0"/>
              <a:t>or not. They found </a:t>
            </a:r>
            <a:r>
              <a:rPr lang="en-US" b="1" dirty="0" smtClean="0">
                <a:solidFill>
                  <a:schemeClr val="hlink"/>
                </a:solidFill>
              </a:rPr>
              <a:t>36</a:t>
            </a:r>
            <a:r>
              <a:rPr lang="en-US" dirty="0" smtClean="0"/>
              <a:t> Lake </a:t>
            </a:r>
            <a:r>
              <a:rPr lang="en-US" dirty="0"/>
              <a:t>T</a:t>
            </a:r>
            <a:r>
              <a:rPr lang="en-US" dirty="0" smtClean="0"/>
              <a:t>rout </a:t>
            </a:r>
            <a:r>
              <a:rPr lang="en-US" dirty="0"/>
              <a:t>and </a:t>
            </a:r>
            <a:r>
              <a:rPr lang="en-US" b="1" dirty="0">
                <a:solidFill>
                  <a:schemeClr val="accent1"/>
                </a:solidFill>
              </a:rPr>
              <a:t>24</a:t>
            </a:r>
            <a:r>
              <a:rPr lang="en-US" dirty="0"/>
              <a:t> </a:t>
            </a:r>
            <a:r>
              <a:rPr lang="en-US" dirty="0"/>
              <a:t>C</a:t>
            </a:r>
            <a:r>
              <a:rPr lang="en-US" dirty="0" smtClean="0"/>
              <a:t>hinook </a:t>
            </a:r>
            <a:r>
              <a:rPr lang="en-US" dirty="0"/>
              <a:t>S</a:t>
            </a:r>
            <a:r>
              <a:rPr lang="en-US" dirty="0" smtClean="0"/>
              <a:t>almon </a:t>
            </a:r>
            <a:r>
              <a:rPr lang="en-US" dirty="0"/>
              <a:t>contained </a:t>
            </a:r>
            <a:r>
              <a:rPr lang="en-US" dirty="0" smtClean="0"/>
              <a:t>Lake </a:t>
            </a:r>
            <a:r>
              <a:rPr lang="en-US" dirty="0"/>
              <a:t>H</a:t>
            </a:r>
            <a:r>
              <a:rPr lang="en-US" dirty="0" smtClean="0"/>
              <a:t>erring</a:t>
            </a:r>
            <a:r>
              <a:rPr lang="en-US" dirty="0"/>
              <a:t>. </a:t>
            </a:r>
            <a:r>
              <a:rPr lang="en-US" dirty="0"/>
              <a:t>T</a:t>
            </a:r>
            <a:r>
              <a:rPr lang="en-US" dirty="0" smtClean="0"/>
              <a:t>est </a:t>
            </a:r>
            <a:r>
              <a:rPr lang="en-US" dirty="0"/>
              <a:t>(at the 10% level) if there is a difference in the proportion of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that </a:t>
            </a:r>
            <a:r>
              <a:rPr lang="en-US" dirty="0" smtClean="0"/>
              <a:t>had</a:t>
            </a:r>
            <a:r>
              <a:rPr lang="en-US" dirty="0" smtClean="0"/>
              <a:t> Lake </a:t>
            </a:r>
            <a:r>
              <a:rPr lang="en-US" dirty="0"/>
              <a:t>H</a:t>
            </a:r>
            <a:r>
              <a:rPr lang="en-US" dirty="0" smtClean="0"/>
              <a:t>erring</a:t>
            </a:r>
            <a:r>
              <a:rPr lang="en-US" dirty="0"/>
              <a:t>.</a:t>
            </a:r>
          </a:p>
        </p:txBody>
      </p:sp>
    </p:spTree>
    <p:extLst>
      <p:ext uri="{BB962C8B-B14F-4D97-AF65-F5344CB8AC3E}">
        <p14:creationId xmlns:p14="http://schemas.microsoft.com/office/powerpoint/2010/main" val="127580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Chi-square</a:t>
            </a:r>
          </a:p>
        </p:txBody>
      </p:sp>
      <p:sp>
        <p:nvSpPr>
          <p:cNvPr id="9" name="Slide Number Placeholder 5"/>
          <p:cNvSpPr>
            <a:spLocks noGrp="1"/>
          </p:cNvSpPr>
          <p:nvPr>
            <p:ph type="sldNum" sz="quarter" idx="12"/>
          </p:nvPr>
        </p:nvSpPr>
        <p:spPr/>
        <p:txBody>
          <a:bodyPr/>
          <a:lstStyle/>
          <a:p>
            <a:r>
              <a:rPr lang="en-US"/>
              <a:t>Slide #</a:t>
            </a:r>
            <a:fld id="{567D6821-5094-403C-829C-AB45AA07062D}" type="slidenum">
              <a:rPr lang="en-US"/>
              <a:pPr/>
              <a:t>18</a:t>
            </a:fld>
            <a:endParaRPr lang="en-US"/>
          </a:p>
        </p:txBody>
      </p:sp>
      <p:sp>
        <p:nvSpPr>
          <p:cNvPr id="132098" name="Rectangle 2"/>
          <p:cNvSpPr>
            <a:spLocks noGrp="1" noChangeArrowheads="1"/>
          </p:cNvSpPr>
          <p:nvPr>
            <p:ph type="title"/>
          </p:nvPr>
        </p:nvSpPr>
        <p:spPr>
          <a:xfrm>
            <a:off x="228600" y="0"/>
            <a:ext cx="8686800" cy="1143000"/>
          </a:xfrm>
        </p:spPr>
        <p:txBody>
          <a:bodyPr/>
          <a:lstStyle/>
          <a:p>
            <a:r>
              <a:rPr lang="en-US" dirty="0" smtClean="0"/>
              <a:t>Observed Table</a:t>
            </a:r>
            <a:endParaRPr lang="en-US" dirty="0"/>
          </a:p>
        </p:txBody>
      </p:sp>
      <p:sp>
        <p:nvSpPr>
          <p:cNvPr id="132099" name="Rectangle 3"/>
          <p:cNvSpPr>
            <a:spLocks noGrp="1" noChangeArrowheads="1"/>
          </p:cNvSpPr>
          <p:nvPr>
            <p:ph type="body" idx="1"/>
          </p:nvPr>
        </p:nvSpPr>
        <p:spPr>
          <a:xfrm>
            <a:off x="381000" y="1371600"/>
            <a:ext cx="8382000" cy="1752600"/>
          </a:xfrm>
        </p:spPr>
        <p:txBody>
          <a:bodyPr/>
          <a:lstStyle/>
          <a:p>
            <a:pPr lvl="1"/>
            <a:r>
              <a:rPr lang="en-US" dirty="0" smtClean="0">
                <a:sym typeface="Wingdings" pitchFamily="2" charset="2"/>
              </a:rPr>
              <a:t>Recall – “… </a:t>
            </a:r>
            <a:r>
              <a:rPr lang="en-US" dirty="0" smtClean="0"/>
              <a:t>the </a:t>
            </a:r>
            <a:r>
              <a:rPr lang="en-US" dirty="0"/>
              <a:t>diets of </a:t>
            </a:r>
            <a:r>
              <a:rPr lang="en-US" b="1" dirty="0">
                <a:solidFill>
                  <a:schemeClr val="hlink"/>
                </a:solidFill>
              </a:rPr>
              <a:t>50</a:t>
            </a:r>
            <a:r>
              <a:rPr lang="en-US" dirty="0" smtClean="0"/>
              <a:t> </a:t>
            </a:r>
            <a:r>
              <a:rPr lang="en-US" dirty="0"/>
              <a:t>Lake Trout and </a:t>
            </a:r>
            <a:r>
              <a:rPr lang="en-US" b="1" dirty="0">
                <a:solidFill>
                  <a:schemeClr val="accent1"/>
                </a:solidFill>
              </a:rPr>
              <a:t>40</a:t>
            </a:r>
            <a:r>
              <a:rPr lang="en-US" dirty="0"/>
              <a:t> Chinook Salmon </a:t>
            </a:r>
            <a:r>
              <a:rPr lang="en-US" dirty="0" smtClean="0"/>
              <a:t>… </a:t>
            </a:r>
            <a:r>
              <a:rPr lang="en-US" dirty="0"/>
              <a:t>found </a:t>
            </a:r>
            <a:r>
              <a:rPr lang="en-US" b="1" dirty="0">
                <a:solidFill>
                  <a:schemeClr val="hlink"/>
                </a:solidFill>
              </a:rPr>
              <a:t>36</a:t>
            </a:r>
            <a:r>
              <a:rPr lang="en-US" dirty="0"/>
              <a:t> Lake Trout and </a:t>
            </a:r>
            <a:r>
              <a:rPr lang="en-US" b="1" dirty="0">
                <a:solidFill>
                  <a:schemeClr val="accent1"/>
                </a:solidFill>
              </a:rPr>
              <a:t>24</a:t>
            </a:r>
            <a:r>
              <a:rPr lang="en-US" dirty="0"/>
              <a:t> Chinook Salmon contained Lake Herring</a:t>
            </a:r>
            <a:r>
              <a:rPr lang="en-US" dirty="0" smtClean="0">
                <a:sym typeface="Wingdings" pitchFamily="2" charset="2"/>
              </a:rPr>
              <a:t>”</a:t>
            </a:r>
            <a:endParaRPr lang="en-US" dirty="0">
              <a:sym typeface="Wingdings" pitchFamily="2" charset="2"/>
            </a:endParaRPr>
          </a:p>
        </p:txBody>
      </p:sp>
      <p:graphicFrame>
        <p:nvGraphicFramePr>
          <p:cNvPr id="132100" name="Object 4"/>
          <p:cNvGraphicFramePr>
            <a:graphicFrameLocks noChangeAspect="1"/>
          </p:cNvGraphicFramePr>
          <p:nvPr>
            <p:extLst/>
          </p:nvPr>
        </p:nvGraphicFramePr>
        <p:xfrm>
          <a:off x="1524000" y="3429000"/>
          <a:ext cx="6113463" cy="1730375"/>
        </p:xfrm>
        <a:graphic>
          <a:graphicData uri="http://schemas.openxmlformats.org/presentationml/2006/ole">
            <mc:AlternateContent xmlns:mc="http://schemas.openxmlformats.org/markup-compatibility/2006">
              <mc:Choice xmlns:v="urn:schemas-microsoft-com:vml" Requires="v">
                <p:oleObj spid="_x0000_s216066" name="Worksheet" r:id="rId3" imgW="2104957" imgH="715979" progId="Excel.Sheet.8">
                  <p:embed/>
                </p:oleObj>
              </mc:Choice>
              <mc:Fallback>
                <p:oleObj name="Worksheet" r:id="rId3" imgW="2104957" imgH="715979" progId="Excel.Sheet.8">
                  <p:embed/>
                  <p:pic>
                    <p:nvPicPr>
                      <p:cNvPr id="0" name=""/>
                      <p:cNvPicPr>
                        <a:picLocks noChangeAspect="1" noChangeArrowheads="1"/>
                      </p:cNvPicPr>
                      <p:nvPr/>
                    </p:nvPicPr>
                    <p:blipFill>
                      <a:blip r:embed="rId4"/>
                      <a:srcRect/>
                      <a:stretch>
                        <a:fillRect/>
                      </a:stretch>
                    </p:blipFill>
                    <p:spPr bwMode="auto">
                      <a:xfrm>
                        <a:off x="1524000" y="3429000"/>
                        <a:ext cx="6113463"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6720165" y="3789105"/>
            <a:ext cx="595035" cy="584775"/>
          </a:xfrm>
          <a:prstGeom prst="rect">
            <a:avLst/>
          </a:prstGeom>
        </p:spPr>
        <p:txBody>
          <a:bodyPr wrap="none">
            <a:spAutoFit/>
          </a:bodyPr>
          <a:lstStyle/>
          <a:p>
            <a:r>
              <a:rPr lang="en-US" sz="3200" b="1" dirty="0">
                <a:solidFill>
                  <a:schemeClr val="hlink"/>
                </a:solidFill>
              </a:rPr>
              <a:t>50</a:t>
            </a:r>
            <a:endParaRPr lang="en-US" sz="3200" dirty="0"/>
          </a:p>
        </p:txBody>
      </p:sp>
      <p:sp>
        <p:nvSpPr>
          <p:cNvPr id="11" name="Rectangle 10"/>
          <p:cNvSpPr/>
          <p:nvPr/>
        </p:nvSpPr>
        <p:spPr>
          <a:xfrm>
            <a:off x="6733032" y="4215825"/>
            <a:ext cx="595035" cy="584775"/>
          </a:xfrm>
          <a:prstGeom prst="rect">
            <a:avLst/>
          </a:prstGeom>
        </p:spPr>
        <p:txBody>
          <a:bodyPr wrap="none">
            <a:spAutoFit/>
          </a:bodyPr>
          <a:lstStyle/>
          <a:p>
            <a:r>
              <a:rPr lang="en-US" sz="3200" b="1" dirty="0" smtClean="0">
                <a:solidFill>
                  <a:schemeClr val="accent1"/>
                </a:solidFill>
              </a:rPr>
              <a:t>40</a:t>
            </a:r>
            <a:endParaRPr lang="en-US" sz="3200" dirty="0">
              <a:solidFill>
                <a:schemeClr val="accent1"/>
              </a:solidFill>
            </a:endParaRPr>
          </a:p>
        </p:txBody>
      </p:sp>
      <p:sp>
        <p:nvSpPr>
          <p:cNvPr id="12" name="Rectangle 11"/>
          <p:cNvSpPr/>
          <p:nvPr/>
        </p:nvSpPr>
        <p:spPr>
          <a:xfrm>
            <a:off x="4129365" y="3791712"/>
            <a:ext cx="595035" cy="584775"/>
          </a:xfrm>
          <a:prstGeom prst="rect">
            <a:avLst/>
          </a:prstGeom>
        </p:spPr>
        <p:txBody>
          <a:bodyPr wrap="none">
            <a:spAutoFit/>
          </a:bodyPr>
          <a:lstStyle/>
          <a:p>
            <a:r>
              <a:rPr lang="en-US" sz="3200" b="1" dirty="0" smtClean="0">
                <a:solidFill>
                  <a:schemeClr val="hlink"/>
                </a:solidFill>
              </a:rPr>
              <a:t>36</a:t>
            </a:r>
            <a:endParaRPr lang="en-US" sz="3200" dirty="0"/>
          </a:p>
        </p:txBody>
      </p:sp>
      <p:sp>
        <p:nvSpPr>
          <p:cNvPr id="13" name="Rectangle 12"/>
          <p:cNvSpPr/>
          <p:nvPr/>
        </p:nvSpPr>
        <p:spPr>
          <a:xfrm>
            <a:off x="5410200" y="3791712"/>
            <a:ext cx="595035" cy="584775"/>
          </a:xfrm>
          <a:prstGeom prst="rect">
            <a:avLst/>
          </a:prstGeom>
        </p:spPr>
        <p:txBody>
          <a:bodyPr wrap="none">
            <a:spAutoFit/>
          </a:bodyPr>
          <a:lstStyle/>
          <a:p>
            <a:r>
              <a:rPr lang="en-US" sz="3200" b="1" dirty="0" smtClean="0">
                <a:solidFill>
                  <a:schemeClr val="hlink"/>
                </a:solidFill>
              </a:rPr>
              <a:t>14</a:t>
            </a:r>
            <a:endParaRPr lang="en-US" sz="3200" dirty="0"/>
          </a:p>
        </p:txBody>
      </p:sp>
      <p:sp>
        <p:nvSpPr>
          <p:cNvPr id="14" name="Rectangle 13"/>
          <p:cNvSpPr/>
          <p:nvPr/>
        </p:nvSpPr>
        <p:spPr>
          <a:xfrm>
            <a:off x="4133088" y="4188393"/>
            <a:ext cx="595035" cy="584775"/>
          </a:xfrm>
          <a:prstGeom prst="rect">
            <a:avLst/>
          </a:prstGeom>
        </p:spPr>
        <p:txBody>
          <a:bodyPr wrap="none">
            <a:spAutoFit/>
          </a:bodyPr>
          <a:lstStyle/>
          <a:p>
            <a:r>
              <a:rPr lang="en-US" sz="3200" b="1" dirty="0" smtClean="0">
                <a:solidFill>
                  <a:schemeClr val="accent1"/>
                </a:solidFill>
              </a:rPr>
              <a:t>24</a:t>
            </a:r>
            <a:endParaRPr lang="en-US" sz="3200" dirty="0">
              <a:solidFill>
                <a:schemeClr val="accent1"/>
              </a:solidFill>
            </a:endParaRPr>
          </a:p>
        </p:txBody>
      </p:sp>
      <p:sp>
        <p:nvSpPr>
          <p:cNvPr id="15" name="Rectangle 14"/>
          <p:cNvSpPr/>
          <p:nvPr/>
        </p:nvSpPr>
        <p:spPr>
          <a:xfrm>
            <a:off x="5424765" y="4191000"/>
            <a:ext cx="595035" cy="584775"/>
          </a:xfrm>
          <a:prstGeom prst="rect">
            <a:avLst/>
          </a:prstGeom>
        </p:spPr>
        <p:txBody>
          <a:bodyPr wrap="none">
            <a:spAutoFit/>
          </a:bodyPr>
          <a:lstStyle/>
          <a:p>
            <a:r>
              <a:rPr lang="en-US" sz="3200" b="1" dirty="0" smtClean="0">
                <a:solidFill>
                  <a:schemeClr val="accent1"/>
                </a:solidFill>
              </a:rPr>
              <a:t>16</a:t>
            </a:r>
            <a:endParaRPr lang="en-US" sz="3200" dirty="0">
              <a:solidFill>
                <a:schemeClr val="accent1"/>
              </a:solidFill>
            </a:endParaRPr>
          </a:p>
        </p:txBody>
      </p:sp>
      <p:sp>
        <p:nvSpPr>
          <p:cNvPr id="16" name="Rectangle 15"/>
          <p:cNvSpPr/>
          <p:nvPr/>
        </p:nvSpPr>
        <p:spPr>
          <a:xfrm>
            <a:off x="5428488" y="4648200"/>
            <a:ext cx="595035" cy="584775"/>
          </a:xfrm>
          <a:prstGeom prst="rect">
            <a:avLst/>
          </a:prstGeom>
        </p:spPr>
        <p:txBody>
          <a:bodyPr wrap="none">
            <a:spAutoFit/>
          </a:bodyPr>
          <a:lstStyle/>
          <a:p>
            <a:r>
              <a:rPr lang="en-US" sz="3200" b="1" dirty="0" smtClean="0"/>
              <a:t>30</a:t>
            </a:r>
            <a:endParaRPr lang="en-US" sz="3200" dirty="0"/>
          </a:p>
        </p:txBody>
      </p:sp>
      <p:sp>
        <p:nvSpPr>
          <p:cNvPr id="17" name="Rectangle 16"/>
          <p:cNvSpPr/>
          <p:nvPr/>
        </p:nvSpPr>
        <p:spPr>
          <a:xfrm>
            <a:off x="4129365" y="4648200"/>
            <a:ext cx="595035" cy="584775"/>
          </a:xfrm>
          <a:prstGeom prst="rect">
            <a:avLst/>
          </a:prstGeom>
        </p:spPr>
        <p:txBody>
          <a:bodyPr wrap="none">
            <a:spAutoFit/>
          </a:bodyPr>
          <a:lstStyle/>
          <a:p>
            <a:r>
              <a:rPr lang="en-US" sz="3200" b="1" dirty="0" smtClean="0"/>
              <a:t>60</a:t>
            </a:r>
            <a:endParaRPr lang="en-US" sz="3200" dirty="0"/>
          </a:p>
        </p:txBody>
      </p:sp>
      <p:sp>
        <p:nvSpPr>
          <p:cNvPr id="18" name="Rectangle 17"/>
          <p:cNvSpPr/>
          <p:nvPr/>
        </p:nvSpPr>
        <p:spPr>
          <a:xfrm>
            <a:off x="6747597" y="4648200"/>
            <a:ext cx="595035" cy="584775"/>
          </a:xfrm>
          <a:prstGeom prst="rect">
            <a:avLst/>
          </a:prstGeom>
        </p:spPr>
        <p:txBody>
          <a:bodyPr wrap="none">
            <a:spAutoFit/>
          </a:bodyPr>
          <a:lstStyle/>
          <a:p>
            <a:r>
              <a:rPr lang="en-US" sz="3200" b="1" dirty="0" smtClean="0"/>
              <a:t>90</a:t>
            </a:r>
            <a:endParaRPr lang="en-US" sz="3200" dirty="0"/>
          </a:p>
        </p:txBody>
      </p:sp>
    </p:spTree>
    <p:extLst>
      <p:ext uri="{BB962C8B-B14F-4D97-AF65-F5344CB8AC3E}">
        <p14:creationId xmlns:p14="http://schemas.microsoft.com/office/powerpoint/2010/main" val="6043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50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5" grpId="0"/>
      <p:bldP spid="16"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Chi-square</a:t>
            </a:r>
          </a:p>
        </p:txBody>
      </p:sp>
      <p:sp>
        <p:nvSpPr>
          <p:cNvPr id="9" name="Slide Number Placeholder 5"/>
          <p:cNvSpPr>
            <a:spLocks noGrp="1"/>
          </p:cNvSpPr>
          <p:nvPr>
            <p:ph type="sldNum" sz="quarter" idx="12"/>
          </p:nvPr>
        </p:nvSpPr>
        <p:spPr/>
        <p:txBody>
          <a:bodyPr/>
          <a:lstStyle/>
          <a:p>
            <a:r>
              <a:rPr lang="en-US"/>
              <a:t>Slide #</a:t>
            </a:r>
            <a:fld id="{567D6821-5094-403C-829C-AB45AA07062D}" type="slidenum">
              <a:rPr lang="en-US"/>
              <a:pPr/>
              <a:t>19</a:t>
            </a:fld>
            <a:endParaRPr lang="en-US"/>
          </a:p>
        </p:txBody>
      </p:sp>
      <p:sp>
        <p:nvSpPr>
          <p:cNvPr id="132098" name="Rectangle 2"/>
          <p:cNvSpPr>
            <a:spLocks noGrp="1" noChangeArrowheads="1"/>
          </p:cNvSpPr>
          <p:nvPr>
            <p:ph type="title"/>
          </p:nvPr>
        </p:nvSpPr>
        <p:spPr>
          <a:xfrm>
            <a:off x="228600" y="0"/>
            <a:ext cx="8686800" cy="1143000"/>
          </a:xfrm>
        </p:spPr>
        <p:txBody>
          <a:bodyPr/>
          <a:lstStyle/>
          <a:p>
            <a:r>
              <a:rPr lang="en-US" dirty="0" smtClean="0"/>
              <a:t>Observed Table</a:t>
            </a:r>
            <a:endParaRPr lang="en-US" dirty="0"/>
          </a:p>
        </p:txBody>
      </p:sp>
      <p:sp>
        <p:nvSpPr>
          <p:cNvPr id="132101" name="Rectangle 5"/>
          <p:cNvSpPr>
            <a:spLocks noChangeArrowheads="1"/>
          </p:cNvSpPr>
          <p:nvPr/>
        </p:nvSpPr>
        <p:spPr bwMode="auto">
          <a:xfrm>
            <a:off x="152400" y="3429000"/>
            <a:ext cx="8839200" cy="2895600"/>
          </a:xfrm>
          <a:prstGeom prst="rect">
            <a:avLst/>
          </a:prstGeom>
          <a:noFill/>
          <a:ln w="9525">
            <a:noFill/>
            <a:miter lim="800000"/>
            <a:headEnd/>
            <a:tailEnd/>
          </a:ln>
          <a:effectLst/>
        </p:spPr>
        <p:txBody>
          <a:bodyPr/>
          <a:lstStyle/>
          <a:p>
            <a:pPr marL="342900" indent="-342900">
              <a:spcBef>
                <a:spcPct val="20000"/>
              </a:spcBef>
              <a:buFontTx/>
              <a:buChar char="•"/>
            </a:pPr>
            <a:r>
              <a:rPr lang="en-US" sz="3200" dirty="0">
                <a:sym typeface="Wingdings" pitchFamily="2" charset="2"/>
              </a:rPr>
              <a:t>If there is no difference between </a:t>
            </a:r>
            <a:r>
              <a:rPr lang="en-US" sz="3200" dirty="0" smtClean="0">
                <a:sym typeface="Wingdings" pitchFamily="2" charset="2"/>
              </a:rPr>
              <a:t>rows (i.e</a:t>
            </a:r>
            <a:r>
              <a:rPr lang="en-US" sz="3200" dirty="0">
                <a:sym typeface="Wingdings" pitchFamily="2" charset="2"/>
              </a:rPr>
              <a:t>., the H</a:t>
            </a:r>
            <a:r>
              <a:rPr lang="en-US" sz="3200" baseline="-25000" dirty="0">
                <a:sym typeface="Wingdings" pitchFamily="2" charset="2"/>
              </a:rPr>
              <a:t>o</a:t>
            </a:r>
            <a:r>
              <a:rPr lang="en-US" sz="3200" dirty="0">
                <a:sym typeface="Wingdings" pitchFamily="2" charset="2"/>
              </a:rPr>
              <a:t>) then </a:t>
            </a:r>
            <a:r>
              <a:rPr lang="en-US" sz="3200" dirty="0" smtClean="0">
                <a:sym typeface="Wingdings" pitchFamily="2" charset="2"/>
              </a:rPr>
              <a:t>the total row could represent either row</a:t>
            </a:r>
            <a:r>
              <a:rPr lang="en-US" sz="3200" dirty="0" smtClean="0">
                <a:sym typeface="Wingdings" pitchFamily="2" charset="2"/>
              </a:rPr>
              <a:t>.</a:t>
            </a:r>
          </a:p>
          <a:p>
            <a:pPr marL="342900" indent="-342900">
              <a:spcBef>
                <a:spcPct val="20000"/>
              </a:spcBef>
              <a:buFontTx/>
              <a:buChar char="•"/>
            </a:pPr>
            <a:endParaRPr lang="en-US" sz="1600" dirty="0">
              <a:sym typeface="Wingdings" pitchFamily="2" charset="2"/>
            </a:endParaRPr>
          </a:p>
          <a:p>
            <a:pPr marL="342900" indent="-342900">
              <a:spcBef>
                <a:spcPct val="20000"/>
              </a:spcBef>
              <a:buFontTx/>
              <a:buChar char="•"/>
            </a:pPr>
            <a:r>
              <a:rPr lang="en-US" sz="3200" dirty="0">
                <a:sym typeface="Wingdings" pitchFamily="2" charset="2"/>
              </a:rPr>
              <a:t>Thus, the proportion of </a:t>
            </a:r>
            <a:r>
              <a:rPr lang="en-US" sz="3200" dirty="0" smtClean="0">
                <a:sym typeface="Wingdings" pitchFamily="2" charset="2"/>
              </a:rPr>
              <a:t>predator </a:t>
            </a:r>
            <a:r>
              <a:rPr lang="en-US" sz="3200" dirty="0">
                <a:sym typeface="Wingdings" pitchFamily="2" charset="2"/>
              </a:rPr>
              <a:t>(regardless of type) that consumed </a:t>
            </a:r>
            <a:r>
              <a:rPr lang="en-US" sz="3200" dirty="0" smtClean="0">
                <a:sym typeface="Wingdings" pitchFamily="2" charset="2"/>
              </a:rPr>
              <a:t>Lake </a:t>
            </a:r>
            <a:r>
              <a:rPr lang="en-US" sz="3200" dirty="0">
                <a:sym typeface="Wingdings" pitchFamily="2" charset="2"/>
              </a:rPr>
              <a:t>H</a:t>
            </a:r>
            <a:r>
              <a:rPr lang="en-US" sz="3200" dirty="0" smtClean="0">
                <a:sym typeface="Wingdings" pitchFamily="2" charset="2"/>
              </a:rPr>
              <a:t>erring </a:t>
            </a:r>
            <a:r>
              <a:rPr lang="en-US" sz="3200" dirty="0">
                <a:sym typeface="Wingdings" pitchFamily="2" charset="2"/>
              </a:rPr>
              <a:t>is estimated to be </a:t>
            </a:r>
            <a:r>
              <a:rPr lang="en-US" sz="3200" dirty="0" smtClean="0">
                <a:sym typeface="Wingdings" pitchFamily="2" charset="2"/>
              </a:rPr>
              <a:t>60/90 </a:t>
            </a:r>
            <a:r>
              <a:rPr lang="en-US" sz="3200" dirty="0">
                <a:sym typeface="Wingdings" pitchFamily="2" charset="2"/>
              </a:rPr>
              <a:t>or 0.67 </a:t>
            </a:r>
          </a:p>
        </p:txBody>
      </p:sp>
      <p:graphicFrame>
        <p:nvGraphicFramePr>
          <p:cNvPr id="11" name="Object 4"/>
          <p:cNvGraphicFramePr>
            <a:graphicFrameLocks noChangeAspect="1"/>
          </p:cNvGraphicFramePr>
          <p:nvPr>
            <p:extLst/>
          </p:nvPr>
        </p:nvGraphicFramePr>
        <p:xfrm>
          <a:off x="1524000" y="1219200"/>
          <a:ext cx="6113463" cy="1730375"/>
        </p:xfrm>
        <a:graphic>
          <a:graphicData uri="http://schemas.openxmlformats.org/presentationml/2006/ole">
            <mc:AlternateContent xmlns:mc="http://schemas.openxmlformats.org/markup-compatibility/2006">
              <mc:Choice xmlns:v="urn:schemas-microsoft-com:vml" Requires="v">
                <p:oleObj spid="_x0000_s217090" name="Worksheet" r:id="rId3" imgW="2104845" imgH="716074" progId="Excel.Sheet.8">
                  <p:embed/>
                </p:oleObj>
              </mc:Choice>
              <mc:Fallback>
                <p:oleObj name="Worksheet" r:id="rId3" imgW="2104845" imgH="716074" progId="Excel.Sheet.8">
                  <p:embed/>
                  <p:pic>
                    <p:nvPicPr>
                      <p:cNvPr id="0" name=""/>
                      <p:cNvPicPr>
                        <a:picLocks noChangeAspect="1" noChangeArrowheads="1"/>
                      </p:cNvPicPr>
                      <p:nvPr/>
                    </p:nvPicPr>
                    <p:blipFill>
                      <a:blip r:embed="rId4"/>
                      <a:srcRect/>
                      <a:stretch>
                        <a:fillRect/>
                      </a:stretch>
                    </p:blipFill>
                    <p:spPr bwMode="auto">
                      <a:xfrm>
                        <a:off x="1524000" y="1219200"/>
                        <a:ext cx="6113463"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3774250" y="2532700"/>
            <a:ext cx="1250950" cy="403225"/>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13" name="Rectangle 10"/>
          <p:cNvSpPr>
            <a:spLocks noChangeArrowheads="1"/>
          </p:cNvSpPr>
          <p:nvPr/>
        </p:nvSpPr>
        <p:spPr bwMode="auto">
          <a:xfrm>
            <a:off x="6376738" y="2538225"/>
            <a:ext cx="1250950" cy="403225"/>
          </a:xfrm>
          <a:prstGeom prst="rect">
            <a:avLst/>
          </a:prstGeom>
          <a:solidFill>
            <a:schemeClr val="accent1">
              <a:alpha val="50000"/>
            </a:schemeClr>
          </a:solid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357914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101">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build="p" bldLvl="2" autoUpdateAnimBg="0"/>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64D462D5-14C2-4E37-9BFA-487A9D9696F6}" type="slidenum">
              <a:rPr lang="en-US"/>
              <a:pPr/>
              <a:t>2</a:t>
            </a:fld>
            <a:endParaRPr lang="en-US"/>
          </a:p>
        </p:txBody>
      </p:sp>
      <p:sp>
        <p:nvSpPr>
          <p:cNvPr id="167938" name="Rectangle 2"/>
          <p:cNvSpPr>
            <a:spLocks noGrp="1" noChangeArrowheads="1"/>
          </p:cNvSpPr>
          <p:nvPr>
            <p:ph type="title"/>
          </p:nvPr>
        </p:nvSpPr>
        <p:spPr>
          <a:xfrm>
            <a:off x="685800" y="152400"/>
            <a:ext cx="7772400" cy="838200"/>
          </a:xfrm>
        </p:spPr>
        <p:txBody>
          <a:bodyPr/>
          <a:lstStyle/>
          <a:p>
            <a:r>
              <a:rPr lang="en-US"/>
              <a:t>Goodness-of-Fit Test</a:t>
            </a:r>
          </a:p>
        </p:txBody>
      </p:sp>
      <p:sp>
        <p:nvSpPr>
          <p:cNvPr id="167939" name="Rectangle 3"/>
          <p:cNvSpPr>
            <a:spLocks noGrp="1" noChangeArrowheads="1"/>
          </p:cNvSpPr>
          <p:nvPr>
            <p:ph type="body" idx="1"/>
          </p:nvPr>
        </p:nvSpPr>
        <p:spPr>
          <a:xfrm>
            <a:off x="76200" y="1219200"/>
            <a:ext cx="9067800" cy="4495800"/>
          </a:xfrm>
        </p:spPr>
        <p:txBody>
          <a:bodyPr/>
          <a:lstStyle/>
          <a:p>
            <a:r>
              <a:rPr lang="en-US" dirty="0"/>
              <a:t>C</a:t>
            </a:r>
            <a:r>
              <a:rPr lang="en-US" dirty="0" smtClean="0"/>
              <a:t>ompare </a:t>
            </a:r>
            <a:r>
              <a:rPr lang="en-US" dirty="0" smtClean="0"/>
              <a:t>observed to theoretical </a:t>
            </a:r>
            <a:r>
              <a:rPr lang="en-US" dirty="0"/>
              <a:t>frequencies of individuals </a:t>
            </a:r>
            <a:r>
              <a:rPr lang="en-US" dirty="0" smtClean="0"/>
              <a:t>in categories.</a:t>
            </a:r>
            <a:endParaRPr lang="en-US" dirty="0"/>
          </a:p>
          <a:p>
            <a:endParaRPr lang="en-US" sz="1600" dirty="0"/>
          </a:p>
          <a:p>
            <a:r>
              <a:rPr lang="en-US" dirty="0"/>
              <a:t>Examples –</a:t>
            </a:r>
          </a:p>
          <a:p>
            <a:pPr lvl="1"/>
            <a:r>
              <a:rPr lang="en-US" dirty="0" smtClean="0"/>
              <a:t>Test </a:t>
            </a:r>
            <a:r>
              <a:rPr lang="en-US" dirty="0"/>
              <a:t>whether responses are “random</a:t>
            </a:r>
            <a:r>
              <a:rPr lang="en-US" dirty="0" smtClean="0"/>
              <a:t>” (e.g., preference)</a:t>
            </a:r>
            <a:endParaRPr lang="en-US" dirty="0"/>
          </a:p>
          <a:p>
            <a:pPr lvl="1"/>
            <a:r>
              <a:rPr lang="en-US" dirty="0" smtClean="0"/>
              <a:t>Test </a:t>
            </a:r>
            <a:r>
              <a:rPr lang="en-US" dirty="0" err="1"/>
              <a:t>Mendelian</a:t>
            </a:r>
            <a:r>
              <a:rPr lang="en-US" dirty="0"/>
              <a:t> genetics (e.g., </a:t>
            </a:r>
            <a:r>
              <a:rPr lang="en-US" dirty="0" smtClean="0"/>
              <a:t>3:1 </a:t>
            </a:r>
            <a:r>
              <a:rPr lang="en-US" dirty="0"/>
              <a:t>and 9:3:3:1 theories).</a:t>
            </a:r>
          </a:p>
          <a:p>
            <a:pPr lvl="1"/>
            <a:r>
              <a:rPr lang="en-US" dirty="0" smtClean="0"/>
              <a:t>Test </a:t>
            </a:r>
            <a:r>
              <a:rPr lang="en-US" dirty="0"/>
              <a:t>use of available resources (e.g., compare habitat usage to </a:t>
            </a:r>
            <a:r>
              <a:rPr lang="en-US" dirty="0" smtClean="0"/>
              <a:t>availability).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t>Chi-square</a:t>
            </a:r>
          </a:p>
        </p:txBody>
      </p:sp>
      <p:sp>
        <p:nvSpPr>
          <p:cNvPr id="17" name="Slide Number Placeholder 5"/>
          <p:cNvSpPr>
            <a:spLocks noGrp="1"/>
          </p:cNvSpPr>
          <p:nvPr>
            <p:ph type="sldNum" sz="quarter" idx="12"/>
          </p:nvPr>
        </p:nvSpPr>
        <p:spPr/>
        <p:txBody>
          <a:bodyPr/>
          <a:lstStyle/>
          <a:p>
            <a:r>
              <a:rPr lang="en-US"/>
              <a:t>Slide #</a:t>
            </a:r>
            <a:fld id="{5DB5D450-503F-4C5A-924C-9C19F905CCBD}" type="slidenum">
              <a:rPr lang="en-US"/>
              <a:pPr/>
              <a:t>20</a:t>
            </a:fld>
            <a:endParaRPr lang="en-US"/>
          </a:p>
        </p:txBody>
      </p:sp>
      <p:sp>
        <p:nvSpPr>
          <p:cNvPr id="133122" name="Rectangle 2"/>
          <p:cNvSpPr>
            <a:spLocks noGrp="1" noChangeArrowheads="1"/>
          </p:cNvSpPr>
          <p:nvPr>
            <p:ph type="title"/>
          </p:nvPr>
        </p:nvSpPr>
        <p:spPr>
          <a:xfrm>
            <a:off x="685800" y="76200"/>
            <a:ext cx="7772400" cy="838200"/>
          </a:xfrm>
        </p:spPr>
        <p:txBody>
          <a:bodyPr/>
          <a:lstStyle/>
          <a:p>
            <a:r>
              <a:rPr lang="en-US"/>
              <a:t>Expectations if H</a:t>
            </a:r>
            <a:r>
              <a:rPr lang="en-US" baseline="-25000"/>
              <a:t>o</a:t>
            </a:r>
            <a:r>
              <a:rPr lang="en-US"/>
              <a:t> is true</a:t>
            </a:r>
          </a:p>
        </p:txBody>
      </p:sp>
      <p:sp>
        <p:nvSpPr>
          <p:cNvPr id="133125" name="Rectangle 5"/>
          <p:cNvSpPr>
            <a:spLocks noChangeArrowheads="1"/>
          </p:cNvSpPr>
          <p:nvPr/>
        </p:nvSpPr>
        <p:spPr bwMode="auto">
          <a:xfrm>
            <a:off x="76200" y="914400"/>
            <a:ext cx="8915400" cy="1143000"/>
          </a:xfrm>
          <a:prstGeom prst="rect">
            <a:avLst/>
          </a:prstGeom>
          <a:noFill/>
          <a:ln w="9525">
            <a:noFill/>
            <a:miter lim="800000"/>
            <a:headEnd/>
            <a:tailEnd/>
          </a:ln>
          <a:effectLst/>
        </p:spPr>
        <p:txBody>
          <a:bodyPr/>
          <a:lstStyle/>
          <a:p>
            <a:pPr marL="342900" indent="-342900">
              <a:spcBef>
                <a:spcPct val="20000"/>
              </a:spcBef>
              <a:buFontTx/>
              <a:buChar char="•"/>
            </a:pPr>
            <a:r>
              <a:rPr lang="en-US" sz="3200" b="1">
                <a:sym typeface="Wingdings" pitchFamily="2" charset="2"/>
              </a:rPr>
              <a:t>If there is no difference</a:t>
            </a:r>
            <a:r>
              <a:rPr lang="en-US" sz="3200">
                <a:sym typeface="Wingdings" pitchFamily="2" charset="2"/>
              </a:rPr>
              <a:t> and the common proportion is estimated by </a:t>
            </a:r>
            <a:r>
              <a:rPr lang="en-US" sz="3200" b="1">
                <a:sym typeface="Wingdings" pitchFamily="2" charset="2"/>
              </a:rPr>
              <a:t>0.67</a:t>
            </a:r>
            <a:r>
              <a:rPr lang="en-US" sz="3200">
                <a:sym typeface="Wingdings" pitchFamily="2" charset="2"/>
              </a:rPr>
              <a:t> then how many ….</a:t>
            </a:r>
            <a:endParaRPr lang="en-US" sz="3200">
              <a:solidFill>
                <a:schemeClr val="accent1"/>
              </a:solidFill>
              <a:sym typeface="Wingdings" pitchFamily="2" charset="2"/>
            </a:endParaRPr>
          </a:p>
        </p:txBody>
      </p:sp>
      <p:sp>
        <p:nvSpPr>
          <p:cNvPr id="133127" name="Rectangle 7"/>
          <p:cNvSpPr>
            <a:spLocks noChangeArrowheads="1"/>
          </p:cNvSpPr>
          <p:nvPr/>
        </p:nvSpPr>
        <p:spPr bwMode="auto">
          <a:xfrm>
            <a:off x="457200" y="24384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LT do we expect to have LH</a:t>
            </a:r>
            <a:endParaRPr lang="en-US" sz="2800" dirty="0">
              <a:solidFill>
                <a:schemeClr val="accent1"/>
              </a:solidFill>
              <a:sym typeface="Wingdings" pitchFamily="2" charset="2"/>
            </a:endParaRPr>
          </a:p>
        </p:txBody>
      </p:sp>
      <p:sp>
        <p:nvSpPr>
          <p:cNvPr id="133132" name="Text Box 12"/>
          <p:cNvSpPr txBox="1">
            <a:spLocks noChangeArrowheads="1"/>
          </p:cNvSpPr>
          <p:nvPr/>
        </p:nvSpPr>
        <p:spPr bwMode="auto">
          <a:xfrm>
            <a:off x="4879975" y="2447163"/>
            <a:ext cx="1646605" cy="523220"/>
          </a:xfrm>
          <a:prstGeom prst="rect">
            <a:avLst/>
          </a:prstGeom>
          <a:noFill/>
          <a:ln w="9525">
            <a:noFill/>
            <a:miter lim="800000"/>
            <a:headEnd/>
            <a:tailEnd/>
          </a:ln>
          <a:effectLst/>
        </p:spPr>
        <p:txBody>
          <a:bodyPr wrap="none">
            <a:spAutoFit/>
          </a:bodyPr>
          <a:lstStyle/>
          <a:p>
            <a:r>
              <a:rPr lang="en-US" sz="2800" b="1" dirty="0">
                <a:solidFill>
                  <a:schemeClr val="accent2"/>
                </a:solidFill>
              </a:rPr>
              <a:t>= </a:t>
            </a:r>
            <a:r>
              <a:rPr lang="en-US" sz="2800" b="1" dirty="0" smtClean="0">
                <a:solidFill>
                  <a:schemeClr val="accent2"/>
                </a:solidFill>
              </a:rPr>
              <a:t>50*0.67</a:t>
            </a:r>
            <a:endParaRPr lang="en-US" sz="2800" b="1" dirty="0">
              <a:solidFill>
                <a:schemeClr val="accent2"/>
              </a:solidFill>
            </a:endParaRPr>
          </a:p>
        </p:txBody>
      </p:sp>
      <p:sp>
        <p:nvSpPr>
          <p:cNvPr id="133133" name="Rectangle 13"/>
          <p:cNvSpPr>
            <a:spLocks noChangeArrowheads="1"/>
          </p:cNvSpPr>
          <p:nvPr/>
        </p:nvSpPr>
        <p:spPr bwMode="auto">
          <a:xfrm>
            <a:off x="457200" y="35052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LT </a:t>
            </a:r>
            <a:r>
              <a:rPr lang="en-US" sz="2800" dirty="0" smtClean="0">
                <a:sym typeface="Wingdings" pitchFamily="2" charset="2"/>
              </a:rPr>
              <a:t>…       </a:t>
            </a:r>
            <a:r>
              <a:rPr lang="en-US" sz="2800" dirty="0">
                <a:sym typeface="Wingdings" pitchFamily="2" charset="2"/>
              </a:rPr>
              <a:t>… to not have LH</a:t>
            </a:r>
            <a:endParaRPr lang="en-US" sz="2800" dirty="0">
              <a:solidFill>
                <a:schemeClr val="accent1"/>
              </a:solidFill>
              <a:sym typeface="Wingdings" pitchFamily="2" charset="2"/>
            </a:endParaRPr>
          </a:p>
        </p:txBody>
      </p:sp>
      <p:sp>
        <p:nvSpPr>
          <p:cNvPr id="133134" name="Text Box 14"/>
          <p:cNvSpPr txBox="1">
            <a:spLocks noChangeArrowheads="1"/>
          </p:cNvSpPr>
          <p:nvPr/>
        </p:nvSpPr>
        <p:spPr bwMode="auto">
          <a:xfrm>
            <a:off x="4902200" y="3513963"/>
            <a:ext cx="1646605" cy="523220"/>
          </a:xfrm>
          <a:prstGeom prst="rect">
            <a:avLst/>
          </a:prstGeom>
          <a:noFill/>
          <a:ln w="9525">
            <a:noFill/>
            <a:miter lim="800000"/>
            <a:headEnd/>
            <a:tailEnd/>
          </a:ln>
          <a:effectLst/>
        </p:spPr>
        <p:txBody>
          <a:bodyPr wrap="none">
            <a:spAutoFit/>
          </a:bodyPr>
          <a:lstStyle/>
          <a:p>
            <a:r>
              <a:rPr lang="en-US" sz="2800" b="1" dirty="0">
                <a:solidFill>
                  <a:schemeClr val="accent2"/>
                </a:solidFill>
              </a:rPr>
              <a:t>= </a:t>
            </a:r>
            <a:r>
              <a:rPr lang="en-US" sz="2800" b="1" dirty="0" smtClean="0">
                <a:solidFill>
                  <a:schemeClr val="accent2"/>
                </a:solidFill>
              </a:rPr>
              <a:t>50*0.33</a:t>
            </a:r>
            <a:endParaRPr lang="en-US" sz="2800" b="1" dirty="0">
              <a:solidFill>
                <a:schemeClr val="accent2"/>
              </a:solidFill>
            </a:endParaRPr>
          </a:p>
        </p:txBody>
      </p:sp>
      <p:sp>
        <p:nvSpPr>
          <p:cNvPr id="133135" name="Rectangle 15"/>
          <p:cNvSpPr>
            <a:spLocks noChangeArrowheads="1"/>
          </p:cNvSpPr>
          <p:nvPr/>
        </p:nvSpPr>
        <p:spPr bwMode="auto">
          <a:xfrm>
            <a:off x="457200" y="4741225"/>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CS </a:t>
            </a:r>
            <a:r>
              <a:rPr lang="en-US" sz="2800" dirty="0" smtClean="0">
                <a:sym typeface="Wingdings" pitchFamily="2" charset="2"/>
              </a:rPr>
              <a:t>…             </a:t>
            </a:r>
            <a:r>
              <a:rPr lang="en-US" sz="2800" dirty="0">
                <a:sym typeface="Wingdings" pitchFamily="2" charset="2"/>
              </a:rPr>
              <a:t>… to have LH</a:t>
            </a:r>
            <a:endParaRPr lang="en-US" sz="2800" dirty="0">
              <a:solidFill>
                <a:schemeClr val="accent1"/>
              </a:solidFill>
              <a:sym typeface="Wingdings" pitchFamily="2" charset="2"/>
            </a:endParaRPr>
          </a:p>
        </p:txBody>
      </p:sp>
      <p:sp>
        <p:nvSpPr>
          <p:cNvPr id="133136" name="Text Box 16"/>
          <p:cNvSpPr txBox="1">
            <a:spLocks noChangeArrowheads="1"/>
          </p:cNvSpPr>
          <p:nvPr/>
        </p:nvSpPr>
        <p:spPr bwMode="auto">
          <a:xfrm>
            <a:off x="4892675" y="4749988"/>
            <a:ext cx="1631950" cy="519112"/>
          </a:xfrm>
          <a:prstGeom prst="rect">
            <a:avLst/>
          </a:prstGeom>
          <a:noFill/>
          <a:ln w="9525">
            <a:noFill/>
            <a:miter lim="800000"/>
            <a:headEnd/>
            <a:tailEnd/>
          </a:ln>
          <a:effectLst/>
        </p:spPr>
        <p:txBody>
          <a:bodyPr wrap="none">
            <a:spAutoFit/>
          </a:bodyPr>
          <a:lstStyle/>
          <a:p>
            <a:r>
              <a:rPr lang="en-US" sz="2800" b="1">
                <a:solidFill>
                  <a:schemeClr val="accent2"/>
                </a:solidFill>
              </a:rPr>
              <a:t>= 40*0.67</a:t>
            </a:r>
          </a:p>
        </p:txBody>
      </p:sp>
      <p:sp>
        <p:nvSpPr>
          <p:cNvPr id="133137" name="Rectangle 17"/>
          <p:cNvSpPr>
            <a:spLocks noChangeArrowheads="1"/>
          </p:cNvSpPr>
          <p:nvPr/>
        </p:nvSpPr>
        <p:spPr bwMode="auto">
          <a:xfrm>
            <a:off x="457200" y="5702300"/>
            <a:ext cx="4495800" cy="685800"/>
          </a:xfrm>
          <a:prstGeom prst="rect">
            <a:avLst/>
          </a:prstGeom>
          <a:noFill/>
          <a:ln w="9525">
            <a:noFill/>
            <a:miter lim="800000"/>
            <a:headEnd/>
            <a:tailEnd/>
          </a:ln>
          <a:effectLst/>
        </p:spPr>
        <p:txBody>
          <a:bodyPr/>
          <a:lstStyle/>
          <a:p>
            <a:pPr marL="168275" indent="-168275">
              <a:spcBef>
                <a:spcPct val="20000"/>
              </a:spcBef>
              <a:buFontTx/>
              <a:buChar char="•"/>
            </a:pPr>
            <a:r>
              <a:rPr lang="en-US" sz="2800" dirty="0">
                <a:sym typeface="Wingdings" pitchFamily="2" charset="2"/>
              </a:rPr>
              <a:t>CS </a:t>
            </a:r>
            <a:r>
              <a:rPr lang="en-US" sz="2800" dirty="0" smtClean="0">
                <a:sym typeface="Wingdings" pitchFamily="2" charset="2"/>
              </a:rPr>
              <a:t>…       </a:t>
            </a:r>
            <a:r>
              <a:rPr lang="en-US" sz="2800" dirty="0">
                <a:sym typeface="Wingdings" pitchFamily="2" charset="2"/>
              </a:rPr>
              <a:t>… to not have LH</a:t>
            </a:r>
            <a:endParaRPr lang="en-US" sz="2800" dirty="0">
              <a:solidFill>
                <a:schemeClr val="accent1"/>
              </a:solidFill>
              <a:sym typeface="Wingdings" pitchFamily="2" charset="2"/>
            </a:endParaRPr>
          </a:p>
        </p:txBody>
      </p:sp>
      <p:sp>
        <p:nvSpPr>
          <p:cNvPr id="133138" name="Text Box 18"/>
          <p:cNvSpPr txBox="1">
            <a:spLocks noChangeArrowheads="1"/>
          </p:cNvSpPr>
          <p:nvPr/>
        </p:nvSpPr>
        <p:spPr bwMode="auto">
          <a:xfrm>
            <a:off x="4921250" y="5711063"/>
            <a:ext cx="1631950" cy="519112"/>
          </a:xfrm>
          <a:prstGeom prst="rect">
            <a:avLst/>
          </a:prstGeom>
          <a:noFill/>
          <a:ln w="9525">
            <a:noFill/>
            <a:miter lim="800000"/>
            <a:headEnd/>
            <a:tailEnd/>
          </a:ln>
          <a:effectLst/>
        </p:spPr>
        <p:txBody>
          <a:bodyPr wrap="none">
            <a:spAutoFit/>
          </a:bodyPr>
          <a:lstStyle/>
          <a:p>
            <a:r>
              <a:rPr lang="en-US" sz="2800" b="1">
                <a:solidFill>
                  <a:schemeClr val="accent2"/>
                </a:solidFill>
              </a:rPr>
              <a:t>= 40*0.33</a:t>
            </a:r>
          </a:p>
        </p:txBody>
      </p:sp>
      <p:graphicFrame>
        <p:nvGraphicFramePr>
          <p:cNvPr id="133139" name="Object 19"/>
          <p:cNvGraphicFramePr>
            <a:graphicFrameLocks noGrp="1" noChangeAspect="1"/>
          </p:cNvGraphicFramePr>
          <p:nvPr>
            <p:ph idx="1"/>
            <p:extLst/>
          </p:nvPr>
        </p:nvGraphicFramePr>
        <p:xfrm>
          <a:off x="6553200" y="2258313"/>
          <a:ext cx="1371600" cy="904875"/>
        </p:xfrm>
        <a:graphic>
          <a:graphicData uri="http://schemas.openxmlformats.org/presentationml/2006/ole">
            <mc:AlternateContent xmlns:mc="http://schemas.openxmlformats.org/markup-compatibility/2006">
              <mc:Choice xmlns:v="urn:schemas-microsoft-com:vml" Requires="v">
                <p:oleObj spid="_x0000_s218114" name="Equation" r:id="rId3" imgW="596880" imgH="393480" progId="Equation.3">
                  <p:embed/>
                </p:oleObj>
              </mc:Choice>
              <mc:Fallback>
                <p:oleObj name="Equation" r:id="rId3" imgW="596880" imgH="393480" progId="Equation.3">
                  <p:embed/>
                  <p:pic>
                    <p:nvPicPr>
                      <p:cNvPr id="0" name=""/>
                      <p:cNvPicPr>
                        <a:picLocks noChangeAspect="1" noChangeArrowheads="1"/>
                      </p:cNvPicPr>
                      <p:nvPr/>
                    </p:nvPicPr>
                    <p:blipFill>
                      <a:blip r:embed="rId4"/>
                      <a:srcRect/>
                      <a:stretch>
                        <a:fillRect/>
                      </a:stretch>
                    </p:blipFill>
                    <p:spPr bwMode="auto">
                      <a:xfrm>
                        <a:off x="6553200" y="2258313"/>
                        <a:ext cx="1371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4" name="Object 24"/>
          <p:cNvGraphicFramePr>
            <a:graphicFrameLocks noChangeAspect="1"/>
          </p:cNvGraphicFramePr>
          <p:nvPr>
            <p:extLst/>
          </p:nvPr>
        </p:nvGraphicFramePr>
        <p:xfrm>
          <a:off x="6554788" y="3301300"/>
          <a:ext cx="1397000" cy="919163"/>
        </p:xfrm>
        <a:graphic>
          <a:graphicData uri="http://schemas.openxmlformats.org/presentationml/2006/ole">
            <mc:AlternateContent xmlns:mc="http://schemas.openxmlformats.org/markup-compatibility/2006">
              <mc:Choice xmlns:v="urn:schemas-microsoft-com:vml" Requires="v">
                <p:oleObj spid="_x0000_s218115" name="Equation" r:id="rId5" imgW="596880" imgH="393480" progId="Equation.3">
                  <p:embed/>
                </p:oleObj>
              </mc:Choice>
              <mc:Fallback>
                <p:oleObj name="Equation" r:id="rId5" imgW="596880" imgH="393480" progId="Equation.3">
                  <p:embed/>
                  <p:pic>
                    <p:nvPicPr>
                      <p:cNvPr id="0" name=""/>
                      <p:cNvPicPr>
                        <a:picLocks noChangeAspect="1" noChangeArrowheads="1"/>
                      </p:cNvPicPr>
                      <p:nvPr/>
                    </p:nvPicPr>
                    <p:blipFill>
                      <a:blip r:embed="rId6"/>
                      <a:srcRect/>
                      <a:stretch>
                        <a:fillRect/>
                      </a:stretch>
                    </p:blipFill>
                    <p:spPr bwMode="auto">
                      <a:xfrm>
                        <a:off x="6554788" y="3301300"/>
                        <a:ext cx="139700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6" name="Object 26"/>
          <p:cNvGraphicFramePr>
            <a:graphicFrameLocks noChangeAspect="1"/>
          </p:cNvGraphicFramePr>
          <p:nvPr>
            <p:extLst/>
          </p:nvPr>
        </p:nvGraphicFramePr>
        <p:xfrm>
          <a:off x="6553200" y="4546850"/>
          <a:ext cx="1397000" cy="920750"/>
        </p:xfrm>
        <a:graphic>
          <a:graphicData uri="http://schemas.openxmlformats.org/presentationml/2006/ole">
            <mc:AlternateContent xmlns:mc="http://schemas.openxmlformats.org/markup-compatibility/2006">
              <mc:Choice xmlns:v="urn:schemas-microsoft-com:vml" Requires="v">
                <p:oleObj spid="_x0000_s218116" name="Equation" r:id="rId7" imgW="596880" imgH="393480" progId="Equation.3">
                  <p:embed/>
                </p:oleObj>
              </mc:Choice>
              <mc:Fallback>
                <p:oleObj name="Equation" r:id="rId7" imgW="596880" imgH="393480" progId="Equation.3">
                  <p:embed/>
                  <p:pic>
                    <p:nvPicPr>
                      <p:cNvPr id="0" name=""/>
                      <p:cNvPicPr>
                        <a:picLocks noChangeAspect="1" noChangeArrowheads="1"/>
                      </p:cNvPicPr>
                      <p:nvPr/>
                    </p:nvPicPr>
                    <p:blipFill>
                      <a:blip r:embed="rId8"/>
                      <a:srcRect/>
                      <a:stretch>
                        <a:fillRect/>
                      </a:stretch>
                    </p:blipFill>
                    <p:spPr bwMode="auto">
                      <a:xfrm>
                        <a:off x="6553200" y="4546850"/>
                        <a:ext cx="1397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8" name="Object 28"/>
          <p:cNvGraphicFramePr>
            <a:graphicFrameLocks noChangeAspect="1"/>
          </p:cNvGraphicFramePr>
          <p:nvPr>
            <p:extLst/>
          </p:nvPr>
        </p:nvGraphicFramePr>
        <p:xfrm>
          <a:off x="6553200" y="5488875"/>
          <a:ext cx="1397000" cy="920750"/>
        </p:xfrm>
        <a:graphic>
          <a:graphicData uri="http://schemas.openxmlformats.org/presentationml/2006/ole">
            <mc:AlternateContent xmlns:mc="http://schemas.openxmlformats.org/markup-compatibility/2006">
              <mc:Choice xmlns:v="urn:schemas-microsoft-com:vml" Requires="v">
                <p:oleObj spid="_x0000_s218117" name="Equation" r:id="rId9" imgW="596880" imgH="393480" progId="Equation.3">
                  <p:embed/>
                </p:oleObj>
              </mc:Choice>
              <mc:Fallback>
                <p:oleObj name="Equation" r:id="rId9" imgW="596880" imgH="393480" progId="Equation.3">
                  <p:embed/>
                  <p:pic>
                    <p:nvPicPr>
                      <p:cNvPr id="0" name=""/>
                      <p:cNvPicPr>
                        <a:picLocks noChangeAspect="1" noChangeArrowheads="1"/>
                      </p:cNvPicPr>
                      <p:nvPr/>
                    </p:nvPicPr>
                    <p:blipFill>
                      <a:blip r:embed="rId10"/>
                      <a:srcRect/>
                      <a:stretch>
                        <a:fillRect/>
                      </a:stretch>
                    </p:blipFill>
                    <p:spPr bwMode="auto">
                      <a:xfrm>
                        <a:off x="6553200" y="5488875"/>
                        <a:ext cx="1397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8238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wipe(left)">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32"/>
                                        </p:tgtEl>
                                        <p:attrNameLst>
                                          <p:attrName>style.visibility</p:attrName>
                                        </p:attrNameLst>
                                      </p:cBhvr>
                                      <p:to>
                                        <p:strVal val="visible"/>
                                      </p:to>
                                    </p:set>
                                    <p:animEffect transition="in" filter="wipe(left)">
                                      <p:cBhvr>
                                        <p:cTn id="12" dur="500"/>
                                        <p:tgtEl>
                                          <p:spTgt spid="133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33"/>
                                        </p:tgtEl>
                                        <p:attrNameLst>
                                          <p:attrName>style.visibility</p:attrName>
                                        </p:attrNameLst>
                                      </p:cBhvr>
                                      <p:to>
                                        <p:strVal val="visible"/>
                                      </p:to>
                                    </p:set>
                                    <p:animEffect transition="in" filter="wipe(left)">
                                      <p:cBhvr>
                                        <p:cTn id="17" dur="500"/>
                                        <p:tgtEl>
                                          <p:spTgt spid="133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34"/>
                                        </p:tgtEl>
                                        <p:attrNameLst>
                                          <p:attrName>style.visibility</p:attrName>
                                        </p:attrNameLst>
                                      </p:cBhvr>
                                      <p:to>
                                        <p:strVal val="visible"/>
                                      </p:to>
                                    </p:set>
                                    <p:animEffect transition="in" filter="wipe(left)">
                                      <p:cBhvr>
                                        <p:cTn id="22" dur="500"/>
                                        <p:tgtEl>
                                          <p:spTgt spid="133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35"/>
                                        </p:tgtEl>
                                        <p:attrNameLst>
                                          <p:attrName>style.visibility</p:attrName>
                                        </p:attrNameLst>
                                      </p:cBhvr>
                                      <p:to>
                                        <p:strVal val="visible"/>
                                      </p:to>
                                    </p:set>
                                    <p:animEffect transition="in" filter="wipe(left)">
                                      <p:cBhvr>
                                        <p:cTn id="27" dur="500"/>
                                        <p:tgtEl>
                                          <p:spTgt spid="1331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36"/>
                                        </p:tgtEl>
                                        <p:attrNameLst>
                                          <p:attrName>style.visibility</p:attrName>
                                        </p:attrNameLst>
                                      </p:cBhvr>
                                      <p:to>
                                        <p:strVal val="visible"/>
                                      </p:to>
                                    </p:set>
                                    <p:animEffect transition="in" filter="wipe(left)">
                                      <p:cBhvr>
                                        <p:cTn id="32" dur="500"/>
                                        <p:tgtEl>
                                          <p:spTgt spid="133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37"/>
                                        </p:tgtEl>
                                        <p:attrNameLst>
                                          <p:attrName>style.visibility</p:attrName>
                                        </p:attrNameLst>
                                      </p:cBhvr>
                                      <p:to>
                                        <p:strVal val="visible"/>
                                      </p:to>
                                    </p:set>
                                    <p:animEffect transition="in" filter="wipe(left)">
                                      <p:cBhvr>
                                        <p:cTn id="37" dur="500"/>
                                        <p:tgtEl>
                                          <p:spTgt spid="1331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38"/>
                                        </p:tgtEl>
                                        <p:attrNameLst>
                                          <p:attrName>style.visibility</p:attrName>
                                        </p:attrNameLst>
                                      </p:cBhvr>
                                      <p:to>
                                        <p:strVal val="visible"/>
                                      </p:to>
                                    </p:set>
                                    <p:animEffect transition="in" filter="wipe(left)">
                                      <p:cBhvr>
                                        <p:cTn id="42" dur="500"/>
                                        <p:tgtEl>
                                          <p:spTgt spid="133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3139"/>
                                        </p:tgtEl>
                                        <p:attrNameLst>
                                          <p:attrName>style.visibility</p:attrName>
                                        </p:attrNameLst>
                                      </p:cBhvr>
                                      <p:to>
                                        <p:strVal val="visible"/>
                                      </p:to>
                                    </p:set>
                                    <p:animEffect transition="in" filter="wipe(left)">
                                      <p:cBhvr>
                                        <p:cTn id="47" dur="500"/>
                                        <p:tgtEl>
                                          <p:spTgt spid="1331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3144"/>
                                        </p:tgtEl>
                                        <p:attrNameLst>
                                          <p:attrName>style.visibility</p:attrName>
                                        </p:attrNameLst>
                                      </p:cBhvr>
                                      <p:to>
                                        <p:strVal val="visible"/>
                                      </p:to>
                                    </p:set>
                                    <p:animEffect transition="in" filter="wipe(left)">
                                      <p:cBhvr>
                                        <p:cTn id="52" dur="500"/>
                                        <p:tgtEl>
                                          <p:spTgt spid="13314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3146"/>
                                        </p:tgtEl>
                                        <p:attrNameLst>
                                          <p:attrName>style.visibility</p:attrName>
                                        </p:attrNameLst>
                                      </p:cBhvr>
                                      <p:to>
                                        <p:strVal val="visible"/>
                                      </p:to>
                                    </p:set>
                                    <p:animEffect transition="in" filter="wipe(left)">
                                      <p:cBhvr>
                                        <p:cTn id="57" dur="500"/>
                                        <p:tgtEl>
                                          <p:spTgt spid="13314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3148"/>
                                        </p:tgtEl>
                                        <p:attrNameLst>
                                          <p:attrName>style.visibility</p:attrName>
                                        </p:attrNameLst>
                                      </p:cBhvr>
                                      <p:to>
                                        <p:strVal val="visible"/>
                                      </p:to>
                                    </p:set>
                                    <p:animEffect transition="in" filter="wipe(left)">
                                      <p:cBhvr>
                                        <p:cTn id="62" dur="500"/>
                                        <p:tgtEl>
                                          <p:spTgt spid="13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autoUpdateAnimBg="0"/>
      <p:bldP spid="133132" grpId="0" autoUpdateAnimBg="0"/>
      <p:bldP spid="133133" grpId="0" autoUpdateAnimBg="0"/>
      <p:bldP spid="133134" grpId="0" autoUpdateAnimBg="0"/>
      <p:bldP spid="133135" grpId="0" autoUpdateAnimBg="0"/>
      <p:bldP spid="133136" grpId="0" autoUpdateAnimBg="0"/>
      <p:bldP spid="133137" grpId="0" autoUpdateAnimBg="0"/>
      <p:bldP spid="13313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en-US"/>
              <a:t>Chi-square</a:t>
            </a:r>
          </a:p>
        </p:txBody>
      </p:sp>
      <p:sp>
        <p:nvSpPr>
          <p:cNvPr id="14" name="Slide Number Placeholder 5"/>
          <p:cNvSpPr>
            <a:spLocks noGrp="1"/>
          </p:cNvSpPr>
          <p:nvPr>
            <p:ph type="sldNum" sz="quarter" idx="12"/>
          </p:nvPr>
        </p:nvSpPr>
        <p:spPr/>
        <p:txBody>
          <a:bodyPr/>
          <a:lstStyle/>
          <a:p>
            <a:r>
              <a:rPr lang="en-US"/>
              <a:t>Slide #</a:t>
            </a:r>
            <a:fld id="{FA8457F9-A0A0-42D3-B3CF-7CC60B682CE3}" type="slidenum">
              <a:rPr lang="en-US"/>
              <a:pPr/>
              <a:t>21</a:t>
            </a:fld>
            <a:endParaRPr lang="en-US"/>
          </a:p>
        </p:txBody>
      </p:sp>
      <p:sp>
        <p:nvSpPr>
          <p:cNvPr id="140290" name="Rectangle 2"/>
          <p:cNvSpPr>
            <a:spLocks noGrp="1" noChangeArrowheads="1"/>
          </p:cNvSpPr>
          <p:nvPr>
            <p:ph type="title"/>
          </p:nvPr>
        </p:nvSpPr>
        <p:spPr>
          <a:xfrm>
            <a:off x="228600" y="76200"/>
            <a:ext cx="8686800" cy="1143000"/>
          </a:xfrm>
        </p:spPr>
        <p:txBody>
          <a:bodyPr/>
          <a:lstStyle/>
          <a:p>
            <a:r>
              <a:rPr lang="en-US"/>
              <a:t>Create Expected Table</a:t>
            </a:r>
          </a:p>
        </p:txBody>
      </p:sp>
      <p:graphicFrame>
        <p:nvGraphicFramePr>
          <p:cNvPr id="140299" name="Object 11"/>
          <p:cNvGraphicFramePr>
            <a:graphicFrameLocks noChangeAspect="1"/>
          </p:cNvGraphicFramePr>
          <p:nvPr>
            <p:extLst/>
          </p:nvPr>
        </p:nvGraphicFramePr>
        <p:xfrm>
          <a:off x="1447800" y="2438400"/>
          <a:ext cx="6111875" cy="1728787"/>
        </p:xfrm>
        <a:graphic>
          <a:graphicData uri="http://schemas.openxmlformats.org/presentationml/2006/ole">
            <mc:AlternateContent xmlns:mc="http://schemas.openxmlformats.org/markup-compatibility/2006">
              <mc:Choice xmlns:v="urn:schemas-microsoft-com:vml" Requires="v">
                <p:oleObj spid="_x0000_s219138" name="Worksheet" r:id="rId3" imgW="2104845" imgH="716074" progId="Excel.Sheet.8">
                  <p:embed/>
                </p:oleObj>
              </mc:Choice>
              <mc:Fallback>
                <p:oleObj name="Worksheet" r:id="rId3" imgW="2104845" imgH="716074" progId="Excel.Sheet.8">
                  <p:embed/>
                  <p:pic>
                    <p:nvPicPr>
                      <p:cNvPr id="0" name=""/>
                      <p:cNvPicPr>
                        <a:picLocks noChangeAspect="1" noChangeArrowheads="1"/>
                      </p:cNvPicPr>
                      <p:nvPr/>
                    </p:nvPicPr>
                    <p:blipFill>
                      <a:blip r:embed="rId4"/>
                      <a:srcRect/>
                      <a:stretch>
                        <a:fillRect/>
                      </a:stretch>
                    </p:blipFill>
                    <p:spPr bwMode="auto">
                      <a:xfrm>
                        <a:off x="1447800" y="2438400"/>
                        <a:ext cx="6111875"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03" name="Line 15"/>
          <p:cNvSpPr>
            <a:spLocks noChangeShapeType="1"/>
          </p:cNvSpPr>
          <p:nvPr/>
        </p:nvSpPr>
        <p:spPr bwMode="auto">
          <a:xfrm flipH="1" flipV="1">
            <a:off x="4038600" y="1524000"/>
            <a:ext cx="2667000" cy="14097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0304" name="Line 16"/>
          <p:cNvSpPr>
            <a:spLocks noChangeShapeType="1"/>
          </p:cNvSpPr>
          <p:nvPr/>
        </p:nvSpPr>
        <p:spPr bwMode="auto">
          <a:xfrm flipV="1">
            <a:off x="4311770" y="1524000"/>
            <a:ext cx="184029" cy="22098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0305" name="Line 17"/>
          <p:cNvSpPr>
            <a:spLocks noChangeShapeType="1"/>
          </p:cNvSpPr>
          <p:nvPr/>
        </p:nvSpPr>
        <p:spPr bwMode="auto">
          <a:xfrm flipH="1" flipV="1">
            <a:off x="4267200" y="1981200"/>
            <a:ext cx="2438400" cy="1828800"/>
          </a:xfrm>
          <a:prstGeom prst="line">
            <a:avLst/>
          </a:prstGeom>
          <a:noFill/>
          <a:ln w="50800">
            <a:solidFill>
              <a:schemeClr val="accent1"/>
            </a:solidFill>
            <a:round/>
            <a:headEnd/>
            <a:tailEnd type="stealth" w="med" len="med"/>
          </a:ln>
          <a:effectLst/>
        </p:spPr>
        <p:txBody>
          <a:bodyPr wrap="none" anchor="ctr"/>
          <a:lstStyle/>
          <a:p>
            <a:endParaRPr lang="en-US"/>
          </a:p>
        </p:txBody>
      </p:sp>
      <p:grpSp>
        <p:nvGrpSpPr>
          <p:cNvPr id="2" name="Group 21"/>
          <p:cNvGrpSpPr>
            <a:grpSpLocks/>
          </p:cNvGrpSpPr>
          <p:nvPr/>
        </p:nvGrpSpPr>
        <p:grpSpPr bwMode="auto">
          <a:xfrm>
            <a:off x="0" y="1143000"/>
            <a:ext cx="4765675" cy="938213"/>
            <a:chOff x="0" y="1248"/>
            <a:chExt cx="3002" cy="591"/>
          </a:xfrm>
        </p:grpSpPr>
        <p:graphicFrame>
          <p:nvGraphicFramePr>
            <p:cNvPr id="140291" name="Object 3"/>
            <p:cNvGraphicFramePr>
              <a:graphicFrameLocks noChangeAspect="1"/>
            </p:cNvGraphicFramePr>
            <p:nvPr>
              <p:extLst/>
            </p:nvPr>
          </p:nvGraphicFramePr>
          <p:xfrm>
            <a:off x="2277" y="1248"/>
            <a:ext cx="725" cy="591"/>
          </p:xfrm>
          <a:graphic>
            <a:graphicData uri="http://schemas.openxmlformats.org/presentationml/2006/ole">
              <mc:AlternateContent xmlns:mc="http://schemas.openxmlformats.org/markup-compatibility/2006">
                <mc:Choice xmlns:v="urn:schemas-microsoft-com:vml" Requires="v">
                  <p:oleObj spid="_x0000_s219139" name="Equation" r:id="rId5" imgW="482400" imgH="393480" progId="Equation.3">
                    <p:embed/>
                  </p:oleObj>
                </mc:Choice>
                <mc:Fallback>
                  <p:oleObj name="Equation" r:id="rId5" imgW="482400" imgH="393480" progId="Equation.3">
                    <p:embed/>
                    <p:pic>
                      <p:nvPicPr>
                        <p:cNvPr id="0" name=""/>
                        <p:cNvPicPr>
                          <a:picLocks noChangeAspect="1" noChangeArrowheads="1"/>
                        </p:cNvPicPr>
                        <p:nvPr/>
                      </p:nvPicPr>
                      <p:blipFill>
                        <a:blip r:embed="rId6"/>
                        <a:srcRect/>
                        <a:stretch>
                          <a:fillRect/>
                        </a:stretch>
                      </p:blipFill>
                      <p:spPr bwMode="auto">
                        <a:xfrm>
                          <a:off x="2277" y="1248"/>
                          <a:ext cx="725"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7" name="Rectangle 19"/>
            <p:cNvSpPr>
              <a:spLocks noChangeArrowheads="1"/>
            </p:cNvSpPr>
            <p:nvPr/>
          </p:nvSpPr>
          <p:spPr bwMode="auto">
            <a:xfrm>
              <a:off x="0" y="1344"/>
              <a:ext cx="2448" cy="432"/>
            </a:xfrm>
            <a:prstGeom prst="rect">
              <a:avLst/>
            </a:prstGeom>
            <a:noFill/>
            <a:ln w="9525">
              <a:noFill/>
              <a:miter lim="800000"/>
              <a:headEnd/>
              <a:tailEnd/>
            </a:ln>
            <a:effectLst/>
          </p:spPr>
          <p:txBody>
            <a:bodyPr/>
            <a:lstStyle/>
            <a:p>
              <a:pPr marL="342900" indent="-342900">
                <a:spcBef>
                  <a:spcPct val="20000"/>
                </a:spcBef>
                <a:buFontTx/>
                <a:buChar char="•"/>
              </a:pPr>
              <a:r>
                <a:rPr lang="en-US" sz="3600">
                  <a:sym typeface="Wingdings" pitchFamily="2" charset="2"/>
                </a:rPr>
                <a:t>LT to have LH =</a:t>
              </a:r>
              <a:endParaRPr lang="en-US" sz="3600">
                <a:solidFill>
                  <a:schemeClr val="accent1"/>
                </a:solidFill>
                <a:sym typeface="Wingdings" pitchFamily="2" charset="2"/>
              </a:endParaRPr>
            </a:p>
          </p:txBody>
        </p:sp>
      </p:grpSp>
      <p:sp>
        <p:nvSpPr>
          <p:cNvPr id="140310" name="Text Box 22"/>
          <p:cNvSpPr txBox="1">
            <a:spLocks noChangeArrowheads="1"/>
          </p:cNvSpPr>
          <p:nvPr/>
        </p:nvSpPr>
        <p:spPr bwMode="auto">
          <a:xfrm>
            <a:off x="4800600" y="1295400"/>
            <a:ext cx="1370888" cy="646331"/>
          </a:xfrm>
          <a:prstGeom prst="rect">
            <a:avLst/>
          </a:prstGeom>
          <a:noFill/>
          <a:ln w="9525">
            <a:noFill/>
            <a:miter lim="800000"/>
            <a:headEnd/>
            <a:tailEnd/>
          </a:ln>
          <a:effectLst/>
        </p:spPr>
        <p:txBody>
          <a:bodyPr wrap="none">
            <a:spAutoFit/>
          </a:bodyPr>
          <a:lstStyle/>
          <a:p>
            <a:r>
              <a:rPr lang="en-US" sz="3600" b="1" dirty="0">
                <a:solidFill>
                  <a:schemeClr val="accent2"/>
                </a:solidFill>
              </a:rPr>
              <a:t>= </a:t>
            </a:r>
            <a:r>
              <a:rPr lang="en-US" sz="3600" b="1" dirty="0" smtClean="0">
                <a:solidFill>
                  <a:schemeClr val="accent2"/>
                </a:solidFill>
              </a:rPr>
              <a:t>33.3</a:t>
            </a:r>
            <a:endParaRPr lang="en-US" sz="3600" b="1" dirty="0">
              <a:solidFill>
                <a:schemeClr val="accent2"/>
              </a:solidFill>
            </a:endParaRPr>
          </a:p>
        </p:txBody>
      </p:sp>
      <p:sp>
        <p:nvSpPr>
          <p:cNvPr id="140311" name="Line 23"/>
          <p:cNvSpPr>
            <a:spLocks noChangeShapeType="1"/>
          </p:cNvSpPr>
          <p:nvPr/>
        </p:nvSpPr>
        <p:spPr bwMode="auto">
          <a:xfrm flipH="1">
            <a:off x="4495800" y="1828800"/>
            <a:ext cx="1143000" cy="1104900"/>
          </a:xfrm>
          <a:prstGeom prst="line">
            <a:avLst/>
          </a:prstGeom>
          <a:noFill/>
          <a:ln w="50800">
            <a:solidFill>
              <a:schemeClr val="accent2"/>
            </a:solidFill>
            <a:round/>
            <a:headEnd/>
            <a:tailEnd type="stealth" w="med" len="med"/>
          </a:ln>
          <a:effectLst/>
        </p:spPr>
        <p:txBody>
          <a:bodyPr wrap="none" anchor="ctr"/>
          <a:lstStyle/>
          <a:p>
            <a:endParaRPr lang="en-US"/>
          </a:p>
        </p:txBody>
      </p:sp>
      <p:sp>
        <p:nvSpPr>
          <p:cNvPr id="140312" name="Text Box 24"/>
          <p:cNvSpPr txBox="1">
            <a:spLocks noChangeArrowheads="1"/>
          </p:cNvSpPr>
          <p:nvPr/>
        </p:nvSpPr>
        <p:spPr bwMode="auto">
          <a:xfrm>
            <a:off x="3905250" y="2829580"/>
            <a:ext cx="813043" cy="523220"/>
          </a:xfrm>
          <a:prstGeom prst="rect">
            <a:avLst/>
          </a:prstGeom>
          <a:noFill/>
          <a:ln w="9525">
            <a:noFill/>
            <a:miter lim="800000"/>
            <a:headEnd/>
            <a:tailEnd/>
          </a:ln>
          <a:effectLst/>
        </p:spPr>
        <p:txBody>
          <a:bodyPr wrap="none">
            <a:spAutoFit/>
          </a:bodyPr>
          <a:lstStyle/>
          <a:p>
            <a:r>
              <a:rPr lang="en-US" sz="2800" b="1" dirty="0" smtClean="0">
                <a:solidFill>
                  <a:schemeClr val="accent2"/>
                </a:solidFill>
              </a:rPr>
              <a:t>33.3</a:t>
            </a:r>
            <a:endParaRPr lang="en-US" sz="2800" dirty="0">
              <a:solidFill>
                <a:schemeClr val="accent2"/>
              </a:solidFill>
            </a:endParaRPr>
          </a:p>
        </p:txBody>
      </p:sp>
    </p:spTree>
    <p:extLst>
      <p:ext uri="{BB962C8B-B14F-4D97-AF65-F5344CB8AC3E}">
        <p14:creationId xmlns:p14="http://schemas.microsoft.com/office/powerpoint/2010/main" val="418895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0303"/>
                                        </p:tgtEl>
                                        <p:attrNameLst>
                                          <p:attrName>style.visibility</p:attrName>
                                        </p:attrNameLst>
                                      </p:cBhvr>
                                      <p:to>
                                        <p:strVal val="visible"/>
                                      </p:to>
                                    </p:set>
                                    <p:animEffect transition="in" filter="wipe(down)">
                                      <p:cBhvr>
                                        <p:cTn id="7" dur="500"/>
                                        <p:tgtEl>
                                          <p:spTgt spid="140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0304"/>
                                        </p:tgtEl>
                                        <p:attrNameLst>
                                          <p:attrName>style.visibility</p:attrName>
                                        </p:attrNameLst>
                                      </p:cBhvr>
                                      <p:to>
                                        <p:strVal val="visible"/>
                                      </p:to>
                                    </p:set>
                                    <p:animEffect transition="in" filter="wipe(down)">
                                      <p:cBhvr>
                                        <p:cTn id="12" dur="500"/>
                                        <p:tgtEl>
                                          <p:spTgt spid="1403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0305"/>
                                        </p:tgtEl>
                                        <p:attrNameLst>
                                          <p:attrName>style.visibility</p:attrName>
                                        </p:attrNameLst>
                                      </p:cBhvr>
                                      <p:to>
                                        <p:strVal val="visible"/>
                                      </p:to>
                                    </p:set>
                                    <p:animEffect transition="in" filter="wipe(down)">
                                      <p:cBhvr>
                                        <p:cTn id="17" dur="500"/>
                                        <p:tgtEl>
                                          <p:spTgt spid="1403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1" nodeType="clickEffect">
                                  <p:stCondLst>
                                    <p:cond delay="0"/>
                                  </p:stCondLst>
                                  <p:childTnLst>
                                    <p:animEffect transition="out" filter="dissolve">
                                      <p:cBhvr>
                                        <p:cTn id="21" dur="500"/>
                                        <p:tgtEl>
                                          <p:spTgt spid="140303"/>
                                        </p:tgtEl>
                                      </p:cBhvr>
                                    </p:animEffect>
                                    <p:set>
                                      <p:cBhvr>
                                        <p:cTn id="22" dur="1" fill="hold">
                                          <p:stCondLst>
                                            <p:cond delay="499"/>
                                          </p:stCondLst>
                                        </p:cTn>
                                        <p:tgtEl>
                                          <p:spTgt spid="140303"/>
                                        </p:tgtEl>
                                        <p:attrNameLst>
                                          <p:attrName>style.visibility</p:attrName>
                                        </p:attrNameLst>
                                      </p:cBhvr>
                                      <p:to>
                                        <p:strVal val="hidden"/>
                                      </p:to>
                                    </p:set>
                                  </p:childTnLst>
                                </p:cTn>
                              </p:par>
                              <p:par>
                                <p:cTn id="23" presetID="9" presetClass="exit" presetSubtype="0" fill="hold" grpId="1" nodeType="withEffect">
                                  <p:stCondLst>
                                    <p:cond delay="0"/>
                                  </p:stCondLst>
                                  <p:childTnLst>
                                    <p:animEffect transition="out" filter="dissolve">
                                      <p:cBhvr>
                                        <p:cTn id="24" dur="500"/>
                                        <p:tgtEl>
                                          <p:spTgt spid="140305"/>
                                        </p:tgtEl>
                                      </p:cBhvr>
                                    </p:animEffect>
                                    <p:set>
                                      <p:cBhvr>
                                        <p:cTn id="25" dur="1" fill="hold">
                                          <p:stCondLst>
                                            <p:cond delay="499"/>
                                          </p:stCondLst>
                                        </p:cTn>
                                        <p:tgtEl>
                                          <p:spTgt spid="140305"/>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40304"/>
                                        </p:tgtEl>
                                      </p:cBhvr>
                                    </p:animEffect>
                                    <p:set>
                                      <p:cBhvr>
                                        <p:cTn id="28" dur="1" fill="hold">
                                          <p:stCondLst>
                                            <p:cond delay="499"/>
                                          </p:stCondLst>
                                        </p:cTn>
                                        <p:tgtEl>
                                          <p:spTgt spid="140304"/>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40310"/>
                                        </p:tgtEl>
                                        <p:attrNameLst>
                                          <p:attrName>style.visibility</p:attrName>
                                        </p:attrNameLst>
                                      </p:cBhvr>
                                      <p:to>
                                        <p:strVal val="visible"/>
                                      </p:to>
                                    </p:set>
                                    <p:animEffect transition="in" filter="wipe(left)">
                                      <p:cBhvr>
                                        <p:cTn id="31" dur="500"/>
                                        <p:tgtEl>
                                          <p:spTgt spid="140310"/>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40311"/>
                                        </p:tgtEl>
                                        <p:attrNameLst>
                                          <p:attrName>style.visibility</p:attrName>
                                        </p:attrNameLst>
                                      </p:cBhvr>
                                      <p:to>
                                        <p:strVal val="visible"/>
                                      </p:to>
                                    </p:set>
                                    <p:animEffect transition="in" filter="wipe(up)">
                                      <p:cBhvr>
                                        <p:cTn id="35" dur="500"/>
                                        <p:tgtEl>
                                          <p:spTgt spid="140311"/>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40312"/>
                                        </p:tgtEl>
                                        <p:attrNameLst>
                                          <p:attrName>style.visibility</p:attrName>
                                        </p:attrNameLst>
                                      </p:cBhvr>
                                      <p:to>
                                        <p:strVal val="visible"/>
                                      </p:to>
                                    </p:set>
                                    <p:animEffect transition="in" filter="wipe(up)">
                                      <p:cBhvr>
                                        <p:cTn id="39" dur="500"/>
                                        <p:tgtEl>
                                          <p:spTgt spid="140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3" grpId="0" animBg="1"/>
      <p:bldP spid="140303" grpId="1" animBg="1"/>
      <p:bldP spid="140304" grpId="0" animBg="1"/>
      <p:bldP spid="140304" grpId="1" animBg="1"/>
      <p:bldP spid="140305" grpId="0" animBg="1"/>
      <p:bldP spid="140305" grpId="1" animBg="1"/>
      <p:bldP spid="140310" grpId="0" autoUpdateAnimBg="0"/>
      <p:bldP spid="140311" grpId="0" animBg="1"/>
      <p:bldP spid="1403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a:t>Chi-square</a:t>
            </a:r>
          </a:p>
        </p:txBody>
      </p:sp>
      <p:sp>
        <p:nvSpPr>
          <p:cNvPr id="18" name="Slide Number Placeholder 5"/>
          <p:cNvSpPr>
            <a:spLocks noGrp="1"/>
          </p:cNvSpPr>
          <p:nvPr>
            <p:ph type="sldNum" sz="quarter" idx="12"/>
          </p:nvPr>
        </p:nvSpPr>
        <p:spPr/>
        <p:txBody>
          <a:bodyPr/>
          <a:lstStyle/>
          <a:p>
            <a:r>
              <a:rPr lang="en-US"/>
              <a:t>Slide #</a:t>
            </a:r>
            <a:fld id="{034943B9-53FE-46BF-844A-B466D2BE061D}" type="slidenum">
              <a:rPr lang="en-US"/>
              <a:pPr/>
              <a:t>22</a:t>
            </a:fld>
            <a:endParaRPr lang="en-US"/>
          </a:p>
        </p:txBody>
      </p:sp>
      <p:graphicFrame>
        <p:nvGraphicFramePr>
          <p:cNvPr id="141333" name="Object 21"/>
          <p:cNvGraphicFramePr>
            <a:graphicFrameLocks noChangeAspect="1"/>
          </p:cNvGraphicFramePr>
          <p:nvPr>
            <p:extLst/>
          </p:nvPr>
        </p:nvGraphicFramePr>
        <p:xfrm>
          <a:off x="1447800" y="2441448"/>
          <a:ext cx="6111875" cy="1728787"/>
        </p:xfrm>
        <a:graphic>
          <a:graphicData uri="http://schemas.openxmlformats.org/presentationml/2006/ole">
            <mc:AlternateContent xmlns:mc="http://schemas.openxmlformats.org/markup-compatibility/2006">
              <mc:Choice xmlns:v="urn:schemas-microsoft-com:vml" Requires="v">
                <p:oleObj spid="_x0000_s220162" name="Worksheet" r:id="rId3" imgW="2104845" imgH="716074" progId="Excel.Sheet.8">
                  <p:embed/>
                </p:oleObj>
              </mc:Choice>
              <mc:Fallback>
                <p:oleObj name="Worksheet" r:id="rId3" imgW="2104845" imgH="716074" progId="Excel.Sheet.8">
                  <p:embed/>
                  <p:pic>
                    <p:nvPicPr>
                      <p:cNvPr id="0" name=""/>
                      <p:cNvPicPr>
                        <a:picLocks noChangeAspect="1" noChangeArrowheads="1"/>
                      </p:cNvPicPr>
                      <p:nvPr/>
                    </p:nvPicPr>
                    <p:blipFill>
                      <a:blip r:embed="rId4"/>
                      <a:srcRect/>
                      <a:stretch>
                        <a:fillRect/>
                      </a:stretch>
                    </p:blipFill>
                    <p:spPr bwMode="auto">
                      <a:xfrm>
                        <a:off x="1447800" y="2441448"/>
                        <a:ext cx="6111875" cy="172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14" name="Rectangle 2"/>
          <p:cNvSpPr>
            <a:spLocks noGrp="1" noChangeArrowheads="1"/>
          </p:cNvSpPr>
          <p:nvPr>
            <p:ph type="title"/>
          </p:nvPr>
        </p:nvSpPr>
        <p:spPr>
          <a:xfrm>
            <a:off x="228600" y="76200"/>
            <a:ext cx="8686800" cy="1143000"/>
          </a:xfrm>
        </p:spPr>
        <p:txBody>
          <a:bodyPr/>
          <a:lstStyle/>
          <a:p>
            <a:r>
              <a:rPr lang="en-US"/>
              <a:t>Create Expected Table</a:t>
            </a:r>
          </a:p>
        </p:txBody>
      </p:sp>
      <p:sp>
        <p:nvSpPr>
          <p:cNvPr id="141324" name="Line 12"/>
          <p:cNvSpPr>
            <a:spLocks noChangeShapeType="1"/>
          </p:cNvSpPr>
          <p:nvPr/>
        </p:nvSpPr>
        <p:spPr bwMode="auto">
          <a:xfrm flipH="1" flipV="1">
            <a:off x="5257800" y="1447800"/>
            <a:ext cx="1447800" cy="1524000"/>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1325" name="Line 13"/>
          <p:cNvSpPr>
            <a:spLocks noChangeShapeType="1"/>
          </p:cNvSpPr>
          <p:nvPr/>
        </p:nvSpPr>
        <p:spPr bwMode="auto">
          <a:xfrm flipV="1">
            <a:off x="5638800" y="1447800"/>
            <a:ext cx="228600" cy="2328907"/>
          </a:xfrm>
          <a:prstGeom prst="line">
            <a:avLst/>
          </a:prstGeom>
          <a:noFill/>
          <a:ln w="50800">
            <a:solidFill>
              <a:schemeClr val="accent1"/>
            </a:solidFill>
            <a:round/>
            <a:headEnd/>
            <a:tailEnd type="stealth" w="med" len="med"/>
          </a:ln>
          <a:effectLst/>
        </p:spPr>
        <p:txBody>
          <a:bodyPr wrap="none" anchor="ctr"/>
          <a:lstStyle/>
          <a:p>
            <a:endParaRPr lang="en-US"/>
          </a:p>
        </p:txBody>
      </p:sp>
      <p:sp>
        <p:nvSpPr>
          <p:cNvPr id="141326" name="Line 14"/>
          <p:cNvSpPr>
            <a:spLocks noChangeShapeType="1"/>
          </p:cNvSpPr>
          <p:nvPr/>
        </p:nvSpPr>
        <p:spPr bwMode="auto">
          <a:xfrm flipH="1" flipV="1">
            <a:off x="5638800" y="1905000"/>
            <a:ext cx="1066800" cy="1871707"/>
          </a:xfrm>
          <a:prstGeom prst="line">
            <a:avLst/>
          </a:prstGeom>
          <a:noFill/>
          <a:ln w="50800">
            <a:solidFill>
              <a:schemeClr val="accent1"/>
            </a:solidFill>
            <a:round/>
            <a:headEnd/>
            <a:tailEnd type="stealth" w="med" len="med"/>
          </a:ln>
          <a:effectLst/>
        </p:spPr>
        <p:txBody>
          <a:bodyPr wrap="none" anchor="ctr"/>
          <a:lstStyle/>
          <a:p>
            <a:endParaRPr lang="en-US"/>
          </a:p>
        </p:txBody>
      </p:sp>
      <p:grpSp>
        <p:nvGrpSpPr>
          <p:cNvPr id="2" name="Group 16"/>
          <p:cNvGrpSpPr>
            <a:grpSpLocks/>
          </p:cNvGrpSpPr>
          <p:nvPr/>
        </p:nvGrpSpPr>
        <p:grpSpPr bwMode="auto">
          <a:xfrm>
            <a:off x="304800" y="1066800"/>
            <a:ext cx="5840413" cy="938213"/>
            <a:chOff x="192" y="1248"/>
            <a:chExt cx="3679" cy="591"/>
          </a:xfrm>
        </p:grpSpPr>
        <p:graphicFrame>
          <p:nvGraphicFramePr>
            <p:cNvPr id="141316" name="Object 4"/>
            <p:cNvGraphicFramePr>
              <a:graphicFrameLocks noChangeAspect="1"/>
            </p:cNvGraphicFramePr>
            <p:nvPr>
              <p:extLst/>
            </p:nvPr>
          </p:nvGraphicFramePr>
          <p:xfrm>
            <a:off x="3146" y="1248"/>
            <a:ext cx="725" cy="591"/>
          </p:xfrm>
          <a:graphic>
            <a:graphicData uri="http://schemas.openxmlformats.org/presentationml/2006/ole">
              <mc:AlternateContent xmlns:mc="http://schemas.openxmlformats.org/markup-compatibility/2006">
                <mc:Choice xmlns:v="urn:schemas-microsoft-com:vml" Requires="v">
                  <p:oleObj spid="_x0000_s220163" name="Equation" r:id="rId5" imgW="482400" imgH="393480" progId="Equation.3">
                    <p:embed/>
                  </p:oleObj>
                </mc:Choice>
                <mc:Fallback>
                  <p:oleObj name="Equation" r:id="rId5" imgW="482400" imgH="393480" progId="Equation.3">
                    <p:embed/>
                    <p:pic>
                      <p:nvPicPr>
                        <p:cNvPr id="0" name=""/>
                        <p:cNvPicPr>
                          <a:picLocks noChangeAspect="1" noChangeArrowheads="1"/>
                        </p:cNvPicPr>
                        <p:nvPr/>
                      </p:nvPicPr>
                      <p:blipFill>
                        <a:blip r:embed="rId6"/>
                        <a:srcRect/>
                        <a:stretch>
                          <a:fillRect/>
                        </a:stretch>
                      </p:blipFill>
                      <p:spPr bwMode="auto">
                        <a:xfrm>
                          <a:off x="3146" y="1248"/>
                          <a:ext cx="725"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7" name="Rectangle 15"/>
            <p:cNvSpPr>
              <a:spLocks noChangeArrowheads="1"/>
            </p:cNvSpPr>
            <p:nvPr/>
          </p:nvSpPr>
          <p:spPr bwMode="auto">
            <a:xfrm>
              <a:off x="192" y="1392"/>
              <a:ext cx="3072" cy="432"/>
            </a:xfrm>
            <a:prstGeom prst="rect">
              <a:avLst/>
            </a:prstGeom>
            <a:noFill/>
            <a:ln w="9525">
              <a:noFill/>
              <a:miter lim="800000"/>
              <a:headEnd/>
              <a:tailEnd/>
            </a:ln>
            <a:effectLst/>
          </p:spPr>
          <p:txBody>
            <a:bodyPr/>
            <a:lstStyle/>
            <a:p>
              <a:pPr marL="342900" indent="-342900">
                <a:spcBef>
                  <a:spcPct val="20000"/>
                </a:spcBef>
                <a:buFontTx/>
                <a:buChar char="•"/>
              </a:pPr>
              <a:r>
                <a:rPr lang="en-US" sz="3600">
                  <a:sym typeface="Wingdings" pitchFamily="2" charset="2"/>
                </a:rPr>
                <a:t>LT to NOT have LH =</a:t>
              </a:r>
              <a:endParaRPr lang="en-US" sz="3600">
                <a:solidFill>
                  <a:schemeClr val="accent1"/>
                </a:solidFill>
                <a:sym typeface="Wingdings" pitchFamily="2" charset="2"/>
              </a:endParaRPr>
            </a:p>
          </p:txBody>
        </p:sp>
      </p:grpSp>
      <p:sp>
        <p:nvSpPr>
          <p:cNvPr id="141329" name="Text Box 17"/>
          <p:cNvSpPr txBox="1">
            <a:spLocks noChangeArrowheads="1"/>
          </p:cNvSpPr>
          <p:nvPr/>
        </p:nvSpPr>
        <p:spPr bwMode="auto">
          <a:xfrm>
            <a:off x="6108700" y="1219200"/>
            <a:ext cx="1370888" cy="646331"/>
          </a:xfrm>
          <a:prstGeom prst="rect">
            <a:avLst/>
          </a:prstGeom>
          <a:noFill/>
          <a:ln w="9525">
            <a:noFill/>
            <a:miter lim="800000"/>
            <a:headEnd/>
            <a:tailEnd/>
          </a:ln>
          <a:effectLst/>
        </p:spPr>
        <p:txBody>
          <a:bodyPr wrap="none">
            <a:spAutoFit/>
          </a:bodyPr>
          <a:lstStyle/>
          <a:p>
            <a:r>
              <a:rPr lang="en-US" sz="3600" b="1" dirty="0">
                <a:solidFill>
                  <a:schemeClr val="accent2"/>
                </a:solidFill>
              </a:rPr>
              <a:t>= </a:t>
            </a:r>
            <a:r>
              <a:rPr lang="en-US" sz="3600" b="1" dirty="0" smtClean="0">
                <a:solidFill>
                  <a:schemeClr val="accent2"/>
                </a:solidFill>
              </a:rPr>
              <a:t>16.7</a:t>
            </a:r>
            <a:endParaRPr lang="en-US" sz="3600" b="1" dirty="0">
              <a:solidFill>
                <a:schemeClr val="accent2"/>
              </a:solidFill>
            </a:endParaRPr>
          </a:p>
        </p:txBody>
      </p:sp>
      <p:sp>
        <p:nvSpPr>
          <p:cNvPr id="141330" name="Line 18"/>
          <p:cNvSpPr>
            <a:spLocks noChangeShapeType="1"/>
          </p:cNvSpPr>
          <p:nvPr/>
        </p:nvSpPr>
        <p:spPr bwMode="auto">
          <a:xfrm flipH="1">
            <a:off x="6019800" y="1752600"/>
            <a:ext cx="927100" cy="1219200"/>
          </a:xfrm>
          <a:prstGeom prst="line">
            <a:avLst/>
          </a:prstGeom>
          <a:noFill/>
          <a:ln w="50800">
            <a:solidFill>
              <a:schemeClr val="accent2"/>
            </a:solidFill>
            <a:round/>
            <a:headEnd/>
            <a:tailEnd type="stealth" w="med" len="med"/>
          </a:ln>
          <a:effectLst/>
        </p:spPr>
        <p:txBody>
          <a:bodyPr wrap="none" anchor="ctr"/>
          <a:lstStyle/>
          <a:p>
            <a:endParaRPr lang="en-US"/>
          </a:p>
        </p:txBody>
      </p:sp>
      <p:sp>
        <p:nvSpPr>
          <p:cNvPr id="141331" name="Text Box 19"/>
          <p:cNvSpPr txBox="1">
            <a:spLocks noChangeArrowheads="1"/>
          </p:cNvSpPr>
          <p:nvPr/>
        </p:nvSpPr>
        <p:spPr bwMode="auto">
          <a:xfrm>
            <a:off x="5213350" y="2861375"/>
            <a:ext cx="813043" cy="523220"/>
          </a:xfrm>
          <a:prstGeom prst="rect">
            <a:avLst/>
          </a:prstGeom>
          <a:noFill/>
          <a:ln w="9525">
            <a:noFill/>
            <a:miter lim="800000"/>
            <a:headEnd/>
            <a:tailEnd/>
          </a:ln>
          <a:effectLst/>
        </p:spPr>
        <p:txBody>
          <a:bodyPr wrap="none">
            <a:spAutoFit/>
          </a:bodyPr>
          <a:lstStyle/>
          <a:p>
            <a:r>
              <a:rPr lang="en-US" sz="2800" b="1" dirty="0" smtClean="0">
                <a:solidFill>
                  <a:schemeClr val="accent2"/>
                </a:solidFill>
              </a:rPr>
              <a:t>16.7</a:t>
            </a:r>
            <a:endParaRPr lang="en-US" sz="2800" dirty="0">
              <a:solidFill>
                <a:schemeClr val="accent2"/>
              </a:solidFill>
            </a:endParaRPr>
          </a:p>
        </p:txBody>
      </p:sp>
      <p:sp>
        <p:nvSpPr>
          <p:cNvPr id="141332" name="Text Box 20"/>
          <p:cNvSpPr txBox="1">
            <a:spLocks noChangeArrowheads="1"/>
          </p:cNvSpPr>
          <p:nvPr/>
        </p:nvSpPr>
        <p:spPr bwMode="auto">
          <a:xfrm>
            <a:off x="3886200" y="3253487"/>
            <a:ext cx="813043" cy="523220"/>
          </a:xfrm>
          <a:prstGeom prst="rect">
            <a:avLst/>
          </a:prstGeom>
          <a:noFill/>
          <a:ln w="9525">
            <a:noFill/>
            <a:miter lim="800000"/>
            <a:headEnd/>
            <a:tailEnd/>
          </a:ln>
          <a:effectLst/>
        </p:spPr>
        <p:txBody>
          <a:bodyPr wrap="none">
            <a:spAutoFit/>
          </a:bodyPr>
          <a:lstStyle/>
          <a:p>
            <a:r>
              <a:rPr lang="en-US" sz="2800" dirty="0" smtClean="0"/>
              <a:t>26.7</a:t>
            </a:r>
            <a:endParaRPr lang="en-US" sz="2800" dirty="0"/>
          </a:p>
        </p:txBody>
      </p:sp>
      <p:sp>
        <p:nvSpPr>
          <p:cNvPr id="141334" name="Text Box 22"/>
          <p:cNvSpPr txBox="1">
            <a:spLocks noChangeArrowheads="1"/>
          </p:cNvSpPr>
          <p:nvPr/>
        </p:nvSpPr>
        <p:spPr bwMode="auto">
          <a:xfrm>
            <a:off x="3883025" y="2855025"/>
            <a:ext cx="813043" cy="523220"/>
          </a:xfrm>
          <a:prstGeom prst="rect">
            <a:avLst/>
          </a:prstGeom>
          <a:noFill/>
          <a:ln w="9525">
            <a:noFill/>
            <a:miter lim="800000"/>
            <a:headEnd/>
            <a:tailEnd/>
          </a:ln>
          <a:effectLst/>
        </p:spPr>
        <p:txBody>
          <a:bodyPr wrap="none">
            <a:spAutoFit/>
          </a:bodyPr>
          <a:lstStyle/>
          <a:p>
            <a:r>
              <a:rPr lang="en-US" sz="2800" dirty="0" smtClean="0"/>
              <a:t>33.3</a:t>
            </a:r>
            <a:endParaRPr lang="en-US" sz="2800" dirty="0"/>
          </a:p>
        </p:txBody>
      </p:sp>
      <p:sp>
        <p:nvSpPr>
          <p:cNvPr id="141335" name="Text Box 23"/>
          <p:cNvSpPr txBox="1">
            <a:spLocks noChangeArrowheads="1"/>
          </p:cNvSpPr>
          <p:nvPr/>
        </p:nvSpPr>
        <p:spPr bwMode="auto">
          <a:xfrm>
            <a:off x="5213350" y="3245550"/>
            <a:ext cx="806450" cy="519112"/>
          </a:xfrm>
          <a:prstGeom prst="rect">
            <a:avLst/>
          </a:prstGeom>
          <a:noFill/>
          <a:ln w="9525">
            <a:noFill/>
            <a:miter lim="800000"/>
            <a:headEnd/>
            <a:tailEnd/>
          </a:ln>
          <a:effectLst/>
        </p:spPr>
        <p:txBody>
          <a:bodyPr wrap="none">
            <a:spAutoFit/>
          </a:bodyPr>
          <a:lstStyle/>
          <a:p>
            <a:r>
              <a:rPr lang="en-US" sz="2800" dirty="0" smtClean="0"/>
              <a:t>13.3</a:t>
            </a:r>
            <a:endParaRPr lang="en-US" sz="2800" dirty="0"/>
          </a:p>
        </p:txBody>
      </p:sp>
      <p:sp>
        <p:nvSpPr>
          <p:cNvPr id="141336" name="Text Box 24"/>
          <p:cNvSpPr txBox="1">
            <a:spLocks noChangeArrowheads="1"/>
          </p:cNvSpPr>
          <p:nvPr/>
        </p:nvSpPr>
        <p:spPr bwMode="auto">
          <a:xfrm>
            <a:off x="5222050" y="2858917"/>
            <a:ext cx="813043" cy="523220"/>
          </a:xfrm>
          <a:prstGeom prst="rect">
            <a:avLst/>
          </a:prstGeom>
          <a:noFill/>
          <a:ln w="9525">
            <a:noFill/>
            <a:miter lim="800000"/>
            <a:headEnd/>
            <a:tailEnd/>
          </a:ln>
          <a:effectLst/>
        </p:spPr>
        <p:txBody>
          <a:bodyPr wrap="none">
            <a:spAutoFit/>
          </a:bodyPr>
          <a:lstStyle/>
          <a:p>
            <a:r>
              <a:rPr lang="en-US" sz="2800" dirty="0" smtClean="0"/>
              <a:t>16.7</a:t>
            </a:r>
            <a:endParaRPr lang="en-US" sz="2800" dirty="0"/>
          </a:p>
        </p:txBody>
      </p:sp>
      <p:sp>
        <p:nvSpPr>
          <p:cNvPr id="3" name="TextBox 2"/>
          <p:cNvSpPr txBox="1"/>
          <p:nvPr/>
        </p:nvSpPr>
        <p:spPr>
          <a:xfrm>
            <a:off x="304800" y="4831140"/>
            <a:ext cx="8305800" cy="1077218"/>
          </a:xfrm>
          <a:prstGeom prst="rect">
            <a:avLst/>
          </a:prstGeom>
          <a:noFill/>
        </p:spPr>
        <p:txBody>
          <a:bodyPr wrap="square" rtlCol="0">
            <a:spAutoFit/>
          </a:bodyPr>
          <a:lstStyle/>
          <a:p>
            <a:pPr marL="457200" indent="-457200">
              <a:buFont typeface="Arial" pitchFamily="34" charset="0"/>
              <a:buChar char="•"/>
            </a:pPr>
            <a:r>
              <a:rPr lang="en-US" sz="3200" dirty="0"/>
              <a:t>Expected counts </a:t>
            </a:r>
            <a:r>
              <a:rPr lang="en-US" sz="3200" dirty="0" smtClean="0"/>
              <a:t>are the </a:t>
            </a:r>
            <a:r>
              <a:rPr lang="en-US" sz="3200" dirty="0"/>
              <a:t>product of the </a:t>
            </a:r>
            <a:r>
              <a:rPr lang="en-US" sz="3200" dirty="0" smtClean="0"/>
              <a:t>marginal </a:t>
            </a:r>
            <a:r>
              <a:rPr lang="en-US" sz="3200" dirty="0"/>
              <a:t>totals divided by the table total</a:t>
            </a:r>
            <a:r>
              <a:rPr lang="en-US" sz="3200" dirty="0" smtClean="0"/>
              <a:t>.</a:t>
            </a:r>
            <a:endParaRPr lang="en-US" sz="3200" dirty="0"/>
          </a:p>
        </p:txBody>
      </p:sp>
    </p:spTree>
    <p:extLst>
      <p:ext uri="{BB962C8B-B14F-4D97-AF65-F5344CB8AC3E}">
        <p14:creationId xmlns:p14="http://schemas.microsoft.com/office/powerpoint/2010/main" val="30036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1324"/>
                                        </p:tgtEl>
                                        <p:attrNameLst>
                                          <p:attrName>style.visibility</p:attrName>
                                        </p:attrNameLst>
                                      </p:cBhvr>
                                      <p:to>
                                        <p:strVal val="visible"/>
                                      </p:to>
                                    </p:set>
                                    <p:animEffect transition="in" filter="wipe(down)">
                                      <p:cBhvr>
                                        <p:cTn id="12" dur="500"/>
                                        <p:tgtEl>
                                          <p:spTgt spid="1413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1325"/>
                                        </p:tgtEl>
                                        <p:attrNameLst>
                                          <p:attrName>style.visibility</p:attrName>
                                        </p:attrNameLst>
                                      </p:cBhvr>
                                      <p:to>
                                        <p:strVal val="visible"/>
                                      </p:to>
                                    </p:set>
                                    <p:animEffect transition="in" filter="wipe(down)">
                                      <p:cBhvr>
                                        <p:cTn id="17" dur="500"/>
                                        <p:tgtEl>
                                          <p:spTgt spid="1413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1326"/>
                                        </p:tgtEl>
                                        <p:attrNameLst>
                                          <p:attrName>style.visibility</p:attrName>
                                        </p:attrNameLst>
                                      </p:cBhvr>
                                      <p:to>
                                        <p:strVal val="visible"/>
                                      </p:to>
                                    </p:set>
                                    <p:animEffect transition="in" filter="wipe(down)">
                                      <p:cBhvr>
                                        <p:cTn id="22" dur="500"/>
                                        <p:tgtEl>
                                          <p:spTgt spid="1413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41325"/>
                                        </p:tgtEl>
                                      </p:cBhvr>
                                    </p:animEffect>
                                    <p:set>
                                      <p:cBhvr>
                                        <p:cTn id="27" dur="1" fill="hold">
                                          <p:stCondLst>
                                            <p:cond delay="499"/>
                                          </p:stCondLst>
                                        </p:cTn>
                                        <p:tgtEl>
                                          <p:spTgt spid="14132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141326"/>
                                        </p:tgtEl>
                                      </p:cBhvr>
                                    </p:animEffect>
                                    <p:set>
                                      <p:cBhvr>
                                        <p:cTn id="30" dur="1" fill="hold">
                                          <p:stCondLst>
                                            <p:cond delay="499"/>
                                          </p:stCondLst>
                                        </p:cTn>
                                        <p:tgtEl>
                                          <p:spTgt spid="141326"/>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41324"/>
                                        </p:tgtEl>
                                      </p:cBhvr>
                                    </p:animEffect>
                                    <p:set>
                                      <p:cBhvr>
                                        <p:cTn id="33" dur="1" fill="hold">
                                          <p:stCondLst>
                                            <p:cond delay="499"/>
                                          </p:stCondLst>
                                        </p:cTn>
                                        <p:tgtEl>
                                          <p:spTgt spid="141324"/>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141329"/>
                                        </p:tgtEl>
                                        <p:attrNameLst>
                                          <p:attrName>style.visibility</p:attrName>
                                        </p:attrNameLst>
                                      </p:cBhvr>
                                      <p:to>
                                        <p:strVal val="visible"/>
                                      </p:to>
                                    </p:set>
                                    <p:animEffect transition="in" filter="wipe(left)">
                                      <p:cBhvr>
                                        <p:cTn id="36" dur="500"/>
                                        <p:tgtEl>
                                          <p:spTgt spid="14132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41330"/>
                                        </p:tgtEl>
                                        <p:attrNameLst>
                                          <p:attrName>style.visibility</p:attrName>
                                        </p:attrNameLst>
                                      </p:cBhvr>
                                      <p:to>
                                        <p:strVal val="visible"/>
                                      </p:to>
                                    </p:set>
                                    <p:animEffect transition="in" filter="wipe(up)">
                                      <p:cBhvr>
                                        <p:cTn id="40" dur="500"/>
                                        <p:tgtEl>
                                          <p:spTgt spid="141330"/>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41331"/>
                                        </p:tgtEl>
                                        <p:attrNameLst>
                                          <p:attrName>style.visibility</p:attrName>
                                        </p:attrNameLst>
                                      </p:cBhvr>
                                      <p:to>
                                        <p:strVal val="visible"/>
                                      </p:to>
                                    </p:set>
                                    <p:animEffect transition="in" filter="wipe(up)">
                                      <p:cBhvr>
                                        <p:cTn id="44" dur="500"/>
                                        <p:tgtEl>
                                          <p:spTgt spid="14133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133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13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132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41336"/>
                                        </p:tgtEl>
                                        <p:attrNameLst>
                                          <p:attrName>style.visibility</p:attrName>
                                        </p:attrNameLst>
                                      </p:cBhvr>
                                      <p:to>
                                        <p:strVal val="visible"/>
                                      </p:to>
                                    </p:set>
                                  </p:childTnLst>
                                </p:cTn>
                              </p:par>
                            </p:childTnLst>
                          </p:cTn>
                        </p:par>
                        <p:par>
                          <p:cTn id="57" fill="hold">
                            <p:stCondLst>
                              <p:cond delay="0"/>
                            </p:stCondLst>
                            <p:childTnLst>
                              <p:par>
                                <p:cTn id="58" presetID="22" presetClass="entr" presetSubtype="1" fill="hold" grpId="0" nodeType="afterEffect">
                                  <p:stCondLst>
                                    <p:cond delay="0"/>
                                  </p:stCondLst>
                                  <p:childTnLst>
                                    <p:set>
                                      <p:cBhvr>
                                        <p:cTn id="59" dur="1" fill="hold">
                                          <p:stCondLst>
                                            <p:cond delay="0"/>
                                          </p:stCondLst>
                                        </p:cTn>
                                        <p:tgtEl>
                                          <p:spTgt spid="141332"/>
                                        </p:tgtEl>
                                        <p:attrNameLst>
                                          <p:attrName>style.visibility</p:attrName>
                                        </p:attrNameLst>
                                      </p:cBhvr>
                                      <p:to>
                                        <p:strVal val="visible"/>
                                      </p:to>
                                    </p:set>
                                    <p:animEffect transition="in" filter="wipe(up)">
                                      <p:cBhvr>
                                        <p:cTn id="60" dur="500"/>
                                        <p:tgtEl>
                                          <p:spTgt spid="141332"/>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41335"/>
                                        </p:tgtEl>
                                        <p:attrNameLst>
                                          <p:attrName>style.visibility</p:attrName>
                                        </p:attrNameLst>
                                      </p:cBhvr>
                                      <p:to>
                                        <p:strVal val="visible"/>
                                      </p:to>
                                    </p:set>
                                    <p:animEffect transition="in" filter="wipe(up)">
                                      <p:cBhvr>
                                        <p:cTn id="64" dur="500"/>
                                        <p:tgtEl>
                                          <p:spTgt spid="141335"/>
                                        </p:tgtEl>
                                      </p:cBhvr>
                                    </p:animEffec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4" grpId="0" animBg="1"/>
      <p:bldP spid="141324" grpId="1" animBg="1"/>
      <p:bldP spid="141325" grpId="0" animBg="1"/>
      <p:bldP spid="141325" grpId="1" animBg="1"/>
      <p:bldP spid="141326" grpId="0" animBg="1"/>
      <p:bldP spid="141326" grpId="1" animBg="1"/>
      <p:bldP spid="141329" grpId="0" autoUpdateAnimBg="0"/>
      <p:bldP spid="141329" grpId="1"/>
      <p:bldP spid="141330" grpId="0" animBg="1"/>
      <p:bldP spid="141330" grpId="1" animBg="1"/>
      <p:bldP spid="141331" grpId="0" autoUpdateAnimBg="0"/>
      <p:bldP spid="141331" grpId="1"/>
      <p:bldP spid="141332" grpId="0" autoUpdateAnimBg="0"/>
      <p:bldP spid="141335" grpId="0" autoUpdateAnimBg="0"/>
      <p:bldP spid="141336" grpId="0" autoUpdateAnimBg="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DB6696FF-38B2-4A7E-AB39-C237964A2310}" type="slidenum">
              <a:rPr lang="en-US"/>
              <a:pPr/>
              <a:t>23</a:t>
            </a:fld>
            <a:endParaRPr lang="en-US"/>
          </a:p>
        </p:txBody>
      </p:sp>
      <p:sp>
        <p:nvSpPr>
          <p:cNvPr id="180226" name="Rectangle 2"/>
          <p:cNvSpPr>
            <a:spLocks noGrp="1" noChangeArrowheads="1"/>
          </p:cNvSpPr>
          <p:nvPr>
            <p:ph type="title"/>
          </p:nvPr>
        </p:nvSpPr>
        <p:spPr>
          <a:xfrm>
            <a:off x="685800" y="76200"/>
            <a:ext cx="7772400" cy="1066800"/>
          </a:xfrm>
        </p:spPr>
        <p:txBody>
          <a:bodyPr/>
          <a:lstStyle/>
          <a:p>
            <a:r>
              <a:rPr lang="en-US" sz="4000" dirty="0"/>
              <a:t>Chi-Square </a:t>
            </a:r>
            <a:r>
              <a:rPr lang="en-US" sz="4000" dirty="0" smtClean="0"/>
              <a:t>Test</a:t>
            </a:r>
            <a:endParaRPr lang="en-US" sz="2400" dirty="0"/>
          </a:p>
        </p:txBody>
      </p:sp>
      <p:sp>
        <p:nvSpPr>
          <p:cNvPr id="180227" name="Rectangle 3"/>
          <p:cNvSpPr>
            <a:spLocks noGrp="1" noChangeArrowheads="1"/>
          </p:cNvSpPr>
          <p:nvPr>
            <p:ph type="body" idx="1"/>
          </p:nvPr>
        </p:nvSpPr>
        <p:spPr>
          <a:xfrm>
            <a:off x="152400" y="990600"/>
            <a:ext cx="8839200" cy="5791200"/>
          </a:xfrm>
        </p:spPr>
        <p:txBody>
          <a:bodyPr/>
          <a:lstStyle/>
          <a:p>
            <a:r>
              <a:rPr lang="en-US" b="1" dirty="0"/>
              <a:t>H</a:t>
            </a:r>
            <a:r>
              <a:rPr lang="en-US" b="1" baseline="-25000" dirty="0"/>
              <a:t>o</a:t>
            </a:r>
            <a:r>
              <a:rPr lang="en-US" b="1" dirty="0"/>
              <a:t>:</a:t>
            </a:r>
            <a:r>
              <a:rPr lang="en-US" dirty="0"/>
              <a:t> “distribution of individuals into the levels is same for each population”</a:t>
            </a:r>
          </a:p>
          <a:p>
            <a:r>
              <a:rPr lang="en-US" b="1" dirty="0"/>
              <a:t>H</a:t>
            </a:r>
            <a:r>
              <a:rPr lang="en-US" b="1" baseline="-25000" dirty="0"/>
              <a:t>A</a:t>
            </a:r>
            <a:r>
              <a:rPr lang="en-US" b="1" dirty="0"/>
              <a:t>:</a:t>
            </a:r>
            <a:r>
              <a:rPr lang="en-US" dirty="0"/>
              <a:t> “distribution of individuals into levels is different for at least one pair of populations”</a:t>
            </a:r>
          </a:p>
          <a:p>
            <a:r>
              <a:rPr lang="en-US" b="1" dirty="0"/>
              <a:t>Sample:</a:t>
            </a:r>
            <a:r>
              <a:rPr lang="en-US" dirty="0"/>
              <a:t> randomized, single variable, </a:t>
            </a:r>
            <a:r>
              <a:rPr lang="en-US" u="sng" dirty="0" smtClean="0"/>
              <a:t>&gt;</a:t>
            </a:r>
            <a:r>
              <a:rPr lang="en-US" dirty="0" smtClean="0"/>
              <a:t>2 </a:t>
            </a:r>
            <a:r>
              <a:rPr lang="en-US" dirty="0"/>
              <a:t>samples</a:t>
            </a:r>
          </a:p>
          <a:p>
            <a:r>
              <a:rPr lang="en-US" b="1" dirty="0"/>
              <a:t>Assume: </a:t>
            </a:r>
            <a:r>
              <a:rPr lang="en-US" dirty="0"/>
              <a:t>at least 5 in each cell of expected table</a:t>
            </a:r>
            <a:endParaRPr lang="en-US" sz="1000" dirty="0"/>
          </a:p>
          <a:p>
            <a:r>
              <a:rPr lang="en-US" b="1" dirty="0"/>
              <a:t>Statistic: </a:t>
            </a:r>
            <a:r>
              <a:rPr lang="en-US" dirty="0"/>
              <a:t>Observed frequency table</a:t>
            </a:r>
          </a:p>
          <a:p>
            <a:endParaRPr lang="en-US" sz="2400" dirty="0"/>
          </a:p>
          <a:p>
            <a:r>
              <a:rPr lang="en-US" b="1" dirty="0"/>
              <a:t>Test Statistic:</a:t>
            </a:r>
            <a:r>
              <a:rPr lang="en-US" dirty="0"/>
              <a:t> </a:t>
            </a:r>
          </a:p>
          <a:p>
            <a:endParaRPr lang="en-US" sz="1200" dirty="0"/>
          </a:p>
          <a:p>
            <a:r>
              <a:rPr lang="en-US" b="1" dirty="0" err="1"/>
              <a:t>df</a:t>
            </a:r>
            <a:r>
              <a:rPr lang="en-US" b="1" dirty="0"/>
              <a:t>: </a:t>
            </a:r>
            <a:r>
              <a:rPr lang="en-US" dirty="0"/>
              <a:t>(rows-1)*(columns-1</a:t>
            </a:r>
            <a:r>
              <a:rPr lang="en-US" dirty="0" smtClean="0"/>
              <a:t>)</a:t>
            </a:r>
            <a:endParaRPr lang="en-US" dirty="0"/>
          </a:p>
        </p:txBody>
      </p:sp>
      <p:graphicFrame>
        <p:nvGraphicFramePr>
          <p:cNvPr id="2" name="Object 1"/>
          <p:cNvGraphicFramePr>
            <a:graphicFrameLocks noChangeAspect="1"/>
          </p:cNvGraphicFramePr>
          <p:nvPr/>
        </p:nvGraphicFramePr>
        <p:xfrm>
          <a:off x="3206750" y="4916488"/>
          <a:ext cx="5403850" cy="1255712"/>
        </p:xfrm>
        <a:graphic>
          <a:graphicData uri="http://schemas.openxmlformats.org/presentationml/2006/ole">
            <mc:AlternateContent xmlns:mc="http://schemas.openxmlformats.org/markup-compatibility/2006">
              <mc:Choice xmlns:v="urn:schemas-microsoft-com:vml" Requires="v">
                <p:oleObj spid="_x0000_s215062" name="Equation" r:id="rId3" imgW="1968500" imgH="457200" progId="Equation.3">
                  <p:embed/>
                </p:oleObj>
              </mc:Choice>
              <mc:Fallback>
                <p:oleObj name="Equation" r:id="rId3" imgW="196850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4916488"/>
                        <a:ext cx="540385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380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left)">
                                      <p:cBhvr>
                                        <p:cTn id="12" dur="500"/>
                                        <p:tgtEl>
                                          <p:spTgt spid="180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wipe(left)">
                                      <p:cBhvr>
                                        <p:cTn id="17" dur="500"/>
                                        <p:tgtEl>
                                          <p:spTgt spid="180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wipe(left)">
                                      <p:cBhvr>
                                        <p:cTn id="22" dur="500"/>
                                        <p:tgtEl>
                                          <p:spTgt spid="180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wipe(left)">
                                      <p:cBhvr>
                                        <p:cTn id="27" dur="500"/>
                                        <p:tgtEl>
                                          <p:spTgt spid="180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0227">
                                            <p:txEl>
                                              <p:pRg st="6" end="6"/>
                                            </p:txEl>
                                          </p:spTgt>
                                        </p:tgtEl>
                                        <p:attrNameLst>
                                          <p:attrName>style.visibility</p:attrName>
                                        </p:attrNameLst>
                                      </p:cBhvr>
                                      <p:to>
                                        <p:strVal val="visible"/>
                                      </p:to>
                                    </p:set>
                                    <p:animEffect transition="in" filter="wipe(left)">
                                      <p:cBhvr>
                                        <p:cTn id="32" dur="500"/>
                                        <p:tgtEl>
                                          <p:spTgt spid="180227">
                                            <p:txEl>
                                              <p:pRg st="6" end="6"/>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0227">
                                            <p:txEl>
                                              <p:pRg st="8" end="8"/>
                                            </p:txEl>
                                          </p:spTgt>
                                        </p:tgtEl>
                                        <p:attrNameLst>
                                          <p:attrName>style.visibility</p:attrName>
                                        </p:attrNameLst>
                                      </p:cBhvr>
                                      <p:to>
                                        <p:strVal val="visible"/>
                                      </p:to>
                                    </p:set>
                                    <p:animEffect transition="in" filter="wipe(left)">
                                      <p:cBhvr>
                                        <p:cTn id="41" dur="500"/>
                                        <p:tgtEl>
                                          <p:spTgt spid="180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B2B528AD-AC71-4533-816A-A26B50D41931}" type="slidenum">
              <a:rPr lang="en-US"/>
              <a:pPr/>
              <a:t>24</a:t>
            </a:fld>
            <a:endParaRPr lang="en-US"/>
          </a:p>
        </p:txBody>
      </p:sp>
      <p:sp>
        <p:nvSpPr>
          <p:cNvPr id="168962" name="Rectangle 2"/>
          <p:cNvSpPr>
            <a:spLocks noGrp="1" noChangeArrowheads="1"/>
          </p:cNvSpPr>
          <p:nvPr>
            <p:ph type="title"/>
          </p:nvPr>
        </p:nvSpPr>
        <p:spPr>
          <a:xfrm>
            <a:off x="685800" y="76200"/>
            <a:ext cx="7772400" cy="685800"/>
          </a:xfrm>
        </p:spPr>
        <p:txBody>
          <a:bodyPr/>
          <a:lstStyle/>
          <a:p>
            <a:r>
              <a:rPr lang="en-US" sz="4000"/>
              <a:t>A Full Example</a:t>
            </a:r>
          </a:p>
        </p:txBody>
      </p:sp>
      <p:sp>
        <p:nvSpPr>
          <p:cNvPr id="7" name="Rectangle 3"/>
          <p:cNvSpPr txBox="1">
            <a:spLocks noChangeArrowheads="1"/>
          </p:cNvSpPr>
          <p:nvPr/>
        </p:nvSpPr>
        <p:spPr bwMode="auto">
          <a:xfrm>
            <a:off x="152400" y="914400"/>
            <a:ext cx="89154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dirty="0" smtClean="0"/>
              <a:t>There was concern that, when Chinook salmon were first introduced to Lake Superior that they would compete with the native lake trout for lake herring. As a preliminary analysis, fisheries biologists examined the diets of </a:t>
            </a:r>
            <a:r>
              <a:rPr lang="en-US" b="1" dirty="0" smtClean="0">
                <a:solidFill>
                  <a:schemeClr val="hlink"/>
                </a:solidFill>
              </a:rPr>
              <a:t>50</a:t>
            </a:r>
            <a:r>
              <a:rPr lang="en-US" dirty="0" smtClean="0"/>
              <a:t> lake trout and </a:t>
            </a:r>
            <a:r>
              <a:rPr lang="en-US" b="1" dirty="0" smtClean="0">
                <a:solidFill>
                  <a:schemeClr val="accent1"/>
                </a:solidFill>
              </a:rPr>
              <a:t>40</a:t>
            </a:r>
            <a:r>
              <a:rPr lang="en-US" dirty="0" smtClean="0"/>
              <a:t> Chinook salmon. Each fish was classified as containing lake herring or not. They found </a:t>
            </a:r>
            <a:r>
              <a:rPr lang="en-US" smtClean="0"/>
              <a:t>that </a:t>
            </a:r>
            <a:r>
              <a:rPr lang="en-US" b="1" smtClean="0">
                <a:solidFill>
                  <a:schemeClr val="hlink"/>
                </a:solidFill>
              </a:rPr>
              <a:t>36</a:t>
            </a:r>
            <a:r>
              <a:rPr lang="en-US" smtClean="0"/>
              <a:t> </a:t>
            </a:r>
            <a:r>
              <a:rPr lang="en-US" dirty="0" smtClean="0"/>
              <a:t>lake trout and </a:t>
            </a:r>
            <a:r>
              <a:rPr lang="en-US" b="1" dirty="0" smtClean="0">
                <a:solidFill>
                  <a:schemeClr val="accent1"/>
                </a:solidFill>
              </a:rPr>
              <a:t>24</a:t>
            </a:r>
            <a:r>
              <a:rPr lang="en-US" dirty="0" smtClean="0"/>
              <a:t> </a:t>
            </a:r>
            <a:r>
              <a:rPr lang="en-US" dirty="0" err="1" smtClean="0"/>
              <a:t>chinook</a:t>
            </a:r>
            <a:r>
              <a:rPr lang="en-US" dirty="0" smtClean="0"/>
              <a:t> salmon contained lake herring. Use these results to test (at the 10% level) if there is a difference in the proportion of lake trout and </a:t>
            </a:r>
            <a:r>
              <a:rPr lang="en-US" dirty="0" err="1" smtClean="0"/>
              <a:t>chinook</a:t>
            </a:r>
            <a:r>
              <a:rPr lang="en-US" dirty="0" smtClean="0"/>
              <a:t> salmon that eat lake herring.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Chi-square</a:t>
            </a:r>
          </a:p>
        </p:txBody>
      </p:sp>
      <p:sp>
        <p:nvSpPr>
          <p:cNvPr id="5" name="Slide Number Placeholder 5"/>
          <p:cNvSpPr>
            <a:spLocks noGrp="1"/>
          </p:cNvSpPr>
          <p:nvPr>
            <p:ph type="sldNum" sz="quarter" idx="12"/>
          </p:nvPr>
        </p:nvSpPr>
        <p:spPr/>
        <p:txBody>
          <a:bodyPr/>
          <a:lstStyle/>
          <a:p>
            <a:r>
              <a:rPr lang="en-US"/>
              <a:t>Slide #</a:t>
            </a:r>
            <a:fld id="{88B24AF3-4205-49FA-ADFB-3B4196ADBCA0}" type="slidenum">
              <a:rPr lang="en-US"/>
              <a:pPr/>
              <a:t>25</a:t>
            </a:fld>
            <a:endParaRPr lang="en-US"/>
          </a:p>
        </p:txBody>
      </p:sp>
      <p:sp>
        <p:nvSpPr>
          <p:cNvPr id="113666" name="Rectangle 2"/>
          <p:cNvSpPr>
            <a:spLocks noGrp="1" noChangeArrowheads="1"/>
          </p:cNvSpPr>
          <p:nvPr>
            <p:ph type="title"/>
          </p:nvPr>
        </p:nvSpPr>
        <p:spPr>
          <a:xfrm>
            <a:off x="685800" y="76200"/>
            <a:ext cx="7772400" cy="685800"/>
          </a:xfrm>
        </p:spPr>
        <p:txBody>
          <a:bodyPr/>
          <a:lstStyle/>
          <a:p>
            <a:r>
              <a:rPr lang="en-US" sz="4000" dirty="0" smtClean="0"/>
              <a:t>A Full Example</a:t>
            </a:r>
            <a:endParaRPr lang="en-US" sz="4000" dirty="0"/>
          </a:p>
        </p:txBody>
      </p:sp>
      <p:sp>
        <p:nvSpPr>
          <p:cNvPr id="113667" name="Rectangle 3"/>
          <p:cNvSpPr>
            <a:spLocks noGrp="1" noChangeArrowheads="1"/>
          </p:cNvSpPr>
          <p:nvPr>
            <p:ph type="body" idx="1"/>
          </p:nvPr>
        </p:nvSpPr>
        <p:spPr>
          <a:xfrm>
            <a:off x="304800" y="914400"/>
            <a:ext cx="8534400" cy="5562600"/>
          </a:xfrm>
        </p:spPr>
        <p:txBody>
          <a:bodyPr/>
          <a:lstStyle/>
          <a:p>
            <a:pPr marL="284163" indent="-284163"/>
            <a:r>
              <a:rPr lang="en-US" dirty="0" smtClean="0"/>
              <a:t>When Chinook </a:t>
            </a:r>
            <a:r>
              <a:rPr lang="en-US" dirty="0"/>
              <a:t>S</a:t>
            </a:r>
            <a:r>
              <a:rPr lang="en-US" dirty="0" smtClean="0"/>
              <a:t>almon </a:t>
            </a:r>
            <a:r>
              <a:rPr lang="en-US" dirty="0"/>
              <a:t>were first introduced to Lake </a:t>
            </a:r>
            <a:r>
              <a:rPr lang="en-US" dirty="0" smtClean="0"/>
              <a:t>Superior </a:t>
            </a:r>
            <a:r>
              <a:rPr lang="en-US" dirty="0" smtClean="0"/>
              <a:t>there was concern that </a:t>
            </a:r>
            <a:r>
              <a:rPr lang="en-US" dirty="0" smtClean="0"/>
              <a:t>they </a:t>
            </a:r>
            <a:r>
              <a:rPr lang="en-US" dirty="0"/>
              <a:t>would compete </a:t>
            </a:r>
            <a:r>
              <a:rPr lang="en-US" dirty="0" smtClean="0"/>
              <a:t>with </a:t>
            </a:r>
            <a:r>
              <a:rPr lang="en-US" dirty="0"/>
              <a:t>native </a:t>
            </a:r>
            <a:r>
              <a:rPr lang="en-US" dirty="0"/>
              <a:t>L</a:t>
            </a:r>
            <a:r>
              <a:rPr lang="en-US" dirty="0" smtClean="0"/>
              <a:t>ake Trout </a:t>
            </a:r>
            <a:r>
              <a:rPr lang="en-US" dirty="0"/>
              <a:t>for </a:t>
            </a:r>
            <a:r>
              <a:rPr lang="en-US" dirty="0" smtClean="0"/>
              <a:t>Lake </a:t>
            </a:r>
            <a:r>
              <a:rPr lang="en-US" dirty="0"/>
              <a:t>H</a:t>
            </a:r>
            <a:r>
              <a:rPr lang="en-US" dirty="0" smtClean="0"/>
              <a:t>erring</a:t>
            </a:r>
            <a:r>
              <a:rPr lang="en-US" dirty="0"/>
              <a:t>. </a:t>
            </a:r>
            <a:r>
              <a:rPr lang="en-US" dirty="0" smtClean="0"/>
              <a:t>P</a:t>
            </a:r>
            <a:r>
              <a:rPr lang="en-US" dirty="0" smtClean="0"/>
              <a:t>reliminarily, </a:t>
            </a:r>
            <a:r>
              <a:rPr lang="en-US" dirty="0"/>
              <a:t>fisheries biologists </a:t>
            </a:r>
            <a:r>
              <a:rPr lang="en-US" dirty="0" smtClean="0"/>
              <a:t>classified </a:t>
            </a:r>
            <a:r>
              <a:rPr lang="en-US" dirty="0"/>
              <a:t>the diets of </a:t>
            </a:r>
            <a:r>
              <a:rPr lang="en-US" b="1" dirty="0" smtClean="0">
                <a:solidFill>
                  <a:schemeClr val="hlink"/>
                </a:solidFill>
              </a:rPr>
              <a:t>50</a:t>
            </a:r>
            <a:r>
              <a:rPr lang="en-US" dirty="0" smtClean="0"/>
              <a:t> </a:t>
            </a:r>
            <a:r>
              <a:rPr lang="en-US" dirty="0"/>
              <a:t>L</a:t>
            </a:r>
            <a:r>
              <a:rPr lang="en-US" dirty="0" smtClean="0"/>
              <a:t>ake </a:t>
            </a:r>
            <a:r>
              <a:rPr lang="en-US" dirty="0"/>
              <a:t>T</a:t>
            </a:r>
            <a:r>
              <a:rPr lang="en-US" dirty="0" smtClean="0"/>
              <a:t>rout </a:t>
            </a:r>
            <a:r>
              <a:rPr lang="en-US" dirty="0"/>
              <a:t>and </a:t>
            </a:r>
            <a:r>
              <a:rPr lang="en-US" b="1" dirty="0" smtClean="0">
                <a:solidFill>
                  <a:schemeClr val="accent1"/>
                </a:solidFill>
              </a:rPr>
              <a:t>40</a:t>
            </a:r>
            <a:r>
              <a:rPr lang="en-US" dirty="0" smtClean="0"/>
              <a:t> </a:t>
            </a:r>
            <a:r>
              <a:rPr lang="en-US" dirty="0"/>
              <a:t>C</a:t>
            </a:r>
            <a:r>
              <a:rPr lang="en-US" dirty="0" smtClean="0"/>
              <a:t>hinook </a:t>
            </a:r>
            <a:r>
              <a:rPr lang="en-US" dirty="0" smtClean="0"/>
              <a:t>S</a:t>
            </a:r>
            <a:r>
              <a:rPr lang="en-US" dirty="0" smtClean="0"/>
              <a:t>almon as </a:t>
            </a:r>
            <a:r>
              <a:rPr lang="en-US" dirty="0"/>
              <a:t>containing </a:t>
            </a:r>
            <a:r>
              <a:rPr lang="en-US" dirty="0" smtClean="0"/>
              <a:t>Lake </a:t>
            </a:r>
            <a:r>
              <a:rPr lang="en-US" dirty="0"/>
              <a:t>H</a:t>
            </a:r>
            <a:r>
              <a:rPr lang="en-US" dirty="0" smtClean="0"/>
              <a:t>erring </a:t>
            </a:r>
            <a:r>
              <a:rPr lang="en-US" dirty="0"/>
              <a:t>or not. They found </a:t>
            </a:r>
            <a:r>
              <a:rPr lang="en-US" b="1" dirty="0" smtClean="0">
                <a:solidFill>
                  <a:schemeClr val="hlink"/>
                </a:solidFill>
              </a:rPr>
              <a:t>36</a:t>
            </a:r>
            <a:r>
              <a:rPr lang="en-US" dirty="0" smtClean="0"/>
              <a:t> Lake </a:t>
            </a:r>
            <a:r>
              <a:rPr lang="en-US" dirty="0"/>
              <a:t>T</a:t>
            </a:r>
            <a:r>
              <a:rPr lang="en-US" dirty="0" smtClean="0"/>
              <a:t>rout </a:t>
            </a:r>
            <a:r>
              <a:rPr lang="en-US" dirty="0"/>
              <a:t>and </a:t>
            </a:r>
            <a:r>
              <a:rPr lang="en-US" b="1" dirty="0">
                <a:solidFill>
                  <a:schemeClr val="accent1"/>
                </a:solidFill>
              </a:rPr>
              <a:t>24</a:t>
            </a:r>
            <a:r>
              <a:rPr lang="en-US" dirty="0"/>
              <a:t> </a:t>
            </a:r>
            <a:r>
              <a:rPr lang="en-US" dirty="0"/>
              <a:t>C</a:t>
            </a:r>
            <a:r>
              <a:rPr lang="en-US" dirty="0" smtClean="0"/>
              <a:t>hinook </a:t>
            </a:r>
            <a:r>
              <a:rPr lang="en-US" dirty="0"/>
              <a:t>S</a:t>
            </a:r>
            <a:r>
              <a:rPr lang="en-US" dirty="0" smtClean="0"/>
              <a:t>almon </a:t>
            </a:r>
            <a:r>
              <a:rPr lang="en-US" dirty="0"/>
              <a:t>contained </a:t>
            </a:r>
            <a:r>
              <a:rPr lang="en-US" dirty="0" smtClean="0"/>
              <a:t>Lake </a:t>
            </a:r>
            <a:r>
              <a:rPr lang="en-US" dirty="0"/>
              <a:t>H</a:t>
            </a:r>
            <a:r>
              <a:rPr lang="en-US" dirty="0" smtClean="0"/>
              <a:t>erring</a:t>
            </a:r>
            <a:r>
              <a:rPr lang="en-US" dirty="0"/>
              <a:t>. </a:t>
            </a:r>
            <a:r>
              <a:rPr lang="en-US" dirty="0"/>
              <a:t>T</a:t>
            </a:r>
            <a:r>
              <a:rPr lang="en-US" dirty="0" smtClean="0"/>
              <a:t>est </a:t>
            </a:r>
            <a:r>
              <a:rPr lang="en-US" dirty="0"/>
              <a:t>(at the 10% level) if there is a difference in the proportion of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that </a:t>
            </a:r>
            <a:r>
              <a:rPr lang="en-US" dirty="0" smtClean="0"/>
              <a:t>had</a:t>
            </a:r>
            <a:r>
              <a:rPr lang="en-US" dirty="0" smtClean="0"/>
              <a:t> Lake </a:t>
            </a:r>
            <a:r>
              <a:rPr lang="en-US" dirty="0"/>
              <a:t>H</a:t>
            </a:r>
            <a:r>
              <a:rPr lang="en-US" dirty="0" smtClean="0"/>
              <a:t>erring</a:t>
            </a:r>
            <a:r>
              <a:rPr lang="en-US" dirty="0"/>
              <a:t>.</a:t>
            </a:r>
          </a:p>
        </p:txBody>
      </p:sp>
    </p:spTree>
    <p:extLst>
      <p:ext uri="{BB962C8B-B14F-4D97-AF65-F5344CB8AC3E}">
        <p14:creationId xmlns:p14="http://schemas.microsoft.com/office/powerpoint/2010/main" val="2108729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Chi-square</a:t>
            </a:r>
          </a:p>
        </p:txBody>
      </p:sp>
      <p:sp>
        <p:nvSpPr>
          <p:cNvPr id="6" name="Slide Number Placeholder 5"/>
          <p:cNvSpPr>
            <a:spLocks noGrp="1"/>
          </p:cNvSpPr>
          <p:nvPr>
            <p:ph type="sldNum" sz="quarter" idx="12"/>
          </p:nvPr>
        </p:nvSpPr>
        <p:spPr/>
        <p:txBody>
          <a:bodyPr/>
          <a:lstStyle/>
          <a:p>
            <a:r>
              <a:rPr lang="en-US"/>
              <a:t>Slide #</a:t>
            </a:r>
            <a:fld id="{58F367B4-28EA-4600-B51F-26EA5BFC7C04}" type="slidenum">
              <a:rPr lang="en-US"/>
              <a:pPr/>
              <a:t>26</a:t>
            </a:fld>
            <a:endParaRPr lang="en-US"/>
          </a:p>
        </p:txBody>
      </p:sp>
      <p:sp>
        <p:nvSpPr>
          <p:cNvPr id="151555" name="Rectangle 3"/>
          <p:cNvSpPr>
            <a:spLocks noGrp="1" noChangeArrowheads="1"/>
          </p:cNvSpPr>
          <p:nvPr>
            <p:ph type="body" idx="1"/>
          </p:nvPr>
        </p:nvSpPr>
        <p:spPr>
          <a:xfrm>
            <a:off x="152400" y="1066800"/>
            <a:ext cx="8763000" cy="5410200"/>
          </a:xfrm>
        </p:spPr>
        <p:txBody>
          <a:bodyPr/>
          <a:lstStyle/>
          <a:p>
            <a:r>
              <a:rPr lang="en-US" dirty="0"/>
              <a:t>M</a:t>
            </a:r>
            <a:r>
              <a:rPr lang="en-US" dirty="0" smtClean="0"/>
              <a:t>odification </a:t>
            </a:r>
            <a:r>
              <a:rPr lang="en-US" dirty="0" smtClean="0"/>
              <a:t>-- </a:t>
            </a:r>
            <a:r>
              <a:rPr lang="en-US" dirty="0"/>
              <a:t>the researchers recorded what the dominant food item </a:t>
            </a:r>
            <a:r>
              <a:rPr lang="en-US" dirty="0" smtClean="0"/>
              <a:t>was.  </a:t>
            </a:r>
            <a:r>
              <a:rPr lang="en-US" dirty="0" smtClean="0"/>
              <a:t>Do </a:t>
            </a:r>
            <a:r>
              <a:rPr lang="en-US" dirty="0"/>
              <a:t>the dominant food items in </a:t>
            </a:r>
            <a:r>
              <a:rPr lang="en-US" dirty="0" smtClean="0"/>
              <a:t>Lake </a:t>
            </a:r>
            <a:r>
              <a:rPr lang="en-US" dirty="0"/>
              <a:t>T</a:t>
            </a:r>
            <a:r>
              <a:rPr lang="en-US" dirty="0" smtClean="0"/>
              <a:t>rout </a:t>
            </a:r>
            <a:r>
              <a:rPr lang="en-US" dirty="0"/>
              <a:t>and </a:t>
            </a:r>
            <a:r>
              <a:rPr lang="en-US" dirty="0" smtClean="0"/>
              <a:t>Chinook </a:t>
            </a:r>
            <a:r>
              <a:rPr lang="en-US" dirty="0"/>
              <a:t>S</a:t>
            </a:r>
            <a:r>
              <a:rPr lang="en-US" dirty="0" smtClean="0"/>
              <a:t>almon </a:t>
            </a:r>
            <a:r>
              <a:rPr lang="en-US" dirty="0"/>
              <a:t>differ at the 5% level</a:t>
            </a:r>
            <a:r>
              <a:rPr lang="en-US" dirty="0" smtClean="0"/>
              <a:t>?</a:t>
            </a:r>
          </a:p>
          <a:p>
            <a:endParaRPr lang="en-US" dirty="0"/>
          </a:p>
          <a:p>
            <a:endParaRPr lang="en-US" dirty="0" smtClean="0"/>
          </a:p>
          <a:p>
            <a:endParaRPr lang="en-US" dirty="0"/>
          </a:p>
          <a:p>
            <a:endParaRPr lang="en-US" dirty="0" smtClean="0"/>
          </a:p>
          <a:p>
            <a:r>
              <a:rPr lang="en-US" dirty="0" smtClean="0"/>
              <a:t>See R HO Page </a:t>
            </a:r>
            <a:r>
              <a:rPr lang="en-US" dirty="0"/>
              <a:t>3</a:t>
            </a:r>
            <a:r>
              <a:rPr lang="en-US" dirty="0" smtClean="0"/>
              <a:t>.</a:t>
            </a:r>
            <a:endParaRPr lang="en-US" dirty="0"/>
          </a:p>
        </p:txBody>
      </p:sp>
      <p:graphicFrame>
        <p:nvGraphicFramePr>
          <p:cNvPr id="208896" name="Object 0"/>
          <p:cNvGraphicFramePr>
            <a:graphicFrameLocks noChangeAspect="1"/>
          </p:cNvGraphicFramePr>
          <p:nvPr>
            <p:extLst/>
          </p:nvPr>
        </p:nvGraphicFramePr>
        <p:xfrm>
          <a:off x="1639887" y="3429000"/>
          <a:ext cx="5903913" cy="1550988"/>
        </p:xfrm>
        <a:graphic>
          <a:graphicData uri="http://schemas.openxmlformats.org/presentationml/2006/ole">
            <mc:AlternateContent xmlns:mc="http://schemas.openxmlformats.org/markup-compatibility/2006">
              <mc:Choice xmlns:v="urn:schemas-microsoft-com:vml" Requires="v">
                <p:oleObj spid="_x0000_s221186" name="Worksheet" r:id="rId3" imgW="2484377" imgH="716047" progId="Excel.Sheet.8">
                  <p:embed/>
                </p:oleObj>
              </mc:Choice>
              <mc:Fallback>
                <p:oleObj name="Worksheet" r:id="rId3" imgW="2484377" imgH="716047" progId="Excel.Sheet.8">
                  <p:embed/>
                  <p:pic>
                    <p:nvPicPr>
                      <p:cNvPr id="0" name=""/>
                      <p:cNvPicPr>
                        <a:picLocks noChangeAspect="1" noChangeArrowheads="1"/>
                      </p:cNvPicPr>
                      <p:nvPr/>
                    </p:nvPicPr>
                    <p:blipFill>
                      <a:blip r:embed="rId4"/>
                      <a:srcRect/>
                      <a:stretch>
                        <a:fillRect/>
                      </a:stretch>
                    </p:blipFill>
                    <p:spPr bwMode="auto">
                      <a:xfrm>
                        <a:off x="1639887" y="3429000"/>
                        <a:ext cx="5903913" cy="155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58" name="Rectangle 6"/>
          <p:cNvSpPr>
            <a:spLocks noGrp="1" noChangeArrowheads="1"/>
          </p:cNvSpPr>
          <p:nvPr>
            <p:ph type="title"/>
          </p:nvPr>
        </p:nvSpPr>
        <p:spPr>
          <a:xfrm>
            <a:off x="685800" y="152400"/>
            <a:ext cx="7772400" cy="838200"/>
          </a:xfrm>
          <a:noFill/>
          <a:ln/>
        </p:spPr>
        <p:txBody>
          <a:bodyPr/>
          <a:lstStyle/>
          <a:p>
            <a:r>
              <a:rPr lang="en-US"/>
              <a:t>Another Full Example</a:t>
            </a:r>
          </a:p>
        </p:txBody>
      </p:sp>
    </p:spTree>
    <p:extLst>
      <p:ext uri="{BB962C8B-B14F-4D97-AF65-F5344CB8AC3E}">
        <p14:creationId xmlns:p14="http://schemas.microsoft.com/office/powerpoint/2010/main" val="277312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HO – Page </a:t>
            </a:r>
            <a:r>
              <a:rPr lang="en-US" dirty="0" smtClean="0"/>
              <a:t>4</a:t>
            </a:r>
            <a:endParaRPr lang="en-US" dirty="0"/>
          </a:p>
        </p:txBody>
      </p:sp>
      <p:sp>
        <p:nvSpPr>
          <p:cNvPr id="3" name="Footer Placeholder 2"/>
          <p:cNvSpPr>
            <a:spLocks noGrp="1"/>
          </p:cNvSpPr>
          <p:nvPr>
            <p:ph type="ftr" sz="quarter" idx="11"/>
          </p:nvPr>
        </p:nvSpPr>
        <p:spPr/>
        <p:txBody>
          <a:bodyPr/>
          <a:lstStyle/>
          <a:p>
            <a:r>
              <a:rPr lang="en-US" smtClean="0"/>
              <a:t>Chi-Square Tests</a:t>
            </a:r>
            <a:endParaRPr lang="en-US"/>
          </a:p>
        </p:txBody>
      </p:sp>
      <p:sp>
        <p:nvSpPr>
          <p:cNvPr id="4" name="Slide Number Placeholder 3"/>
          <p:cNvSpPr>
            <a:spLocks noGrp="1"/>
          </p:cNvSpPr>
          <p:nvPr>
            <p:ph type="sldNum" sz="quarter" idx="12"/>
          </p:nvPr>
        </p:nvSpPr>
        <p:spPr/>
        <p:txBody>
          <a:bodyPr/>
          <a:lstStyle/>
          <a:p>
            <a:r>
              <a:rPr lang="en-US" smtClean="0"/>
              <a:t>Slide #</a:t>
            </a:r>
            <a:fld id="{4C3603D2-C1D4-4E1C-8167-867096709F36}" type="slidenum">
              <a:rPr lang="en-US" smtClean="0"/>
              <a:pPr/>
              <a:t>27</a:t>
            </a:fld>
            <a:endParaRPr lang="en-US"/>
          </a:p>
        </p:txBody>
      </p:sp>
    </p:spTree>
    <p:extLst>
      <p:ext uri="{BB962C8B-B14F-4D97-AF65-F5344CB8AC3E}">
        <p14:creationId xmlns:p14="http://schemas.microsoft.com/office/powerpoint/2010/main" val="327328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R - Chi-Square</a:t>
            </a:r>
          </a:p>
        </p:txBody>
      </p:sp>
      <p:sp>
        <p:nvSpPr>
          <p:cNvPr id="5" name="Slide Number Placeholder 5"/>
          <p:cNvSpPr>
            <a:spLocks noGrp="1"/>
          </p:cNvSpPr>
          <p:nvPr>
            <p:ph type="sldNum" sz="quarter" idx="12"/>
          </p:nvPr>
        </p:nvSpPr>
        <p:spPr/>
        <p:txBody>
          <a:bodyPr/>
          <a:lstStyle/>
          <a:p>
            <a:r>
              <a:rPr lang="en-US"/>
              <a:t>Slide #</a:t>
            </a:r>
            <a:fld id="{A84FFB3F-EFAA-4007-B710-9D9C18E41A7B}" type="slidenum">
              <a:rPr lang="en-US"/>
              <a:pPr/>
              <a:t>28</a:t>
            </a:fld>
            <a:endParaRPr lang="en-US"/>
          </a:p>
        </p:txBody>
      </p:sp>
      <p:sp>
        <p:nvSpPr>
          <p:cNvPr id="152578" name="Rectangle 2"/>
          <p:cNvSpPr>
            <a:spLocks noGrp="1" noChangeArrowheads="1"/>
          </p:cNvSpPr>
          <p:nvPr>
            <p:ph type="title"/>
          </p:nvPr>
        </p:nvSpPr>
        <p:spPr>
          <a:xfrm>
            <a:off x="685800" y="76200"/>
            <a:ext cx="7772400" cy="762000"/>
          </a:xfrm>
        </p:spPr>
        <p:txBody>
          <a:bodyPr/>
          <a:lstStyle/>
          <a:p>
            <a:r>
              <a:rPr lang="en-US"/>
              <a:t>Example Data</a:t>
            </a:r>
          </a:p>
        </p:txBody>
      </p:sp>
      <p:sp>
        <p:nvSpPr>
          <p:cNvPr id="152579" name="Rectangle 3"/>
          <p:cNvSpPr>
            <a:spLocks noGrp="1" noChangeArrowheads="1"/>
          </p:cNvSpPr>
          <p:nvPr>
            <p:ph type="body" idx="1"/>
          </p:nvPr>
        </p:nvSpPr>
        <p:spPr>
          <a:xfrm>
            <a:off x="381000" y="1066800"/>
            <a:ext cx="8458200" cy="5181600"/>
          </a:xfrm>
        </p:spPr>
        <p:txBody>
          <a:bodyPr/>
          <a:lstStyle/>
          <a:p>
            <a:pPr marL="231775" indent="-231775"/>
            <a:r>
              <a:rPr lang="en-US" dirty="0"/>
              <a:t>On the GSS, respondents were asked to state their opinion on how true the following statement was “All radioactivity is made by humans.”  Respondents were also categorized by their highest educational degree.  Use the results in the </a:t>
            </a:r>
            <a:r>
              <a:rPr lang="en-US" b="1" dirty="0">
                <a:solidFill>
                  <a:schemeClr val="accent2"/>
                </a:solidFill>
              </a:rPr>
              <a:t>SciTest1.txt</a:t>
            </a:r>
            <a:r>
              <a:rPr lang="en-US" dirty="0"/>
              <a:t> data file to determine, at the 5% level, if the response to the question differs among levels of education.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Chi-Square Tests</a:t>
            </a:r>
            <a:endParaRPr lang="en-US"/>
          </a:p>
        </p:txBody>
      </p:sp>
      <p:sp>
        <p:nvSpPr>
          <p:cNvPr id="5" name="Slide Number Placeholder 5"/>
          <p:cNvSpPr>
            <a:spLocks noGrp="1"/>
          </p:cNvSpPr>
          <p:nvPr>
            <p:ph type="sldNum" sz="quarter" idx="12"/>
          </p:nvPr>
        </p:nvSpPr>
        <p:spPr/>
        <p:txBody>
          <a:bodyPr/>
          <a:lstStyle/>
          <a:p>
            <a:r>
              <a:rPr lang="en-US"/>
              <a:t>Slide #</a:t>
            </a:r>
            <a:fld id="{6B12DCDE-E3F3-46BB-A13F-50E1E012D5B7}" type="slidenum">
              <a:rPr lang="en-US"/>
              <a:pPr/>
              <a:t>3</a:t>
            </a:fld>
            <a:endParaRPr lang="en-US"/>
          </a:p>
        </p:txBody>
      </p:sp>
      <p:sp>
        <p:nvSpPr>
          <p:cNvPr id="159746" name="Rectangle 2"/>
          <p:cNvSpPr>
            <a:spLocks noGrp="1" noChangeArrowheads="1"/>
          </p:cNvSpPr>
          <p:nvPr>
            <p:ph type="title"/>
          </p:nvPr>
        </p:nvSpPr>
        <p:spPr>
          <a:xfrm>
            <a:off x="685800" y="152400"/>
            <a:ext cx="7772400" cy="762000"/>
          </a:xfrm>
        </p:spPr>
        <p:txBody>
          <a:bodyPr/>
          <a:lstStyle/>
          <a:p>
            <a:r>
              <a:rPr lang="en-US"/>
              <a:t>An Illustrative Example</a:t>
            </a:r>
          </a:p>
        </p:txBody>
      </p:sp>
      <p:sp>
        <p:nvSpPr>
          <p:cNvPr id="159747" name="Rectangle 3"/>
          <p:cNvSpPr>
            <a:spLocks noGrp="1" noChangeArrowheads="1"/>
          </p:cNvSpPr>
          <p:nvPr>
            <p:ph type="body" idx="1"/>
          </p:nvPr>
        </p:nvSpPr>
        <p:spPr>
          <a:xfrm>
            <a:off x="152400" y="1219200"/>
            <a:ext cx="8839200" cy="3810000"/>
          </a:xfrm>
        </p:spPr>
        <p:txBody>
          <a:bodyPr/>
          <a:lstStyle/>
          <a:p>
            <a:r>
              <a:rPr lang="en-US" dirty="0" smtClean="0"/>
              <a:t>Determine</a:t>
            </a:r>
            <a:r>
              <a:rPr lang="en-US" dirty="0"/>
              <a:t>, at the 10% level, if Northland students prefer </a:t>
            </a:r>
            <a:r>
              <a:rPr lang="en-US" dirty="0" smtClean="0"/>
              <a:t>the Chris </a:t>
            </a:r>
            <a:r>
              <a:rPr lang="en-US" dirty="0"/>
              <a:t>Duarte Group (CDG), Ronnie Baker Brooks (RBB), or Bernard Allison (BA</a:t>
            </a:r>
            <a:r>
              <a:rPr lang="en-US" dirty="0" smtClean="0"/>
              <a:t>).</a:t>
            </a:r>
            <a:endParaRPr lang="en-US" dirty="0"/>
          </a:p>
          <a:p>
            <a:endParaRPr lang="en-US" sz="1600" dirty="0"/>
          </a:p>
          <a:p>
            <a:r>
              <a:rPr lang="en-US" dirty="0"/>
              <a:t>Hypotheses?</a:t>
            </a:r>
          </a:p>
          <a:p>
            <a:pPr lvl="1">
              <a:buFontTx/>
              <a:buChar char="•"/>
            </a:pPr>
            <a:r>
              <a:rPr lang="en-US" sz="3200" dirty="0"/>
              <a:t>H</a:t>
            </a:r>
            <a:r>
              <a:rPr lang="en-US" sz="3200" baseline="-25000" dirty="0"/>
              <a:t>a</a:t>
            </a:r>
            <a:r>
              <a:rPr lang="en-US" sz="3200" dirty="0"/>
              <a:t>: “different # of students prefer each artist”</a:t>
            </a:r>
          </a:p>
          <a:p>
            <a:pPr lvl="1">
              <a:buFontTx/>
              <a:buChar char="•"/>
            </a:pPr>
            <a:r>
              <a:rPr lang="en-US" sz="3200" dirty="0"/>
              <a:t>H</a:t>
            </a:r>
            <a:r>
              <a:rPr lang="en-US" sz="3200" baseline="-25000" dirty="0"/>
              <a:t>o</a:t>
            </a:r>
            <a:r>
              <a:rPr lang="en-US" sz="3200" dirty="0"/>
              <a:t>: “same # of students prefer each artist”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uiExpand="1"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smtClean="0"/>
              <a:t>Chi-Square Tests</a:t>
            </a:r>
            <a:endParaRPr lang="en-US"/>
          </a:p>
        </p:txBody>
      </p:sp>
      <p:sp>
        <p:nvSpPr>
          <p:cNvPr id="28" name="Slide Number Placeholder 5"/>
          <p:cNvSpPr>
            <a:spLocks noGrp="1"/>
          </p:cNvSpPr>
          <p:nvPr>
            <p:ph type="sldNum" sz="quarter" idx="12"/>
          </p:nvPr>
        </p:nvSpPr>
        <p:spPr>
          <a:xfrm>
            <a:off x="8077200" y="6553200"/>
            <a:ext cx="990600" cy="152400"/>
          </a:xfrm>
        </p:spPr>
        <p:txBody>
          <a:bodyPr/>
          <a:lstStyle/>
          <a:p>
            <a:r>
              <a:rPr lang="en-US"/>
              <a:t>Slide #</a:t>
            </a:r>
            <a:fld id="{44A40455-18EE-4A89-984B-ADC087B7BD08}" type="slidenum">
              <a:rPr lang="en-US"/>
              <a:pPr/>
              <a:t>4</a:t>
            </a:fld>
            <a:endParaRPr lang="en-US"/>
          </a:p>
        </p:txBody>
      </p:sp>
      <p:sp>
        <p:nvSpPr>
          <p:cNvPr id="160772" name="Rectangle 4"/>
          <p:cNvSpPr>
            <a:spLocks noChangeArrowheads="1"/>
          </p:cNvSpPr>
          <p:nvPr/>
        </p:nvSpPr>
        <p:spPr bwMode="auto">
          <a:xfrm>
            <a:off x="304801" y="1722438"/>
            <a:ext cx="8000999" cy="2239962"/>
          </a:xfrm>
          <a:prstGeom prst="rect">
            <a:avLst/>
          </a:prstGeom>
          <a:noFill/>
          <a:ln w="9525">
            <a:noFill/>
            <a:miter lim="800000"/>
            <a:headEnd/>
            <a:tailEnd/>
          </a:ln>
          <a:effectLst/>
        </p:spPr>
        <p:txBody>
          <a:bodyPr/>
          <a:lstStyle/>
          <a:p>
            <a:pPr marL="342900" indent="-342900">
              <a:spcBef>
                <a:spcPct val="20000"/>
              </a:spcBef>
              <a:buFontTx/>
              <a:buChar char="•"/>
            </a:pPr>
            <a:r>
              <a:rPr lang="en-US" sz="3200" dirty="0"/>
              <a:t>Under H</a:t>
            </a:r>
            <a:r>
              <a:rPr lang="en-US" sz="3200" baseline="-25000" dirty="0"/>
              <a:t>o</a:t>
            </a:r>
            <a:r>
              <a:rPr lang="en-US" sz="3200" dirty="0" smtClean="0"/>
              <a:t>, what proportion prefer each artist?</a:t>
            </a:r>
          </a:p>
          <a:p>
            <a:pPr marL="342900" indent="-342900">
              <a:spcBef>
                <a:spcPct val="20000"/>
              </a:spcBef>
              <a:buFontTx/>
              <a:buChar char="•"/>
            </a:pPr>
            <a:endParaRPr lang="en-US" sz="1600" dirty="0"/>
          </a:p>
          <a:p>
            <a:pPr marL="342900" indent="-342900">
              <a:spcBef>
                <a:spcPct val="20000"/>
              </a:spcBef>
              <a:buFontTx/>
              <a:buChar char="•"/>
            </a:pPr>
            <a:r>
              <a:rPr lang="en-US" sz="3200" dirty="0" smtClean="0"/>
              <a:t>If n=78, how </a:t>
            </a:r>
            <a:r>
              <a:rPr lang="en-US" sz="3200" dirty="0"/>
              <a:t>many students </a:t>
            </a:r>
            <a:r>
              <a:rPr lang="en-US" sz="3200" dirty="0" smtClean="0"/>
              <a:t>prefer each </a:t>
            </a:r>
            <a:r>
              <a:rPr lang="en-US" sz="3200" dirty="0"/>
              <a:t>artist </a:t>
            </a:r>
            <a:r>
              <a:rPr lang="en-US" sz="3200" dirty="0" smtClean="0"/>
              <a:t>if H</a:t>
            </a:r>
            <a:r>
              <a:rPr lang="en-US" sz="3200" baseline="-25000" dirty="0" smtClean="0"/>
              <a:t>o </a:t>
            </a:r>
            <a:r>
              <a:rPr lang="en-US" sz="3200" dirty="0" smtClean="0"/>
              <a:t>is true?</a:t>
            </a:r>
            <a:endParaRPr lang="en-US" sz="3200" dirty="0"/>
          </a:p>
        </p:txBody>
      </p:sp>
      <p:graphicFrame>
        <p:nvGraphicFramePr>
          <p:cNvPr id="160773" name="Group 5"/>
          <p:cNvGraphicFramePr>
            <a:graphicFrameLocks noGrp="1"/>
          </p:cNvGraphicFramePr>
          <p:nvPr>
            <p:extLst>
              <p:ext uri="{D42A27DB-BD31-4B8C-83A1-F6EECF244321}">
                <p14:modId xmlns:p14="http://schemas.microsoft.com/office/powerpoint/2010/main" val="1129568300"/>
              </p:ext>
            </p:extLst>
          </p:nvPr>
        </p:nvGraphicFramePr>
        <p:xfrm>
          <a:off x="2743200" y="46482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imes New Roman" pitchFamily="18" charset="0"/>
                        </a:rPr>
                        <a:t>Freq</a:t>
                      </a: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0790" name="Text Box 22"/>
          <p:cNvSpPr txBox="1">
            <a:spLocks noChangeArrowheads="1"/>
          </p:cNvSpPr>
          <p:nvPr/>
        </p:nvSpPr>
        <p:spPr bwMode="auto">
          <a:xfrm>
            <a:off x="8153400" y="1701225"/>
            <a:ext cx="708848" cy="584775"/>
          </a:xfrm>
          <a:prstGeom prst="rect">
            <a:avLst/>
          </a:prstGeom>
          <a:noFill/>
          <a:ln w="9525">
            <a:noFill/>
            <a:miter lim="800000"/>
            <a:headEnd/>
            <a:tailEnd/>
          </a:ln>
          <a:effectLst/>
        </p:spPr>
        <p:txBody>
          <a:bodyPr wrap="none">
            <a:spAutoFit/>
          </a:bodyPr>
          <a:lstStyle/>
          <a:p>
            <a:r>
              <a:rPr lang="en-US" sz="3200" b="1" dirty="0" smtClean="0">
                <a:solidFill>
                  <a:schemeClr val="accent1"/>
                </a:solidFill>
              </a:rPr>
              <a:t>1/3</a:t>
            </a:r>
            <a:endParaRPr lang="en-US" sz="3200" b="1" dirty="0">
              <a:solidFill>
                <a:schemeClr val="accent1"/>
              </a:solidFill>
            </a:endParaRPr>
          </a:p>
        </p:txBody>
      </p:sp>
      <p:sp>
        <p:nvSpPr>
          <p:cNvPr id="160791" name="Text Box 23"/>
          <p:cNvSpPr txBox="1">
            <a:spLocks noChangeArrowheads="1"/>
          </p:cNvSpPr>
          <p:nvPr/>
        </p:nvSpPr>
        <p:spPr bwMode="auto">
          <a:xfrm>
            <a:off x="8229600" y="3048000"/>
            <a:ext cx="590550" cy="579438"/>
          </a:xfrm>
          <a:prstGeom prst="rect">
            <a:avLst/>
          </a:prstGeom>
          <a:noFill/>
          <a:ln w="9525">
            <a:noFill/>
            <a:miter lim="800000"/>
            <a:headEnd/>
            <a:tailEnd/>
          </a:ln>
          <a:effectLst/>
        </p:spPr>
        <p:txBody>
          <a:bodyPr wrap="none">
            <a:spAutoFit/>
          </a:bodyPr>
          <a:lstStyle/>
          <a:p>
            <a:r>
              <a:rPr lang="en-US" sz="3200" b="1" dirty="0">
                <a:solidFill>
                  <a:schemeClr val="accent1"/>
                </a:solidFill>
              </a:rPr>
              <a:t>26</a:t>
            </a:r>
          </a:p>
        </p:txBody>
      </p:sp>
      <p:sp>
        <p:nvSpPr>
          <p:cNvPr id="160794" name="Rectangle 26"/>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0797" name="Group 29"/>
          <p:cNvGrpSpPr>
            <a:grpSpLocks/>
          </p:cNvGrpSpPr>
          <p:nvPr/>
        </p:nvGrpSpPr>
        <p:grpSpPr bwMode="auto">
          <a:xfrm>
            <a:off x="293688" y="4724400"/>
            <a:ext cx="1828800" cy="1066800"/>
            <a:chOff x="185" y="3408"/>
            <a:chExt cx="1152" cy="672"/>
          </a:xfrm>
        </p:grpSpPr>
        <p:sp>
          <p:nvSpPr>
            <p:cNvPr id="160796" name="Rectangle 28"/>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0795" name="Text Box 27"/>
            <p:cNvSpPr txBox="1">
              <a:spLocks noChangeArrowheads="1"/>
            </p:cNvSpPr>
            <p:nvPr/>
          </p:nvSpPr>
          <p:spPr bwMode="auto">
            <a:xfrm>
              <a:off x="192" y="3408"/>
              <a:ext cx="1126" cy="672"/>
            </a:xfrm>
            <a:prstGeom prst="rect">
              <a:avLst/>
            </a:prstGeom>
            <a:noFill/>
            <a:ln w="9525">
              <a:noFill/>
              <a:miter lim="800000"/>
              <a:headEnd/>
              <a:tailEnd/>
            </a:ln>
            <a:effectLst/>
          </p:spPr>
          <p:txBody>
            <a:bodyPr wrap="none">
              <a:spAutoFit/>
            </a:bodyPr>
            <a:lstStyle/>
            <a:p>
              <a:pPr algn="ctr"/>
              <a:r>
                <a:rPr lang="en-US" sz="3200" b="1"/>
                <a:t>Expected</a:t>
              </a:r>
            </a:p>
            <a:p>
              <a:pPr algn="ctr"/>
              <a:r>
                <a:rPr lang="en-US" sz="3200" b="1"/>
                <a:t>Table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0790"/>
                                        </p:tgtEl>
                                        <p:attrNameLst>
                                          <p:attrName>style.visibility</p:attrName>
                                        </p:attrNameLst>
                                      </p:cBhvr>
                                      <p:to>
                                        <p:strVal val="visible"/>
                                      </p:to>
                                    </p:set>
                                    <p:animEffect transition="in" filter="dissolve">
                                      <p:cBhvr>
                                        <p:cTn id="7" dur="500"/>
                                        <p:tgtEl>
                                          <p:spTgt spid="1607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607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0791"/>
                                        </p:tgtEl>
                                        <p:attrNameLst>
                                          <p:attrName>style.visibility</p:attrName>
                                        </p:attrNameLst>
                                      </p:cBhvr>
                                      <p:to>
                                        <p:strVal val="visible"/>
                                      </p:to>
                                    </p:set>
                                    <p:animEffect transition="in" filter="dissolve">
                                      <p:cBhvr>
                                        <p:cTn id="15" dur="500"/>
                                        <p:tgtEl>
                                          <p:spTgt spid="160791"/>
                                        </p:tgtEl>
                                      </p:cBhvr>
                                    </p:animEffect>
                                  </p:childTnLst>
                                </p:cTn>
                              </p:par>
                            </p:childTnLst>
                          </p:cTn>
                        </p:par>
                        <p:par>
                          <p:cTn id="16" fill="hold">
                            <p:stCondLst>
                              <p:cond delay="500"/>
                            </p:stCondLst>
                            <p:childTnLst>
                              <p:par>
                                <p:cTn id="17" presetID="19" presetClass="entr" presetSubtype="10" fill="hold" nodeType="afterEffect">
                                  <p:stCondLst>
                                    <p:cond delay="0"/>
                                  </p:stCondLst>
                                  <p:childTnLst>
                                    <p:set>
                                      <p:cBhvr>
                                        <p:cTn id="18" dur="1" fill="hold">
                                          <p:stCondLst>
                                            <p:cond delay="0"/>
                                          </p:stCondLst>
                                        </p:cTn>
                                        <p:tgtEl>
                                          <p:spTgt spid="160797"/>
                                        </p:tgtEl>
                                        <p:attrNameLst>
                                          <p:attrName>style.visibility</p:attrName>
                                        </p:attrNameLst>
                                      </p:cBhvr>
                                      <p:to>
                                        <p:strVal val="visible"/>
                                      </p:to>
                                    </p:set>
                                    <p:anim calcmode="lin" valueType="num">
                                      <p:cBhvr>
                                        <p:cTn id="19" dur="3000" fill="hold"/>
                                        <p:tgtEl>
                                          <p:spTgt spid="160797"/>
                                        </p:tgtEl>
                                        <p:attrNameLst>
                                          <p:attrName>ppt_w</p:attrName>
                                        </p:attrNameLst>
                                      </p:cBhvr>
                                      <p:tavLst>
                                        <p:tav tm="0" fmla="#ppt_w*sin(2.5*pi*$)">
                                          <p:val>
                                            <p:fltVal val="0"/>
                                          </p:val>
                                        </p:tav>
                                        <p:tav tm="100000">
                                          <p:val>
                                            <p:fltVal val="1"/>
                                          </p:val>
                                        </p:tav>
                                      </p:tavLst>
                                    </p:anim>
                                    <p:anim calcmode="lin" valueType="num">
                                      <p:cBhvr>
                                        <p:cTn id="20" dur="3000" fill="hold"/>
                                        <p:tgtEl>
                                          <p:spTgt spid="160797"/>
                                        </p:tgtEl>
                                        <p:attrNameLst>
                                          <p:attrName>ppt_h</p:attrName>
                                        </p:attrNameLst>
                                      </p:cBhvr>
                                      <p:tavLst>
                                        <p:tav tm="0">
                                          <p:val>
                                            <p:strVal val="#ppt_h"/>
                                          </p:val>
                                        </p:tav>
                                        <p:tav tm="100000">
                                          <p:val>
                                            <p:strVal val="#ppt_h"/>
                                          </p:val>
                                        </p:tav>
                                      </p:tavLst>
                                    </p:anim>
                                  </p:childTnLst>
                                </p:cTn>
                              </p:par>
                              <p:par>
                                <p:cTn id="21" presetID="19" presetClass="entr" presetSubtype="5" fill="hold" nodeType="withEffect">
                                  <p:stCondLst>
                                    <p:cond delay="0"/>
                                  </p:stCondLst>
                                  <p:childTnLst>
                                    <p:set>
                                      <p:cBhvr>
                                        <p:cTn id="22" dur="1" fill="hold">
                                          <p:stCondLst>
                                            <p:cond delay="0"/>
                                          </p:stCondLst>
                                        </p:cTn>
                                        <p:tgtEl>
                                          <p:spTgt spid="160773"/>
                                        </p:tgtEl>
                                        <p:attrNameLst>
                                          <p:attrName>style.visibility</p:attrName>
                                        </p:attrNameLst>
                                      </p:cBhvr>
                                      <p:to>
                                        <p:strVal val="visible"/>
                                      </p:to>
                                    </p:set>
                                    <p:anim calcmode="lin" valueType="num">
                                      <p:cBhvr>
                                        <p:cTn id="23" dur="3000" fill="hold"/>
                                        <p:tgtEl>
                                          <p:spTgt spid="160773"/>
                                        </p:tgtEl>
                                        <p:attrNameLst>
                                          <p:attrName>ppt_w</p:attrName>
                                        </p:attrNameLst>
                                      </p:cBhvr>
                                      <p:tavLst>
                                        <p:tav tm="0">
                                          <p:val>
                                            <p:strVal val="#ppt_w"/>
                                          </p:val>
                                        </p:tav>
                                        <p:tav tm="100000">
                                          <p:val>
                                            <p:strVal val="#ppt_w"/>
                                          </p:val>
                                        </p:tav>
                                      </p:tavLst>
                                    </p:anim>
                                    <p:anim calcmode="lin" valueType="num">
                                      <p:cBhvr>
                                        <p:cTn id="24" dur="3000" fill="hold"/>
                                        <p:tgtEl>
                                          <p:spTgt spid="160773"/>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90" grpId="0"/>
      <p:bldP spid="1607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en-US" smtClean="0"/>
              <a:t>Chi-Square Tests</a:t>
            </a:r>
            <a:endParaRPr lang="en-US"/>
          </a:p>
        </p:txBody>
      </p:sp>
      <p:sp>
        <p:nvSpPr>
          <p:cNvPr id="26" name="Slide Number Placeholder 5"/>
          <p:cNvSpPr>
            <a:spLocks noGrp="1"/>
          </p:cNvSpPr>
          <p:nvPr>
            <p:ph type="sldNum" sz="quarter" idx="12"/>
          </p:nvPr>
        </p:nvSpPr>
        <p:spPr/>
        <p:txBody>
          <a:bodyPr/>
          <a:lstStyle/>
          <a:p>
            <a:r>
              <a:rPr lang="en-US"/>
              <a:t>Slide #</a:t>
            </a:r>
            <a:fld id="{0E220F8A-66DD-45EF-AE47-A725F0BD9154}" type="slidenum">
              <a:rPr lang="en-US"/>
              <a:pPr/>
              <a:t>5</a:t>
            </a:fld>
            <a:endParaRPr lang="en-US"/>
          </a:p>
        </p:txBody>
      </p:sp>
      <p:sp>
        <p:nvSpPr>
          <p:cNvPr id="161796" name="Rectangle 4"/>
          <p:cNvSpPr>
            <a:spLocks noChangeArrowheads="1"/>
          </p:cNvSpPr>
          <p:nvPr/>
        </p:nvSpPr>
        <p:spPr bwMode="auto">
          <a:xfrm>
            <a:off x="228600" y="1219200"/>
            <a:ext cx="8686800" cy="609600"/>
          </a:xfrm>
          <a:prstGeom prst="rect">
            <a:avLst/>
          </a:prstGeom>
          <a:noFill/>
          <a:ln w="9525">
            <a:noFill/>
            <a:miter lim="800000"/>
            <a:headEnd/>
            <a:tailEnd/>
          </a:ln>
          <a:effectLst/>
        </p:spPr>
        <p:txBody>
          <a:bodyPr/>
          <a:lstStyle/>
          <a:p>
            <a:pPr marL="342900" indent="-342900">
              <a:spcBef>
                <a:spcPct val="20000"/>
              </a:spcBef>
              <a:buFontTx/>
              <a:buChar char="•"/>
            </a:pPr>
            <a:r>
              <a:rPr lang="en-US" sz="3200"/>
              <a:t>Suppose these results were obtained:</a:t>
            </a:r>
          </a:p>
        </p:txBody>
      </p:sp>
      <p:graphicFrame>
        <p:nvGraphicFramePr>
          <p:cNvPr id="161797" name="Group 5"/>
          <p:cNvGraphicFramePr>
            <a:graphicFrameLocks noGrp="1"/>
          </p:cNvGraphicFramePr>
          <p:nvPr>
            <p:extLst>
              <p:ext uri="{D42A27DB-BD31-4B8C-83A1-F6EECF244321}">
                <p14:modId xmlns:p14="http://schemas.microsoft.com/office/powerpoint/2010/main" val="2589546796"/>
              </p:ext>
            </p:extLst>
          </p:nvPr>
        </p:nvGraphicFramePr>
        <p:xfrm>
          <a:off x="2362200" y="25400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imes New Roman" pitchFamily="18" charset="0"/>
                        </a:rPr>
                        <a:t>Freq</a:t>
                      </a:r>
                      <a:endParaRPr kumimoji="0" lang="en-US" sz="2800" b="1"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1815" name="Rectangle 23"/>
          <p:cNvSpPr>
            <a:spLocks noChangeArrowheads="1"/>
          </p:cNvSpPr>
          <p:nvPr/>
        </p:nvSpPr>
        <p:spPr bwMode="auto">
          <a:xfrm>
            <a:off x="228600" y="4495800"/>
            <a:ext cx="8686800" cy="1752600"/>
          </a:xfrm>
          <a:prstGeom prst="rect">
            <a:avLst/>
          </a:prstGeom>
          <a:noFill/>
          <a:ln w="9525">
            <a:noFill/>
            <a:miter lim="800000"/>
            <a:headEnd/>
            <a:tailEnd/>
          </a:ln>
          <a:effectLst/>
        </p:spPr>
        <p:txBody>
          <a:bodyPr/>
          <a:lstStyle/>
          <a:p>
            <a:pPr marL="342900" indent="-342900">
              <a:spcBef>
                <a:spcPct val="20000"/>
              </a:spcBef>
              <a:buFontTx/>
              <a:buChar char="•"/>
            </a:pPr>
            <a:r>
              <a:rPr lang="en-US" sz="3200" dirty="0"/>
              <a:t>Is there </a:t>
            </a:r>
            <a:r>
              <a:rPr lang="en-US" sz="3200" dirty="0" smtClean="0"/>
              <a:t>a preference – i.e., are </a:t>
            </a:r>
            <a:r>
              <a:rPr lang="en-US" sz="3200" dirty="0"/>
              <a:t>these observations significantly different from what was expected when assuming </a:t>
            </a:r>
            <a:r>
              <a:rPr lang="en-US" sz="3200" dirty="0" smtClean="0"/>
              <a:t>no </a:t>
            </a:r>
            <a:r>
              <a:rPr lang="en-US" sz="3200" dirty="0"/>
              <a:t>preference?</a:t>
            </a:r>
          </a:p>
        </p:txBody>
      </p:sp>
      <p:sp>
        <p:nvSpPr>
          <p:cNvPr id="161817" name="Rectangle 25"/>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1818" name="Group 26"/>
          <p:cNvGrpSpPr>
            <a:grpSpLocks/>
          </p:cNvGrpSpPr>
          <p:nvPr/>
        </p:nvGrpSpPr>
        <p:grpSpPr bwMode="auto">
          <a:xfrm>
            <a:off x="260350" y="2571750"/>
            <a:ext cx="1855788" cy="1066800"/>
            <a:chOff x="171" y="3408"/>
            <a:chExt cx="1169" cy="672"/>
          </a:xfrm>
        </p:grpSpPr>
        <p:sp>
          <p:nvSpPr>
            <p:cNvPr id="161819" name="Rectangle 27"/>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1820" name="Text Box 28"/>
            <p:cNvSpPr txBox="1">
              <a:spLocks noChangeArrowheads="1"/>
            </p:cNvSpPr>
            <p:nvPr/>
          </p:nvSpPr>
          <p:spPr bwMode="auto">
            <a:xfrm>
              <a:off x="171" y="3408"/>
              <a:ext cx="1169" cy="672"/>
            </a:xfrm>
            <a:prstGeom prst="rect">
              <a:avLst/>
            </a:prstGeom>
            <a:noFill/>
            <a:ln w="9525">
              <a:noFill/>
              <a:miter lim="800000"/>
              <a:headEnd/>
              <a:tailEnd/>
            </a:ln>
            <a:effectLst/>
          </p:spPr>
          <p:txBody>
            <a:bodyPr wrap="none">
              <a:spAutoFit/>
            </a:bodyPr>
            <a:lstStyle/>
            <a:p>
              <a:pPr algn="ctr"/>
              <a:r>
                <a:rPr lang="en-US" sz="3200" b="1"/>
                <a:t>Observed</a:t>
              </a:r>
            </a:p>
            <a:p>
              <a:pPr algn="ctr"/>
              <a:r>
                <a:rPr lang="en-US" sz="3200" b="1"/>
                <a:t>Table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161818"/>
                                        </p:tgtEl>
                                        <p:attrNameLst>
                                          <p:attrName>style.visibility</p:attrName>
                                        </p:attrNameLst>
                                      </p:cBhvr>
                                      <p:to>
                                        <p:strVal val="visible"/>
                                      </p:to>
                                    </p:set>
                                    <p:anim calcmode="lin" valueType="num">
                                      <p:cBhvr>
                                        <p:cTn id="7" dur="3000" fill="hold"/>
                                        <p:tgtEl>
                                          <p:spTgt spid="161818"/>
                                        </p:tgtEl>
                                        <p:attrNameLst>
                                          <p:attrName>ppt_w</p:attrName>
                                        </p:attrNameLst>
                                      </p:cBhvr>
                                      <p:tavLst>
                                        <p:tav tm="0" fmla="#ppt_w*sin(2.5*pi*$)">
                                          <p:val>
                                            <p:fltVal val="0"/>
                                          </p:val>
                                        </p:tav>
                                        <p:tav tm="100000">
                                          <p:val>
                                            <p:fltVal val="1"/>
                                          </p:val>
                                        </p:tav>
                                      </p:tavLst>
                                    </p:anim>
                                    <p:anim calcmode="lin" valueType="num">
                                      <p:cBhvr>
                                        <p:cTn id="8" dur="3000" fill="hold"/>
                                        <p:tgtEl>
                                          <p:spTgt spid="161818"/>
                                        </p:tgtEl>
                                        <p:attrNameLst>
                                          <p:attrName>ppt_h</p:attrName>
                                        </p:attrNameLst>
                                      </p:cBhvr>
                                      <p:tavLst>
                                        <p:tav tm="0">
                                          <p:val>
                                            <p:strVal val="#ppt_h"/>
                                          </p:val>
                                        </p:tav>
                                        <p:tav tm="100000">
                                          <p:val>
                                            <p:strVal val="#ppt_h"/>
                                          </p:val>
                                        </p:tav>
                                      </p:tavLst>
                                    </p:anim>
                                  </p:childTnLst>
                                </p:cTn>
                              </p:par>
                              <p:par>
                                <p:cTn id="9" presetID="19" presetClass="entr" presetSubtype="5" fill="hold" nodeType="withEffect">
                                  <p:stCondLst>
                                    <p:cond delay="0"/>
                                  </p:stCondLst>
                                  <p:childTnLst>
                                    <p:set>
                                      <p:cBhvr>
                                        <p:cTn id="10" dur="1" fill="hold">
                                          <p:stCondLst>
                                            <p:cond delay="0"/>
                                          </p:stCondLst>
                                        </p:cTn>
                                        <p:tgtEl>
                                          <p:spTgt spid="161797"/>
                                        </p:tgtEl>
                                        <p:attrNameLst>
                                          <p:attrName>style.visibility</p:attrName>
                                        </p:attrNameLst>
                                      </p:cBhvr>
                                      <p:to>
                                        <p:strVal val="visible"/>
                                      </p:to>
                                    </p:set>
                                    <p:anim calcmode="lin" valueType="num">
                                      <p:cBhvr>
                                        <p:cTn id="11" dur="3000" fill="hold"/>
                                        <p:tgtEl>
                                          <p:spTgt spid="161797"/>
                                        </p:tgtEl>
                                        <p:attrNameLst>
                                          <p:attrName>ppt_w</p:attrName>
                                        </p:attrNameLst>
                                      </p:cBhvr>
                                      <p:tavLst>
                                        <p:tav tm="0">
                                          <p:val>
                                            <p:strVal val="#ppt_w"/>
                                          </p:val>
                                        </p:tav>
                                        <p:tav tm="100000">
                                          <p:val>
                                            <p:strVal val="#ppt_w"/>
                                          </p:val>
                                        </p:tav>
                                      </p:tavLst>
                                    </p:anim>
                                    <p:anim calcmode="lin" valueType="num">
                                      <p:cBhvr>
                                        <p:cTn id="12" dur="3000" fill="hold"/>
                                        <p:tgtEl>
                                          <p:spTgt spid="161797"/>
                                        </p:tgtEl>
                                        <p:attrNameLst>
                                          <p:attrName>ppt_h</p:attrName>
                                        </p:attrNameLst>
                                      </p:cBhvr>
                                      <p:tavLst>
                                        <p:tav tm="0" fmla="#ppt_h*sin(2.5*pi*$)">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8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5" grpId="0" uiExpand="1" build="allAtOnce"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Chi-Square Tests</a:t>
            </a:r>
            <a:endParaRPr lang="en-US"/>
          </a:p>
        </p:txBody>
      </p:sp>
      <p:sp>
        <p:nvSpPr>
          <p:cNvPr id="7" name="Slide Number Placeholder 5"/>
          <p:cNvSpPr>
            <a:spLocks noGrp="1"/>
          </p:cNvSpPr>
          <p:nvPr>
            <p:ph type="sldNum" sz="quarter" idx="12"/>
          </p:nvPr>
        </p:nvSpPr>
        <p:spPr/>
        <p:txBody>
          <a:bodyPr/>
          <a:lstStyle/>
          <a:p>
            <a:r>
              <a:rPr lang="en-US"/>
              <a:t>Slide #</a:t>
            </a:r>
            <a:fld id="{D9B13F33-1036-481F-BCEC-55AFB5BD360E}" type="slidenum">
              <a:rPr lang="en-US"/>
              <a:pPr/>
              <a:t>6</a:t>
            </a:fld>
            <a:endParaRPr lang="en-US"/>
          </a:p>
        </p:txBody>
      </p:sp>
      <p:sp>
        <p:nvSpPr>
          <p:cNvPr id="168962" name="Rectangle 2"/>
          <p:cNvSpPr>
            <a:spLocks noGrp="1" noChangeArrowheads="1"/>
          </p:cNvSpPr>
          <p:nvPr>
            <p:ph type="title"/>
          </p:nvPr>
        </p:nvSpPr>
        <p:spPr>
          <a:xfrm>
            <a:off x="685800" y="152400"/>
            <a:ext cx="7772400" cy="762000"/>
          </a:xfrm>
        </p:spPr>
        <p:txBody>
          <a:bodyPr/>
          <a:lstStyle/>
          <a:p>
            <a:r>
              <a:rPr lang="en-US"/>
              <a:t>A New Test Statistic</a:t>
            </a:r>
          </a:p>
        </p:txBody>
      </p:sp>
      <p:graphicFrame>
        <p:nvGraphicFramePr>
          <p:cNvPr id="168964" name="Object 4"/>
          <p:cNvGraphicFramePr>
            <a:graphicFrameLocks noChangeAspect="1"/>
          </p:cNvGraphicFramePr>
          <p:nvPr>
            <p:extLst>
              <p:ext uri="{D42A27DB-BD31-4B8C-83A1-F6EECF244321}">
                <p14:modId xmlns:p14="http://schemas.microsoft.com/office/powerpoint/2010/main" val="2468318602"/>
              </p:ext>
            </p:extLst>
          </p:nvPr>
        </p:nvGraphicFramePr>
        <p:xfrm>
          <a:off x="1854200" y="1981200"/>
          <a:ext cx="5403850" cy="1255712"/>
        </p:xfrm>
        <a:graphic>
          <a:graphicData uri="http://schemas.openxmlformats.org/presentationml/2006/ole">
            <mc:AlternateContent xmlns:mc="http://schemas.openxmlformats.org/markup-compatibility/2006">
              <mc:Choice xmlns:v="urn:schemas-microsoft-com:vml" Requires="v">
                <p:oleObj spid="_x0000_s168992" name="Equation" r:id="rId3" imgW="1968480" imgH="457200" progId="Equation.3">
                  <p:embed/>
                </p:oleObj>
              </mc:Choice>
              <mc:Fallback>
                <p:oleObj name="Equation" r:id="rId3" imgW="1968480" imgH="457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1981200"/>
                        <a:ext cx="5403850"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5" name="Text Box 5"/>
          <p:cNvSpPr txBox="1">
            <a:spLocks noChangeArrowheads="1"/>
          </p:cNvSpPr>
          <p:nvPr/>
        </p:nvSpPr>
        <p:spPr bwMode="auto">
          <a:xfrm>
            <a:off x="1844675" y="3854450"/>
            <a:ext cx="2498725" cy="641350"/>
          </a:xfrm>
          <a:prstGeom prst="rect">
            <a:avLst/>
          </a:prstGeom>
          <a:noFill/>
          <a:ln w="9525">
            <a:noFill/>
            <a:miter lim="800000"/>
            <a:headEnd/>
            <a:tailEnd/>
          </a:ln>
          <a:effectLst/>
        </p:spPr>
        <p:txBody>
          <a:bodyPr wrap="none">
            <a:spAutoFit/>
          </a:bodyPr>
          <a:lstStyle/>
          <a:p>
            <a:r>
              <a:rPr lang="en-US" sz="3600" dirty="0" err="1">
                <a:solidFill>
                  <a:schemeClr val="accent1"/>
                </a:solidFill>
              </a:rPr>
              <a:t>df</a:t>
            </a:r>
            <a:r>
              <a:rPr lang="en-US" sz="3600" dirty="0">
                <a:solidFill>
                  <a:schemeClr val="accent1"/>
                </a:solidFill>
              </a:rPr>
              <a:t> = cells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
          <p:cNvSpPr>
            <a:spLocks noGrp="1"/>
          </p:cNvSpPr>
          <p:nvPr>
            <p:ph type="ftr" sz="quarter" idx="11"/>
          </p:nvPr>
        </p:nvSpPr>
        <p:spPr/>
        <p:txBody>
          <a:bodyPr/>
          <a:lstStyle/>
          <a:p>
            <a:r>
              <a:rPr lang="en-US" smtClean="0"/>
              <a:t>Chi-Square Tests</a:t>
            </a:r>
            <a:endParaRPr lang="en-US"/>
          </a:p>
        </p:txBody>
      </p:sp>
      <p:sp>
        <p:nvSpPr>
          <p:cNvPr id="40" name="Slide Number Placeholder 5"/>
          <p:cNvSpPr>
            <a:spLocks noGrp="1"/>
          </p:cNvSpPr>
          <p:nvPr>
            <p:ph type="sldNum" sz="quarter" idx="12"/>
          </p:nvPr>
        </p:nvSpPr>
        <p:spPr/>
        <p:txBody>
          <a:bodyPr/>
          <a:lstStyle/>
          <a:p>
            <a:r>
              <a:rPr lang="en-US"/>
              <a:t>Slide #</a:t>
            </a:r>
            <a:fld id="{D0461AD7-9D23-4364-92CD-0D948B35DFA0}" type="slidenum">
              <a:rPr lang="en-US"/>
              <a:pPr/>
              <a:t>7</a:t>
            </a:fld>
            <a:endParaRPr lang="en-US"/>
          </a:p>
        </p:txBody>
      </p:sp>
      <p:sp>
        <p:nvSpPr>
          <p:cNvPr id="169986" name="Rectangle 2"/>
          <p:cNvSpPr>
            <a:spLocks noGrp="1" noChangeArrowheads="1"/>
          </p:cNvSpPr>
          <p:nvPr>
            <p:ph type="title"/>
          </p:nvPr>
        </p:nvSpPr>
        <p:spPr>
          <a:xfrm>
            <a:off x="685800" y="152400"/>
            <a:ext cx="7772400" cy="762000"/>
          </a:xfrm>
        </p:spPr>
        <p:txBody>
          <a:bodyPr/>
          <a:lstStyle/>
          <a:p>
            <a:r>
              <a:rPr lang="en-US"/>
              <a:t>Chi-Square Distribution</a:t>
            </a:r>
          </a:p>
        </p:txBody>
      </p:sp>
      <p:sp>
        <p:nvSpPr>
          <p:cNvPr id="169987" name="Rectangle 3"/>
          <p:cNvSpPr>
            <a:spLocks noGrp="1" noChangeArrowheads="1"/>
          </p:cNvSpPr>
          <p:nvPr>
            <p:ph type="body" idx="1"/>
          </p:nvPr>
        </p:nvSpPr>
        <p:spPr>
          <a:xfrm>
            <a:off x="381000" y="990600"/>
            <a:ext cx="7696200" cy="4343400"/>
          </a:xfrm>
        </p:spPr>
        <p:txBody>
          <a:bodyPr/>
          <a:lstStyle/>
          <a:p>
            <a:r>
              <a:rPr lang="en-US" dirty="0"/>
              <a:t>Right-skewed (all values are positive)</a:t>
            </a:r>
          </a:p>
          <a:p>
            <a:r>
              <a:rPr lang="en-US" dirty="0" smtClean="0"/>
              <a:t>Less </a:t>
            </a:r>
            <a:r>
              <a:rPr lang="en-US" dirty="0"/>
              <a:t>sharply skewed with increasing </a:t>
            </a:r>
            <a:r>
              <a:rPr lang="en-US" dirty="0" err="1"/>
              <a:t>df</a:t>
            </a:r>
            <a:endParaRPr lang="en-US" dirty="0"/>
          </a:p>
          <a:p>
            <a:pPr lvl="1"/>
            <a:r>
              <a:rPr lang="en-US" dirty="0" err="1"/>
              <a:t>df</a:t>
            </a:r>
            <a:r>
              <a:rPr lang="en-US" dirty="0"/>
              <a:t> are related to the size of the table, not n</a:t>
            </a:r>
          </a:p>
          <a:p>
            <a:r>
              <a:rPr lang="en-US" dirty="0"/>
              <a:t>All </a:t>
            </a:r>
            <a:r>
              <a:rPr lang="en-US" dirty="0" smtClean="0"/>
              <a:t>p-values </a:t>
            </a:r>
            <a:r>
              <a:rPr lang="en-US" dirty="0"/>
              <a:t>are “right-</a:t>
            </a:r>
            <a:r>
              <a:rPr lang="en-US" dirty="0" err="1"/>
              <a:t>ofs</a:t>
            </a:r>
            <a:r>
              <a:rPr lang="en-US" dirty="0"/>
              <a:t>” – no “one-tailed” tests with </a:t>
            </a:r>
            <a:r>
              <a:rPr lang="en-US" dirty="0" smtClean="0"/>
              <a:t>chi-square</a:t>
            </a:r>
          </a:p>
          <a:p>
            <a:endParaRPr lang="en-US" dirty="0" smtClean="0"/>
          </a:p>
          <a:p>
            <a:r>
              <a:rPr lang="en-US" dirty="0" smtClean="0">
                <a:cs typeface="Courier New" pitchFamily="49" charset="0"/>
              </a:rPr>
              <a:t>Examine HO – page 1</a:t>
            </a:r>
            <a:endParaRPr lang="en-US" dirty="0">
              <a:cs typeface="Courier New" pitchFamily="49" charset="0"/>
            </a:endParaRPr>
          </a:p>
        </p:txBody>
      </p:sp>
      <p:grpSp>
        <p:nvGrpSpPr>
          <p:cNvPr id="170027" name="Group 43"/>
          <p:cNvGrpSpPr>
            <a:grpSpLocks/>
          </p:cNvGrpSpPr>
          <p:nvPr/>
        </p:nvGrpSpPr>
        <p:grpSpPr bwMode="auto">
          <a:xfrm>
            <a:off x="2324100" y="3201988"/>
            <a:ext cx="3541713" cy="3313112"/>
            <a:chOff x="1464" y="2017"/>
            <a:chExt cx="2231" cy="2087"/>
          </a:xfrm>
        </p:grpSpPr>
        <p:sp>
          <p:nvSpPr>
            <p:cNvPr id="169992" name="Freeform 8"/>
            <p:cNvSpPr>
              <a:spLocks/>
            </p:cNvSpPr>
            <p:nvPr/>
          </p:nvSpPr>
          <p:spPr bwMode="auto">
            <a:xfrm>
              <a:off x="1609" y="2073"/>
              <a:ext cx="2014" cy="1528"/>
            </a:xfrm>
            <a:custGeom>
              <a:avLst/>
              <a:gdLst/>
              <a:ahLst/>
              <a:cxnLst>
                <a:cxn ang="0">
                  <a:pos x="33" y="40"/>
                </a:cxn>
                <a:cxn ang="0">
                  <a:pos x="65" y="72"/>
                </a:cxn>
                <a:cxn ang="0">
                  <a:pos x="97" y="322"/>
                </a:cxn>
                <a:cxn ang="0">
                  <a:pos x="129" y="587"/>
                </a:cxn>
                <a:cxn ang="0">
                  <a:pos x="161" y="820"/>
                </a:cxn>
                <a:cxn ang="0">
                  <a:pos x="194" y="1005"/>
                </a:cxn>
                <a:cxn ang="0">
                  <a:pos x="226" y="1150"/>
                </a:cxn>
                <a:cxn ang="0">
                  <a:pos x="258" y="1255"/>
                </a:cxn>
                <a:cxn ang="0">
                  <a:pos x="290" y="1335"/>
                </a:cxn>
                <a:cxn ang="0">
                  <a:pos x="323" y="1391"/>
                </a:cxn>
                <a:cxn ang="0">
                  <a:pos x="355" y="1432"/>
                </a:cxn>
                <a:cxn ang="0">
                  <a:pos x="387" y="1464"/>
                </a:cxn>
                <a:cxn ang="0">
                  <a:pos x="419" y="1480"/>
                </a:cxn>
                <a:cxn ang="0">
                  <a:pos x="451" y="1496"/>
                </a:cxn>
                <a:cxn ang="0">
                  <a:pos x="484" y="1504"/>
                </a:cxn>
                <a:cxn ang="0">
                  <a:pos x="516" y="1512"/>
                </a:cxn>
                <a:cxn ang="0">
                  <a:pos x="548" y="1520"/>
                </a:cxn>
                <a:cxn ang="0">
                  <a:pos x="580" y="1520"/>
                </a:cxn>
                <a:cxn ang="0">
                  <a:pos x="612" y="1520"/>
                </a:cxn>
                <a:cxn ang="0">
                  <a:pos x="645" y="1520"/>
                </a:cxn>
                <a:cxn ang="0">
                  <a:pos x="677" y="1528"/>
                </a:cxn>
                <a:cxn ang="0">
                  <a:pos x="709" y="1528"/>
                </a:cxn>
                <a:cxn ang="0">
                  <a:pos x="741" y="1528"/>
                </a:cxn>
                <a:cxn ang="0">
                  <a:pos x="773" y="1528"/>
                </a:cxn>
                <a:cxn ang="0">
                  <a:pos x="806" y="1528"/>
                </a:cxn>
                <a:cxn ang="0">
                  <a:pos x="838" y="1528"/>
                </a:cxn>
                <a:cxn ang="0">
                  <a:pos x="870" y="1528"/>
                </a:cxn>
                <a:cxn ang="0">
                  <a:pos x="902" y="1528"/>
                </a:cxn>
                <a:cxn ang="0">
                  <a:pos x="935" y="1528"/>
                </a:cxn>
                <a:cxn ang="0">
                  <a:pos x="967" y="1528"/>
                </a:cxn>
                <a:cxn ang="0">
                  <a:pos x="999" y="1528"/>
                </a:cxn>
                <a:cxn ang="0">
                  <a:pos x="1023" y="1528"/>
                </a:cxn>
                <a:cxn ang="0">
                  <a:pos x="1055" y="1528"/>
                </a:cxn>
                <a:cxn ang="0">
                  <a:pos x="1088" y="1528"/>
                </a:cxn>
                <a:cxn ang="0">
                  <a:pos x="1120" y="1528"/>
                </a:cxn>
                <a:cxn ang="0">
                  <a:pos x="1152" y="1528"/>
                </a:cxn>
                <a:cxn ang="0">
                  <a:pos x="1184" y="1528"/>
                </a:cxn>
                <a:cxn ang="0">
                  <a:pos x="1216" y="1528"/>
                </a:cxn>
                <a:cxn ang="0">
                  <a:pos x="1249" y="1528"/>
                </a:cxn>
                <a:cxn ang="0">
                  <a:pos x="1281" y="1528"/>
                </a:cxn>
                <a:cxn ang="0">
                  <a:pos x="1313" y="1528"/>
                </a:cxn>
                <a:cxn ang="0">
                  <a:pos x="1345" y="1528"/>
                </a:cxn>
                <a:cxn ang="0">
                  <a:pos x="1377" y="1528"/>
                </a:cxn>
                <a:cxn ang="0">
                  <a:pos x="1410" y="1528"/>
                </a:cxn>
                <a:cxn ang="0">
                  <a:pos x="1442" y="1528"/>
                </a:cxn>
                <a:cxn ang="0">
                  <a:pos x="1474" y="1528"/>
                </a:cxn>
                <a:cxn ang="0">
                  <a:pos x="1506" y="1528"/>
                </a:cxn>
                <a:cxn ang="0">
                  <a:pos x="1538" y="1528"/>
                </a:cxn>
                <a:cxn ang="0">
                  <a:pos x="1571" y="1528"/>
                </a:cxn>
                <a:cxn ang="0">
                  <a:pos x="1603" y="1528"/>
                </a:cxn>
                <a:cxn ang="0">
                  <a:pos x="1635" y="1528"/>
                </a:cxn>
                <a:cxn ang="0">
                  <a:pos x="1667" y="1528"/>
                </a:cxn>
                <a:cxn ang="0">
                  <a:pos x="1700" y="1528"/>
                </a:cxn>
                <a:cxn ang="0">
                  <a:pos x="1732" y="1528"/>
                </a:cxn>
                <a:cxn ang="0">
                  <a:pos x="1764" y="1528"/>
                </a:cxn>
                <a:cxn ang="0">
                  <a:pos x="1796" y="1528"/>
                </a:cxn>
                <a:cxn ang="0">
                  <a:pos x="1828" y="1528"/>
                </a:cxn>
                <a:cxn ang="0">
                  <a:pos x="1861" y="1528"/>
                </a:cxn>
                <a:cxn ang="0">
                  <a:pos x="1893" y="1528"/>
                </a:cxn>
                <a:cxn ang="0">
                  <a:pos x="1925" y="1528"/>
                </a:cxn>
                <a:cxn ang="0">
                  <a:pos x="1957" y="1528"/>
                </a:cxn>
                <a:cxn ang="0">
                  <a:pos x="1989" y="1528"/>
                </a:cxn>
              </a:cxnLst>
              <a:rect l="0" t="0" r="r" b="b"/>
              <a:pathLst>
                <a:path w="2014" h="1528">
                  <a:moveTo>
                    <a:pt x="0" y="1528"/>
                  </a:moveTo>
                  <a:lnTo>
                    <a:pt x="8" y="772"/>
                  </a:lnTo>
                  <a:lnTo>
                    <a:pt x="8" y="507"/>
                  </a:lnTo>
                  <a:lnTo>
                    <a:pt x="17" y="338"/>
                  </a:lnTo>
                  <a:lnTo>
                    <a:pt x="17" y="225"/>
                  </a:lnTo>
                  <a:lnTo>
                    <a:pt x="25" y="145"/>
                  </a:lnTo>
                  <a:lnTo>
                    <a:pt x="25" y="81"/>
                  </a:lnTo>
                  <a:lnTo>
                    <a:pt x="33" y="40"/>
                  </a:lnTo>
                  <a:lnTo>
                    <a:pt x="33" y="16"/>
                  </a:lnTo>
                  <a:lnTo>
                    <a:pt x="41" y="8"/>
                  </a:lnTo>
                  <a:lnTo>
                    <a:pt x="41" y="0"/>
                  </a:lnTo>
                  <a:lnTo>
                    <a:pt x="49" y="8"/>
                  </a:lnTo>
                  <a:lnTo>
                    <a:pt x="49" y="16"/>
                  </a:lnTo>
                  <a:lnTo>
                    <a:pt x="57" y="32"/>
                  </a:lnTo>
                  <a:lnTo>
                    <a:pt x="57" y="48"/>
                  </a:lnTo>
                  <a:lnTo>
                    <a:pt x="65" y="72"/>
                  </a:lnTo>
                  <a:lnTo>
                    <a:pt x="65" y="97"/>
                  </a:lnTo>
                  <a:lnTo>
                    <a:pt x="73" y="129"/>
                  </a:lnTo>
                  <a:lnTo>
                    <a:pt x="73" y="153"/>
                  </a:lnTo>
                  <a:lnTo>
                    <a:pt x="81" y="185"/>
                  </a:lnTo>
                  <a:lnTo>
                    <a:pt x="81" y="217"/>
                  </a:lnTo>
                  <a:lnTo>
                    <a:pt x="89" y="249"/>
                  </a:lnTo>
                  <a:lnTo>
                    <a:pt x="89" y="282"/>
                  </a:lnTo>
                  <a:lnTo>
                    <a:pt x="97" y="322"/>
                  </a:lnTo>
                  <a:lnTo>
                    <a:pt x="97" y="354"/>
                  </a:lnTo>
                  <a:lnTo>
                    <a:pt x="105" y="386"/>
                  </a:lnTo>
                  <a:lnTo>
                    <a:pt x="105" y="418"/>
                  </a:lnTo>
                  <a:lnTo>
                    <a:pt x="113" y="459"/>
                  </a:lnTo>
                  <a:lnTo>
                    <a:pt x="113" y="491"/>
                  </a:lnTo>
                  <a:lnTo>
                    <a:pt x="121" y="523"/>
                  </a:lnTo>
                  <a:lnTo>
                    <a:pt x="121" y="555"/>
                  </a:lnTo>
                  <a:lnTo>
                    <a:pt x="129" y="587"/>
                  </a:lnTo>
                  <a:lnTo>
                    <a:pt x="129" y="619"/>
                  </a:lnTo>
                  <a:lnTo>
                    <a:pt x="137" y="652"/>
                  </a:lnTo>
                  <a:lnTo>
                    <a:pt x="137" y="676"/>
                  </a:lnTo>
                  <a:lnTo>
                    <a:pt x="145" y="708"/>
                  </a:lnTo>
                  <a:lnTo>
                    <a:pt x="145" y="740"/>
                  </a:lnTo>
                  <a:lnTo>
                    <a:pt x="153" y="764"/>
                  </a:lnTo>
                  <a:lnTo>
                    <a:pt x="153" y="796"/>
                  </a:lnTo>
                  <a:lnTo>
                    <a:pt x="161" y="820"/>
                  </a:lnTo>
                  <a:lnTo>
                    <a:pt x="161" y="845"/>
                  </a:lnTo>
                  <a:lnTo>
                    <a:pt x="170" y="869"/>
                  </a:lnTo>
                  <a:lnTo>
                    <a:pt x="170" y="893"/>
                  </a:lnTo>
                  <a:lnTo>
                    <a:pt x="178" y="917"/>
                  </a:lnTo>
                  <a:lnTo>
                    <a:pt x="178" y="941"/>
                  </a:lnTo>
                  <a:lnTo>
                    <a:pt x="186" y="965"/>
                  </a:lnTo>
                  <a:lnTo>
                    <a:pt x="186" y="989"/>
                  </a:lnTo>
                  <a:lnTo>
                    <a:pt x="194" y="1005"/>
                  </a:lnTo>
                  <a:lnTo>
                    <a:pt x="194" y="1030"/>
                  </a:lnTo>
                  <a:lnTo>
                    <a:pt x="202" y="1046"/>
                  </a:lnTo>
                  <a:lnTo>
                    <a:pt x="202" y="1062"/>
                  </a:lnTo>
                  <a:lnTo>
                    <a:pt x="210" y="1086"/>
                  </a:lnTo>
                  <a:lnTo>
                    <a:pt x="210" y="1102"/>
                  </a:lnTo>
                  <a:lnTo>
                    <a:pt x="218" y="1118"/>
                  </a:lnTo>
                  <a:lnTo>
                    <a:pt x="218" y="1134"/>
                  </a:lnTo>
                  <a:lnTo>
                    <a:pt x="226" y="1150"/>
                  </a:lnTo>
                  <a:lnTo>
                    <a:pt x="226" y="1166"/>
                  </a:lnTo>
                  <a:lnTo>
                    <a:pt x="234" y="1182"/>
                  </a:lnTo>
                  <a:lnTo>
                    <a:pt x="234" y="1190"/>
                  </a:lnTo>
                  <a:lnTo>
                    <a:pt x="242" y="1207"/>
                  </a:lnTo>
                  <a:lnTo>
                    <a:pt x="242" y="1223"/>
                  </a:lnTo>
                  <a:lnTo>
                    <a:pt x="250" y="1231"/>
                  </a:lnTo>
                  <a:lnTo>
                    <a:pt x="250" y="1247"/>
                  </a:lnTo>
                  <a:lnTo>
                    <a:pt x="258" y="1255"/>
                  </a:lnTo>
                  <a:lnTo>
                    <a:pt x="258" y="1271"/>
                  </a:lnTo>
                  <a:lnTo>
                    <a:pt x="266" y="1279"/>
                  </a:lnTo>
                  <a:lnTo>
                    <a:pt x="266" y="1287"/>
                  </a:lnTo>
                  <a:lnTo>
                    <a:pt x="274" y="1295"/>
                  </a:lnTo>
                  <a:lnTo>
                    <a:pt x="274" y="1311"/>
                  </a:lnTo>
                  <a:lnTo>
                    <a:pt x="282" y="1319"/>
                  </a:lnTo>
                  <a:lnTo>
                    <a:pt x="282" y="1327"/>
                  </a:lnTo>
                  <a:lnTo>
                    <a:pt x="290" y="1335"/>
                  </a:lnTo>
                  <a:lnTo>
                    <a:pt x="290" y="1343"/>
                  </a:lnTo>
                  <a:lnTo>
                    <a:pt x="298" y="1351"/>
                  </a:lnTo>
                  <a:lnTo>
                    <a:pt x="298" y="1359"/>
                  </a:lnTo>
                  <a:lnTo>
                    <a:pt x="306" y="1367"/>
                  </a:lnTo>
                  <a:lnTo>
                    <a:pt x="306" y="1375"/>
                  </a:lnTo>
                  <a:lnTo>
                    <a:pt x="314" y="1375"/>
                  </a:lnTo>
                  <a:lnTo>
                    <a:pt x="314" y="1383"/>
                  </a:lnTo>
                  <a:lnTo>
                    <a:pt x="323" y="1391"/>
                  </a:lnTo>
                  <a:lnTo>
                    <a:pt x="323" y="1400"/>
                  </a:lnTo>
                  <a:lnTo>
                    <a:pt x="331" y="1400"/>
                  </a:lnTo>
                  <a:lnTo>
                    <a:pt x="331" y="1408"/>
                  </a:lnTo>
                  <a:lnTo>
                    <a:pt x="339" y="1416"/>
                  </a:lnTo>
                  <a:lnTo>
                    <a:pt x="339" y="1416"/>
                  </a:lnTo>
                  <a:lnTo>
                    <a:pt x="347" y="1424"/>
                  </a:lnTo>
                  <a:lnTo>
                    <a:pt x="347" y="1424"/>
                  </a:lnTo>
                  <a:lnTo>
                    <a:pt x="355" y="1432"/>
                  </a:lnTo>
                  <a:lnTo>
                    <a:pt x="355" y="1440"/>
                  </a:lnTo>
                  <a:lnTo>
                    <a:pt x="363" y="1440"/>
                  </a:lnTo>
                  <a:lnTo>
                    <a:pt x="363" y="1440"/>
                  </a:lnTo>
                  <a:lnTo>
                    <a:pt x="371" y="1448"/>
                  </a:lnTo>
                  <a:lnTo>
                    <a:pt x="371" y="1448"/>
                  </a:lnTo>
                  <a:lnTo>
                    <a:pt x="379" y="1456"/>
                  </a:lnTo>
                  <a:lnTo>
                    <a:pt x="379" y="1456"/>
                  </a:lnTo>
                  <a:lnTo>
                    <a:pt x="387" y="1464"/>
                  </a:lnTo>
                  <a:lnTo>
                    <a:pt x="387" y="1464"/>
                  </a:lnTo>
                  <a:lnTo>
                    <a:pt x="395" y="1464"/>
                  </a:lnTo>
                  <a:lnTo>
                    <a:pt x="395" y="1472"/>
                  </a:lnTo>
                  <a:lnTo>
                    <a:pt x="403" y="1472"/>
                  </a:lnTo>
                  <a:lnTo>
                    <a:pt x="403" y="1472"/>
                  </a:lnTo>
                  <a:lnTo>
                    <a:pt x="411" y="1480"/>
                  </a:lnTo>
                  <a:lnTo>
                    <a:pt x="411" y="1480"/>
                  </a:lnTo>
                  <a:lnTo>
                    <a:pt x="419" y="1480"/>
                  </a:lnTo>
                  <a:lnTo>
                    <a:pt x="419" y="1480"/>
                  </a:lnTo>
                  <a:lnTo>
                    <a:pt x="427" y="1488"/>
                  </a:lnTo>
                  <a:lnTo>
                    <a:pt x="427" y="1488"/>
                  </a:lnTo>
                  <a:lnTo>
                    <a:pt x="435" y="1488"/>
                  </a:lnTo>
                  <a:lnTo>
                    <a:pt x="435" y="1488"/>
                  </a:lnTo>
                  <a:lnTo>
                    <a:pt x="443" y="1488"/>
                  </a:lnTo>
                  <a:lnTo>
                    <a:pt x="443" y="1496"/>
                  </a:lnTo>
                  <a:lnTo>
                    <a:pt x="451" y="1496"/>
                  </a:lnTo>
                  <a:lnTo>
                    <a:pt x="451" y="1496"/>
                  </a:lnTo>
                  <a:lnTo>
                    <a:pt x="459" y="1496"/>
                  </a:lnTo>
                  <a:lnTo>
                    <a:pt x="459" y="1496"/>
                  </a:lnTo>
                  <a:lnTo>
                    <a:pt x="467" y="1504"/>
                  </a:lnTo>
                  <a:lnTo>
                    <a:pt x="467" y="1504"/>
                  </a:lnTo>
                  <a:lnTo>
                    <a:pt x="476" y="1504"/>
                  </a:lnTo>
                  <a:lnTo>
                    <a:pt x="476" y="1504"/>
                  </a:lnTo>
                  <a:lnTo>
                    <a:pt x="484" y="1504"/>
                  </a:lnTo>
                  <a:lnTo>
                    <a:pt x="484" y="1504"/>
                  </a:lnTo>
                  <a:lnTo>
                    <a:pt x="492" y="1504"/>
                  </a:lnTo>
                  <a:lnTo>
                    <a:pt x="492" y="1504"/>
                  </a:lnTo>
                  <a:lnTo>
                    <a:pt x="500" y="1512"/>
                  </a:lnTo>
                  <a:lnTo>
                    <a:pt x="500" y="1512"/>
                  </a:lnTo>
                  <a:lnTo>
                    <a:pt x="508" y="1512"/>
                  </a:lnTo>
                  <a:lnTo>
                    <a:pt x="508" y="1512"/>
                  </a:lnTo>
                  <a:lnTo>
                    <a:pt x="516" y="1512"/>
                  </a:lnTo>
                  <a:lnTo>
                    <a:pt x="516" y="1512"/>
                  </a:lnTo>
                  <a:lnTo>
                    <a:pt x="524" y="1512"/>
                  </a:lnTo>
                  <a:lnTo>
                    <a:pt x="524" y="1512"/>
                  </a:lnTo>
                  <a:lnTo>
                    <a:pt x="532" y="1512"/>
                  </a:lnTo>
                  <a:lnTo>
                    <a:pt x="532" y="1512"/>
                  </a:lnTo>
                  <a:lnTo>
                    <a:pt x="540" y="1512"/>
                  </a:lnTo>
                  <a:lnTo>
                    <a:pt x="540" y="1512"/>
                  </a:lnTo>
                  <a:lnTo>
                    <a:pt x="548" y="1520"/>
                  </a:lnTo>
                  <a:lnTo>
                    <a:pt x="548" y="1520"/>
                  </a:lnTo>
                  <a:lnTo>
                    <a:pt x="556" y="1520"/>
                  </a:lnTo>
                  <a:lnTo>
                    <a:pt x="556" y="1520"/>
                  </a:lnTo>
                  <a:lnTo>
                    <a:pt x="564" y="1520"/>
                  </a:lnTo>
                  <a:lnTo>
                    <a:pt x="564" y="1520"/>
                  </a:lnTo>
                  <a:lnTo>
                    <a:pt x="572" y="1520"/>
                  </a:lnTo>
                  <a:lnTo>
                    <a:pt x="572" y="1520"/>
                  </a:lnTo>
                  <a:lnTo>
                    <a:pt x="580" y="1520"/>
                  </a:lnTo>
                  <a:lnTo>
                    <a:pt x="580" y="1520"/>
                  </a:lnTo>
                  <a:lnTo>
                    <a:pt x="588" y="1520"/>
                  </a:lnTo>
                  <a:lnTo>
                    <a:pt x="588" y="1520"/>
                  </a:lnTo>
                  <a:lnTo>
                    <a:pt x="596" y="1520"/>
                  </a:lnTo>
                  <a:lnTo>
                    <a:pt x="596" y="1520"/>
                  </a:lnTo>
                  <a:lnTo>
                    <a:pt x="604" y="1520"/>
                  </a:lnTo>
                  <a:lnTo>
                    <a:pt x="604" y="1520"/>
                  </a:lnTo>
                  <a:lnTo>
                    <a:pt x="612" y="1520"/>
                  </a:lnTo>
                  <a:lnTo>
                    <a:pt x="612" y="1520"/>
                  </a:lnTo>
                  <a:lnTo>
                    <a:pt x="620" y="1520"/>
                  </a:lnTo>
                  <a:lnTo>
                    <a:pt x="620" y="1520"/>
                  </a:lnTo>
                  <a:lnTo>
                    <a:pt x="629" y="1520"/>
                  </a:lnTo>
                  <a:lnTo>
                    <a:pt x="629" y="1520"/>
                  </a:lnTo>
                  <a:lnTo>
                    <a:pt x="637" y="1520"/>
                  </a:lnTo>
                  <a:lnTo>
                    <a:pt x="637" y="1520"/>
                  </a:lnTo>
                  <a:lnTo>
                    <a:pt x="645" y="1520"/>
                  </a:lnTo>
                  <a:lnTo>
                    <a:pt x="645" y="1520"/>
                  </a:lnTo>
                  <a:lnTo>
                    <a:pt x="653" y="1528"/>
                  </a:lnTo>
                  <a:lnTo>
                    <a:pt x="653" y="1528"/>
                  </a:lnTo>
                  <a:lnTo>
                    <a:pt x="661" y="1528"/>
                  </a:lnTo>
                  <a:lnTo>
                    <a:pt x="661" y="1528"/>
                  </a:lnTo>
                  <a:lnTo>
                    <a:pt x="669" y="1528"/>
                  </a:lnTo>
                  <a:lnTo>
                    <a:pt x="669" y="1528"/>
                  </a:lnTo>
                  <a:lnTo>
                    <a:pt x="677" y="1528"/>
                  </a:lnTo>
                  <a:lnTo>
                    <a:pt x="677" y="1528"/>
                  </a:lnTo>
                  <a:lnTo>
                    <a:pt x="685" y="1528"/>
                  </a:lnTo>
                  <a:lnTo>
                    <a:pt x="685" y="1528"/>
                  </a:lnTo>
                  <a:lnTo>
                    <a:pt x="693" y="1528"/>
                  </a:lnTo>
                  <a:lnTo>
                    <a:pt x="693" y="1528"/>
                  </a:lnTo>
                  <a:lnTo>
                    <a:pt x="701" y="1528"/>
                  </a:lnTo>
                  <a:lnTo>
                    <a:pt x="701" y="1528"/>
                  </a:lnTo>
                  <a:lnTo>
                    <a:pt x="709" y="1528"/>
                  </a:lnTo>
                  <a:lnTo>
                    <a:pt x="709" y="1528"/>
                  </a:lnTo>
                  <a:lnTo>
                    <a:pt x="717" y="1528"/>
                  </a:lnTo>
                  <a:lnTo>
                    <a:pt x="717" y="1528"/>
                  </a:lnTo>
                  <a:lnTo>
                    <a:pt x="725" y="1528"/>
                  </a:lnTo>
                  <a:lnTo>
                    <a:pt x="725" y="1528"/>
                  </a:lnTo>
                  <a:lnTo>
                    <a:pt x="733" y="1528"/>
                  </a:lnTo>
                  <a:lnTo>
                    <a:pt x="733" y="1528"/>
                  </a:lnTo>
                  <a:lnTo>
                    <a:pt x="741" y="1528"/>
                  </a:lnTo>
                  <a:lnTo>
                    <a:pt x="741" y="1528"/>
                  </a:lnTo>
                  <a:lnTo>
                    <a:pt x="749" y="1528"/>
                  </a:lnTo>
                  <a:lnTo>
                    <a:pt x="749" y="1528"/>
                  </a:lnTo>
                  <a:lnTo>
                    <a:pt x="757" y="1528"/>
                  </a:lnTo>
                  <a:lnTo>
                    <a:pt x="757" y="1528"/>
                  </a:lnTo>
                  <a:lnTo>
                    <a:pt x="765" y="1528"/>
                  </a:lnTo>
                  <a:lnTo>
                    <a:pt x="765" y="1528"/>
                  </a:lnTo>
                  <a:lnTo>
                    <a:pt x="773" y="1528"/>
                  </a:lnTo>
                  <a:lnTo>
                    <a:pt x="773" y="1528"/>
                  </a:lnTo>
                  <a:lnTo>
                    <a:pt x="782" y="1528"/>
                  </a:lnTo>
                  <a:lnTo>
                    <a:pt x="782" y="1528"/>
                  </a:lnTo>
                  <a:lnTo>
                    <a:pt x="790" y="1528"/>
                  </a:lnTo>
                  <a:lnTo>
                    <a:pt x="790" y="1528"/>
                  </a:lnTo>
                  <a:lnTo>
                    <a:pt x="798" y="1528"/>
                  </a:lnTo>
                  <a:lnTo>
                    <a:pt x="798" y="1528"/>
                  </a:lnTo>
                  <a:lnTo>
                    <a:pt x="806" y="1528"/>
                  </a:lnTo>
                  <a:lnTo>
                    <a:pt x="806" y="1528"/>
                  </a:lnTo>
                  <a:lnTo>
                    <a:pt x="814" y="1528"/>
                  </a:lnTo>
                  <a:lnTo>
                    <a:pt x="814" y="1528"/>
                  </a:lnTo>
                  <a:lnTo>
                    <a:pt x="822" y="1528"/>
                  </a:lnTo>
                  <a:lnTo>
                    <a:pt x="822" y="1528"/>
                  </a:lnTo>
                  <a:lnTo>
                    <a:pt x="830" y="1528"/>
                  </a:lnTo>
                  <a:lnTo>
                    <a:pt x="830" y="1528"/>
                  </a:lnTo>
                  <a:lnTo>
                    <a:pt x="838" y="1528"/>
                  </a:lnTo>
                  <a:lnTo>
                    <a:pt x="838" y="1528"/>
                  </a:lnTo>
                  <a:lnTo>
                    <a:pt x="846" y="1528"/>
                  </a:lnTo>
                  <a:lnTo>
                    <a:pt x="846" y="1528"/>
                  </a:lnTo>
                  <a:lnTo>
                    <a:pt x="854" y="1528"/>
                  </a:lnTo>
                  <a:lnTo>
                    <a:pt x="854" y="1528"/>
                  </a:lnTo>
                  <a:lnTo>
                    <a:pt x="862" y="1528"/>
                  </a:lnTo>
                  <a:lnTo>
                    <a:pt x="862" y="1528"/>
                  </a:lnTo>
                  <a:lnTo>
                    <a:pt x="870" y="1528"/>
                  </a:lnTo>
                  <a:lnTo>
                    <a:pt x="870" y="1528"/>
                  </a:lnTo>
                  <a:lnTo>
                    <a:pt x="878" y="1528"/>
                  </a:lnTo>
                  <a:lnTo>
                    <a:pt x="878" y="1528"/>
                  </a:lnTo>
                  <a:lnTo>
                    <a:pt x="886" y="1528"/>
                  </a:lnTo>
                  <a:lnTo>
                    <a:pt x="886" y="1528"/>
                  </a:lnTo>
                  <a:lnTo>
                    <a:pt x="894" y="1528"/>
                  </a:lnTo>
                  <a:lnTo>
                    <a:pt x="894" y="1528"/>
                  </a:lnTo>
                  <a:lnTo>
                    <a:pt x="902" y="1528"/>
                  </a:lnTo>
                  <a:lnTo>
                    <a:pt x="902" y="1528"/>
                  </a:lnTo>
                  <a:lnTo>
                    <a:pt x="910" y="1528"/>
                  </a:lnTo>
                  <a:lnTo>
                    <a:pt x="910" y="1528"/>
                  </a:lnTo>
                  <a:lnTo>
                    <a:pt x="918" y="1528"/>
                  </a:lnTo>
                  <a:lnTo>
                    <a:pt x="918" y="1528"/>
                  </a:lnTo>
                  <a:lnTo>
                    <a:pt x="926" y="1528"/>
                  </a:lnTo>
                  <a:lnTo>
                    <a:pt x="926" y="1528"/>
                  </a:lnTo>
                  <a:lnTo>
                    <a:pt x="935" y="1528"/>
                  </a:lnTo>
                  <a:lnTo>
                    <a:pt x="935" y="1528"/>
                  </a:lnTo>
                  <a:lnTo>
                    <a:pt x="943" y="1528"/>
                  </a:lnTo>
                  <a:lnTo>
                    <a:pt x="943" y="1528"/>
                  </a:lnTo>
                  <a:lnTo>
                    <a:pt x="951" y="1528"/>
                  </a:lnTo>
                  <a:lnTo>
                    <a:pt x="951" y="1528"/>
                  </a:lnTo>
                  <a:lnTo>
                    <a:pt x="959" y="1528"/>
                  </a:lnTo>
                  <a:lnTo>
                    <a:pt x="959" y="1528"/>
                  </a:lnTo>
                  <a:lnTo>
                    <a:pt x="967" y="1528"/>
                  </a:lnTo>
                  <a:lnTo>
                    <a:pt x="967" y="1528"/>
                  </a:lnTo>
                  <a:lnTo>
                    <a:pt x="975" y="1528"/>
                  </a:lnTo>
                  <a:lnTo>
                    <a:pt x="975" y="1528"/>
                  </a:lnTo>
                  <a:lnTo>
                    <a:pt x="983" y="1528"/>
                  </a:lnTo>
                  <a:lnTo>
                    <a:pt x="983" y="1528"/>
                  </a:lnTo>
                  <a:lnTo>
                    <a:pt x="991" y="1528"/>
                  </a:lnTo>
                  <a:lnTo>
                    <a:pt x="991" y="1528"/>
                  </a:lnTo>
                  <a:lnTo>
                    <a:pt x="999" y="1528"/>
                  </a:lnTo>
                  <a:lnTo>
                    <a:pt x="999" y="1528"/>
                  </a:lnTo>
                  <a:lnTo>
                    <a:pt x="1007" y="1528"/>
                  </a:lnTo>
                  <a:lnTo>
                    <a:pt x="1007" y="1528"/>
                  </a:lnTo>
                  <a:lnTo>
                    <a:pt x="1007" y="1528"/>
                  </a:lnTo>
                  <a:lnTo>
                    <a:pt x="1015" y="1528"/>
                  </a:lnTo>
                  <a:lnTo>
                    <a:pt x="1015" y="1528"/>
                  </a:lnTo>
                  <a:lnTo>
                    <a:pt x="1023" y="1528"/>
                  </a:lnTo>
                  <a:lnTo>
                    <a:pt x="1023" y="1528"/>
                  </a:lnTo>
                  <a:lnTo>
                    <a:pt x="1031" y="1528"/>
                  </a:lnTo>
                  <a:lnTo>
                    <a:pt x="1031" y="1528"/>
                  </a:lnTo>
                  <a:lnTo>
                    <a:pt x="1039" y="1528"/>
                  </a:lnTo>
                  <a:lnTo>
                    <a:pt x="1039" y="1528"/>
                  </a:lnTo>
                  <a:lnTo>
                    <a:pt x="1047" y="1528"/>
                  </a:lnTo>
                  <a:lnTo>
                    <a:pt x="1047" y="1528"/>
                  </a:lnTo>
                  <a:lnTo>
                    <a:pt x="1055" y="1528"/>
                  </a:lnTo>
                  <a:lnTo>
                    <a:pt x="1055" y="1528"/>
                  </a:lnTo>
                  <a:lnTo>
                    <a:pt x="1063" y="1528"/>
                  </a:lnTo>
                  <a:lnTo>
                    <a:pt x="1063" y="1528"/>
                  </a:lnTo>
                  <a:lnTo>
                    <a:pt x="1071" y="1528"/>
                  </a:lnTo>
                  <a:lnTo>
                    <a:pt x="1071" y="1528"/>
                  </a:lnTo>
                  <a:lnTo>
                    <a:pt x="1079" y="1528"/>
                  </a:lnTo>
                  <a:lnTo>
                    <a:pt x="1079" y="1528"/>
                  </a:lnTo>
                  <a:lnTo>
                    <a:pt x="1088" y="1528"/>
                  </a:lnTo>
                  <a:lnTo>
                    <a:pt x="1088" y="1528"/>
                  </a:lnTo>
                  <a:lnTo>
                    <a:pt x="1096" y="1528"/>
                  </a:lnTo>
                  <a:lnTo>
                    <a:pt x="1096" y="1528"/>
                  </a:lnTo>
                  <a:lnTo>
                    <a:pt x="1104" y="1528"/>
                  </a:lnTo>
                  <a:lnTo>
                    <a:pt x="1104" y="1528"/>
                  </a:lnTo>
                  <a:lnTo>
                    <a:pt x="1112" y="1528"/>
                  </a:lnTo>
                  <a:lnTo>
                    <a:pt x="1112" y="1528"/>
                  </a:lnTo>
                  <a:lnTo>
                    <a:pt x="1120" y="1528"/>
                  </a:lnTo>
                  <a:lnTo>
                    <a:pt x="1120" y="1528"/>
                  </a:lnTo>
                  <a:lnTo>
                    <a:pt x="1128" y="1528"/>
                  </a:lnTo>
                  <a:lnTo>
                    <a:pt x="1128" y="1528"/>
                  </a:lnTo>
                  <a:lnTo>
                    <a:pt x="1136" y="1528"/>
                  </a:lnTo>
                  <a:lnTo>
                    <a:pt x="1136" y="1528"/>
                  </a:lnTo>
                  <a:lnTo>
                    <a:pt x="1144" y="1528"/>
                  </a:lnTo>
                  <a:lnTo>
                    <a:pt x="1144" y="1528"/>
                  </a:lnTo>
                  <a:lnTo>
                    <a:pt x="1152" y="1528"/>
                  </a:lnTo>
                  <a:lnTo>
                    <a:pt x="1152" y="1528"/>
                  </a:lnTo>
                  <a:lnTo>
                    <a:pt x="1160" y="1528"/>
                  </a:lnTo>
                  <a:lnTo>
                    <a:pt x="1160" y="1528"/>
                  </a:lnTo>
                  <a:lnTo>
                    <a:pt x="1168" y="1528"/>
                  </a:lnTo>
                  <a:lnTo>
                    <a:pt x="1168" y="1528"/>
                  </a:lnTo>
                  <a:lnTo>
                    <a:pt x="1176" y="1528"/>
                  </a:lnTo>
                  <a:lnTo>
                    <a:pt x="1176" y="1528"/>
                  </a:lnTo>
                  <a:lnTo>
                    <a:pt x="1184" y="1528"/>
                  </a:lnTo>
                  <a:lnTo>
                    <a:pt x="1184" y="1528"/>
                  </a:lnTo>
                  <a:lnTo>
                    <a:pt x="1192" y="1528"/>
                  </a:lnTo>
                  <a:lnTo>
                    <a:pt x="1192" y="1528"/>
                  </a:lnTo>
                  <a:lnTo>
                    <a:pt x="1200" y="1528"/>
                  </a:lnTo>
                  <a:lnTo>
                    <a:pt x="1200" y="1528"/>
                  </a:lnTo>
                  <a:lnTo>
                    <a:pt x="1208" y="1528"/>
                  </a:lnTo>
                  <a:lnTo>
                    <a:pt x="1208" y="1528"/>
                  </a:lnTo>
                  <a:lnTo>
                    <a:pt x="1216" y="1528"/>
                  </a:lnTo>
                  <a:lnTo>
                    <a:pt x="1216" y="1528"/>
                  </a:lnTo>
                  <a:lnTo>
                    <a:pt x="1224" y="1528"/>
                  </a:lnTo>
                  <a:lnTo>
                    <a:pt x="1224" y="1528"/>
                  </a:lnTo>
                  <a:lnTo>
                    <a:pt x="1232" y="1528"/>
                  </a:lnTo>
                  <a:lnTo>
                    <a:pt x="1232" y="1528"/>
                  </a:lnTo>
                  <a:lnTo>
                    <a:pt x="1241" y="1528"/>
                  </a:lnTo>
                  <a:lnTo>
                    <a:pt x="1241" y="1528"/>
                  </a:lnTo>
                  <a:lnTo>
                    <a:pt x="1249" y="1528"/>
                  </a:lnTo>
                  <a:lnTo>
                    <a:pt x="1249" y="1528"/>
                  </a:lnTo>
                  <a:lnTo>
                    <a:pt x="1257" y="1528"/>
                  </a:lnTo>
                  <a:lnTo>
                    <a:pt x="1257" y="1528"/>
                  </a:lnTo>
                  <a:lnTo>
                    <a:pt x="1265" y="1528"/>
                  </a:lnTo>
                  <a:lnTo>
                    <a:pt x="1265" y="1528"/>
                  </a:lnTo>
                  <a:lnTo>
                    <a:pt x="1273" y="1528"/>
                  </a:lnTo>
                  <a:lnTo>
                    <a:pt x="1273" y="1528"/>
                  </a:lnTo>
                  <a:lnTo>
                    <a:pt x="1281" y="1528"/>
                  </a:lnTo>
                  <a:lnTo>
                    <a:pt x="1281" y="1528"/>
                  </a:lnTo>
                  <a:lnTo>
                    <a:pt x="1289" y="1528"/>
                  </a:lnTo>
                  <a:lnTo>
                    <a:pt x="1289" y="1528"/>
                  </a:lnTo>
                  <a:lnTo>
                    <a:pt x="1297" y="1528"/>
                  </a:lnTo>
                  <a:lnTo>
                    <a:pt x="1297" y="1528"/>
                  </a:lnTo>
                  <a:lnTo>
                    <a:pt x="1305" y="1528"/>
                  </a:lnTo>
                  <a:lnTo>
                    <a:pt x="1305" y="1528"/>
                  </a:lnTo>
                  <a:lnTo>
                    <a:pt x="1313" y="1528"/>
                  </a:lnTo>
                  <a:lnTo>
                    <a:pt x="1313" y="1528"/>
                  </a:lnTo>
                  <a:lnTo>
                    <a:pt x="1321" y="1528"/>
                  </a:lnTo>
                  <a:lnTo>
                    <a:pt x="1321" y="1528"/>
                  </a:lnTo>
                  <a:lnTo>
                    <a:pt x="1329" y="1528"/>
                  </a:lnTo>
                  <a:lnTo>
                    <a:pt x="1329" y="1528"/>
                  </a:lnTo>
                  <a:lnTo>
                    <a:pt x="1337" y="1528"/>
                  </a:lnTo>
                  <a:lnTo>
                    <a:pt x="1337" y="1528"/>
                  </a:lnTo>
                  <a:lnTo>
                    <a:pt x="1345" y="1528"/>
                  </a:lnTo>
                  <a:lnTo>
                    <a:pt x="1345" y="1528"/>
                  </a:lnTo>
                  <a:lnTo>
                    <a:pt x="1353" y="1528"/>
                  </a:lnTo>
                  <a:lnTo>
                    <a:pt x="1353" y="1528"/>
                  </a:lnTo>
                  <a:lnTo>
                    <a:pt x="1361" y="1528"/>
                  </a:lnTo>
                  <a:lnTo>
                    <a:pt x="1361" y="1528"/>
                  </a:lnTo>
                  <a:lnTo>
                    <a:pt x="1369" y="1528"/>
                  </a:lnTo>
                  <a:lnTo>
                    <a:pt x="1369" y="1528"/>
                  </a:lnTo>
                  <a:lnTo>
                    <a:pt x="1377" y="1528"/>
                  </a:lnTo>
                  <a:lnTo>
                    <a:pt x="1377" y="1528"/>
                  </a:lnTo>
                  <a:lnTo>
                    <a:pt x="1385" y="1528"/>
                  </a:lnTo>
                  <a:lnTo>
                    <a:pt x="1385" y="1528"/>
                  </a:lnTo>
                  <a:lnTo>
                    <a:pt x="1394" y="1528"/>
                  </a:lnTo>
                  <a:lnTo>
                    <a:pt x="1394" y="1528"/>
                  </a:lnTo>
                  <a:lnTo>
                    <a:pt x="1402" y="1528"/>
                  </a:lnTo>
                  <a:lnTo>
                    <a:pt x="1402" y="1528"/>
                  </a:lnTo>
                  <a:lnTo>
                    <a:pt x="1410" y="1528"/>
                  </a:lnTo>
                  <a:lnTo>
                    <a:pt x="1410" y="1528"/>
                  </a:lnTo>
                  <a:lnTo>
                    <a:pt x="1418" y="1528"/>
                  </a:lnTo>
                  <a:lnTo>
                    <a:pt x="1418" y="1528"/>
                  </a:lnTo>
                  <a:lnTo>
                    <a:pt x="1426" y="1528"/>
                  </a:lnTo>
                  <a:lnTo>
                    <a:pt x="1426" y="1528"/>
                  </a:lnTo>
                  <a:lnTo>
                    <a:pt x="1434" y="1528"/>
                  </a:lnTo>
                  <a:lnTo>
                    <a:pt x="1434" y="1528"/>
                  </a:lnTo>
                  <a:lnTo>
                    <a:pt x="1442" y="1528"/>
                  </a:lnTo>
                  <a:lnTo>
                    <a:pt x="1442" y="1528"/>
                  </a:lnTo>
                  <a:lnTo>
                    <a:pt x="1450" y="1528"/>
                  </a:lnTo>
                  <a:lnTo>
                    <a:pt x="1450" y="1528"/>
                  </a:lnTo>
                  <a:lnTo>
                    <a:pt x="1458" y="1528"/>
                  </a:lnTo>
                  <a:lnTo>
                    <a:pt x="1458" y="1528"/>
                  </a:lnTo>
                  <a:lnTo>
                    <a:pt x="1466" y="1528"/>
                  </a:lnTo>
                  <a:lnTo>
                    <a:pt x="1466" y="1528"/>
                  </a:lnTo>
                  <a:lnTo>
                    <a:pt x="1474" y="1528"/>
                  </a:lnTo>
                  <a:lnTo>
                    <a:pt x="1474" y="1528"/>
                  </a:lnTo>
                  <a:lnTo>
                    <a:pt x="1482" y="1528"/>
                  </a:lnTo>
                  <a:lnTo>
                    <a:pt x="1482" y="1528"/>
                  </a:lnTo>
                  <a:lnTo>
                    <a:pt x="1490" y="1528"/>
                  </a:lnTo>
                  <a:lnTo>
                    <a:pt x="1490" y="1528"/>
                  </a:lnTo>
                  <a:lnTo>
                    <a:pt x="1498" y="1528"/>
                  </a:lnTo>
                  <a:lnTo>
                    <a:pt x="1498" y="1528"/>
                  </a:lnTo>
                  <a:lnTo>
                    <a:pt x="1506" y="1528"/>
                  </a:lnTo>
                  <a:lnTo>
                    <a:pt x="1506" y="1528"/>
                  </a:lnTo>
                  <a:lnTo>
                    <a:pt x="1514" y="1528"/>
                  </a:lnTo>
                  <a:lnTo>
                    <a:pt x="1514" y="1528"/>
                  </a:lnTo>
                  <a:lnTo>
                    <a:pt x="1522" y="1528"/>
                  </a:lnTo>
                  <a:lnTo>
                    <a:pt x="1522" y="1528"/>
                  </a:lnTo>
                  <a:lnTo>
                    <a:pt x="1530" y="1528"/>
                  </a:lnTo>
                  <a:lnTo>
                    <a:pt x="1530" y="1528"/>
                  </a:lnTo>
                  <a:lnTo>
                    <a:pt x="1538" y="1528"/>
                  </a:lnTo>
                  <a:lnTo>
                    <a:pt x="1538" y="1528"/>
                  </a:lnTo>
                  <a:lnTo>
                    <a:pt x="1547" y="1528"/>
                  </a:lnTo>
                  <a:lnTo>
                    <a:pt x="1547" y="1528"/>
                  </a:lnTo>
                  <a:lnTo>
                    <a:pt x="1555" y="1528"/>
                  </a:lnTo>
                  <a:lnTo>
                    <a:pt x="1555" y="1528"/>
                  </a:lnTo>
                  <a:lnTo>
                    <a:pt x="1563" y="1528"/>
                  </a:lnTo>
                  <a:lnTo>
                    <a:pt x="1563" y="1528"/>
                  </a:lnTo>
                  <a:lnTo>
                    <a:pt x="1571" y="1528"/>
                  </a:lnTo>
                  <a:lnTo>
                    <a:pt x="1571" y="1528"/>
                  </a:lnTo>
                  <a:lnTo>
                    <a:pt x="1579" y="1528"/>
                  </a:lnTo>
                  <a:lnTo>
                    <a:pt x="1579" y="1528"/>
                  </a:lnTo>
                  <a:lnTo>
                    <a:pt x="1587" y="1528"/>
                  </a:lnTo>
                  <a:lnTo>
                    <a:pt x="1587" y="1528"/>
                  </a:lnTo>
                  <a:lnTo>
                    <a:pt x="1595" y="1528"/>
                  </a:lnTo>
                  <a:lnTo>
                    <a:pt x="1595" y="1528"/>
                  </a:lnTo>
                  <a:lnTo>
                    <a:pt x="1603" y="1528"/>
                  </a:lnTo>
                  <a:lnTo>
                    <a:pt x="1603" y="1528"/>
                  </a:lnTo>
                  <a:lnTo>
                    <a:pt x="1611" y="1528"/>
                  </a:lnTo>
                  <a:lnTo>
                    <a:pt x="1611" y="1528"/>
                  </a:lnTo>
                  <a:lnTo>
                    <a:pt x="1619" y="1528"/>
                  </a:lnTo>
                  <a:lnTo>
                    <a:pt x="1619" y="1528"/>
                  </a:lnTo>
                  <a:lnTo>
                    <a:pt x="1627" y="1528"/>
                  </a:lnTo>
                  <a:lnTo>
                    <a:pt x="1627" y="1528"/>
                  </a:lnTo>
                  <a:lnTo>
                    <a:pt x="1635" y="1528"/>
                  </a:lnTo>
                  <a:lnTo>
                    <a:pt x="1635" y="1528"/>
                  </a:lnTo>
                  <a:lnTo>
                    <a:pt x="1643" y="1528"/>
                  </a:lnTo>
                  <a:lnTo>
                    <a:pt x="1643" y="1528"/>
                  </a:lnTo>
                  <a:lnTo>
                    <a:pt x="1651" y="1528"/>
                  </a:lnTo>
                  <a:lnTo>
                    <a:pt x="1651" y="1528"/>
                  </a:lnTo>
                  <a:lnTo>
                    <a:pt x="1659" y="1528"/>
                  </a:lnTo>
                  <a:lnTo>
                    <a:pt x="1659" y="1528"/>
                  </a:lnTo>
                  <a:lnTo>
                    <a:pt x="1667" y="1528"/>
                  </a:lnTo>
                  <a:lnTo>
                    <a:pt x="1667" y="1528"/>
                  </a:lnTo>
                  <a:lnTo>
                    <a:pt x="1675" y="1528"/>
                  </a:lnTo>
                  <a:lnTo>
                    <a:pt x="1675" y="1528"/>
                  </a:lnTo>
                  <a:lnTo>
                    <a:pt x="1683" y="1528"/>
                  </a:lnTo>
                  <a:lnTo>
                    <a:pt x="1683" y="1528"/>
                  </a:lnTo>
                  <a:lnTo>
                    <a:pt x="1691" y="1528"/>
                  </a:lnTo>
                  <a:lnTo>
                    <a:pt x="1691" y="1528"/>
                  </a:lnTo>
                  <a:lnTo>
                    <a:pt x="1700" y="1528"/>
                  </a:lnTo>
                  <a:lnTo>
                    <a:pt x="1700" y="1528"/>
                  </a:lnTo>
                  <a:lnTo>
                    <a:pt x="1708" y="1528"/>
                  </a:lnTo>
                  <a:lnTo>
                    <a:pt x="1708" y="1528"/>
                  </a:lnTo>
                  <a:lnTo>
                    <a:pt x="1716" y="1528"/>
                  </a:lnTo>
                  <a:lnTo>
                    <a:pt x="1716" y="1528"/>
                  </a:lnTo>
                  <a:lnTo>
                    <a:pt x="1724" y="1528"/>
                  </a:lnTo>
                  <a:lnTo>
                    <a:pt x="1724" y="1528"/>
                  </a:lnTo>
                  <a:lnTo>
                    <a:pt x="1732" y="1528"/>
                  </a:lnTo>
                  <a:lnTo>
                    <a:pt x="1732" y="1528"/>
                  </a:lnTo>
                  <a:lnTo>
                    <a:pt x="1740" y="1528"/>
                  </a:lnTo>
                  <a:lnTo>
                    <a:pt x="1740" y="1528"/>
                  </a:lnTo>
                  <a:lnTo>
                    <a:pt x="1748" y="1528"/>
                  </a:lnTo>
                  <a:lnTo>
                    <a:pt x="1748" y="1528"/>
                  </a:lnTo>
                  <a:lnTo>
                    <a:pt x="1756" y="1528"/>
                  </a:lnTo>
                  <a:lnTo>
                    <a:pt x="1756" y="1528"/>
                  </a:lnTo>
                  <a:lnTo>
                    <a:pt x="1764" y="1528"/>
                  </a:lnTo>
                  <a:lnTo>
                    <a:pt x="1764" y="1528"/>
                  </a:lnTo>
                  <a:lnTo>
                    <a:pt x="1772" y="1528"/>
                  </a:lnTo>
                  <a:lnTo>
                    <a:pt x="1772" y="1528"/>
                  </a:lnTo>
                  <a:lnTo>
                    <a:pt x="1780" y="1528"/>
                  </a:lnTo>
                  <a:lnTo>
                    <a:pt x="1780" y="1528"/>
                  </a:lnTo>
                  <a:lnTo>
                    <a:pt x="1788" y="1528"/>
                  </a:lnTo>
                  <a:lnTo>
                    <a:pt x="1788" y="1528"/>
                  </a:lnTo>
                  <a:lnTo>
                    <a:pt x="1796" y="1528"/>
                  </a:lnTo>
                  <a:lnTo>
                    <a:pt x="1796" y="1528"/>
                  </a:lnTo>
                  <a:lnTo>
                    <a:pt x="1804" y="1528"/>
                  </a:lnTo>
                  <a:lnTo>
                    <a:pt x="1804" y="1528"/>
                  </a:lnTo>
                  <a:lnTo>
                    <a:pt x="1812" y="1528"/>
                  </a:lnTo>
                  <a:lnTo>
                    <a:pt x="1812" y="1528"/>
                  </a:lnTo>
                  <a:lnTo>
                    <a:pt x="1820" y="1528"/>
                  </a:lnTo>
                  <a:lnTo>
                    <a:pt x="1820" y="1528"/>
                  </a:lnTo>
                  <a:lnTo>
                    <a:pt x="1828" y="1528"/>
                  </a:lnTo>
                  <a:lnTo>
                    <a:pt x="1828" y="1528"/>
                  </a:lnTo>
                  <a:lnTo>
                    <a:pt x="1836" y="1528"/>
                  </a:lnTo>
                  <a:lnTo>
                    <a:pt x="1836" y="1528"/>
                  </a:lnTo>
                  <a:lnTo>
                    <a:pt x="1844" y="1528"/>
                  </a:lnTo>
                  <a:lnTo>
                    <a:pt x="1844" y="1528"/>
                  </a:lnTo>
                  <a:lnTo>
                    <a:pt x="1853" y="1528"/>
                  </a:lnTo>
                  <a:lnTo>
                    <a:pt x="1853" y="1528"/>
                  </a:lnTo>
                  <a:lnTo>
                    <a:pt x="1861" y="1528"/>
                  </a:lnTo>
                  <a:lnTo>
                    <a:pt x="1861" y="1528"/>
                  </a:lnTo>
                  <a:lnTo>
                    <a:pt x="1869" y="1528"/>
                  </a:lnTo>
                  <a:lnTo>
                    <a:pt x="1869" y="1528"/>
                  </a:lnTo>
                  <a:lnTo>
                    <a:pt x="1877" y="1528"/>
                  </a:lnTo>
                  <a:lnTo>
                    <a:pt x="1877" y="1528"/>
                  </a:lnTo>
                  <a:lnTo>
                    <a:pt x="1885" y="1528"/>
                  </a:lnTo>
                  <a:lnTo>
                    <a:pt x="1885" y="1528"/>
                  </a:lnTo>
                  <a:lnTo>
                    <a:pt x="1893" y="1528"/>
                  </a:lnTo>
                  <a:lnTo>
                    <a:pt x="1893" y="1528"/>
                  </a:lnTo>
                  <a:lnTo>
                    <a:pt x="1901" y="1528"/>
                  </a:lnTo>
                  <a:lnTo>
                    <a:pt x="1901" y="1528"/>
                  </a:lnTo>
                  <a:lnTo>
                    <a:pt x="1909" y="1528"/>
                  </a:lnTo>
                  <a:lnTo>
                    <a:pt x="1909" y="1528"/>
                  </a:lnTo>
                  <a:lnTo>
                    <a:pt x="1917" y="1528"/>
                  </a:lnTo>
                  <a:lnTo>
                    <a:pt x="1917" y="1528"/>
                  </a:lnTo>
                  <a:lnTo>
                    <a:pt x="1925" y="1528"/>
                  </a:lnTo>
                  <a:lnTo>
                    <a:pt x="1925" y="1528"/>
                  </a:lnTo>
                  <a:lnTo>
                    <a:pt x="1933" y="1528"/>
                  </a:lnTo>
                  <a:lnTo>
                    <a:pt x="1933" y="1528"/>
                  </a:lnTo>
                  <a:lnTo>
                    <a:pt x="1941" y="1528"/>
                  </a:lnTo>
                  <a:lnTo>
                    <a:pt x="1941" y="1528"/>
                  </a:lnTo>
                  <a:lnTo>
                    <a:pt x="1949" y="1528"/>
                  </a:lnTo>
                  <a:lnTo>
                    <a:pt x="1949" y="1528"/>
                  </a:lnTo>
                  <a:lnTo>
                    <a:pt x="1957" y="1528"/>
                  </a:lnTo>
                  <a:lnTo>
                    <a:pt x="1957" y="1528"/>
                  </a:lnTo>
                  <a:lnTo>
                    <a:pt x="1965" y="1528"/>
                  </a:lnTo>
                  <a:lnTo>
                    <a:pt x="1965" y="1528"/>
                  </a:lnTo>
                  <a:lnTo>
                    <a:pt x="1973" y="1528"/>
                  </a:lnTo>
                  <a:lnTo>
                    <a:pt x="1973" y="1528"/>
                  </a:lnTo>
                  <a:lnTo>
                    <a:pt x="1981" y="1528"/>
                  </a:lnTo>
                  <a:lnTo>
                    <a:pt x="1981" y="1528"/>
                  </a:lnTo>
                  <a:lnTo>
                    <a:pt x="1989" y="1528"/>
                  </a:lnTo>
                  <a:lnTo>
                    <a:pt x="1989" y="1528"/>
                  </a:lnTo>
                  <a:lnTo>
                    <a:pt x="1997" y="1528"/>
                  </a:lnTo>
                  <a:lnTo>
                    <a:pt x="1997" y="1528"/>
                  </a:lnTo>
                  <a:lnTo>
                    <a:pt x="2006" y="1528"/>
                  </a:lnTo>
                  <a:lnTo>
                    <a:pt x="2006" y="1528"/>
                  </a:lnTo>
                  <a:lnTo>
                    <a:pt x="2014" y="1528"/>
                  </a:lnTo>
                </a:path>
              </a:pathLst>
            </a:custGeom>
            <a:noFill/>
            <a:ln w="38100">
              <a:solidFill>
                <a:srgbClr val="000000"/>
              </a:solidFill>
              <a:prstDash val="solid"/>
              <a:round/>
              <a:headEnd/>
              <a:tailEnd/>
            </a:ln>
          </p:spPr>
          <p:txBody>
            <a:bodyPr/>
            <a:lstStyle/>
            <a:p>
              <a:endParaRPr lang="en-US"/>
            </a:p>
          </p:txBody>
        </p:sp>
        <p:sp>
          <p:nvSpPr>
            <p:cNvPr id="169993" name="Line 9"/>
            <p:cNvSpPr>
              <a:spLocks noChangeShapeType="1"/>
            </p:cNvSpPr>
            <p:nvPr/>
          </p:nvSpPr>
          <p:spPr bwMode="auto">
            <a:xfrm>
              <a:off x="1609" y="3658"/>
              <a:ext cx="2014" cy="1"/>
            </a:xfrm>
            <a:prstGeom prst="line">
              <a:avLst/>
            </a:prstGeom>
            <a:noFill/>
            <a:ln w="12700">
              <a:solidFill>
                <a:srgbClr val="000000"/>
              </a:solidFill>
              <a:round/>
              <a:headEnd/>
              <a:tailEnd/>
            </a:ln>
          </p:spPr>
          <p:txBody>
            <a:bodyPr/>
            <a:lstStyle/>
            <a:p>
              <a:endParaRPr lang="en-US"/>
            </a:p>
          </p:txBody>
        </p:sp>
        <p:sp>
          <p:nvSpPr>
            <p:cNvPr id="169994" name="Line 10"/>
            <p:cNvSpPr>
              <a:spLocks noChangeShapeType="1"/>
            </p:cNvSpPr>
            <p:nvPr/>
          </p:nvSpPr>
          <p:spPr bwMode="auto">
            <a:xfrm>
              <a:off x="1609" y="3658"/>
              <a:ext cx="1" cy="72"/>
            </a:xfrm>
            <a:prstGeom prst="line">
              <a:avLst/>
            </a:prstGeom>
            <a:noFill/>
            <a:ln w="12700">
              <a:solidFill>
                <a:srgbClr val="000000"/>
              </a:solidFill>
              <a:round/>
              <a:headEnd/>
              <a:tailEnd/>
            </a:ln>
          </p:spPr>
          <p:txBody>
            <a:bodyPr/>
            <a:lstStyle/>
            <a:p>
              <a:endParaRPr lang="en-US"/>
            </a:p>
          </p:txBody>
        </p:sp>
        <p:sp>
          <p:nvSpPr>
            <p:cNvPr id="169995" name="Line 11"/>
            <p:cNvSpPr>
              <a:spLocks noChangeShapeType="1"/>
            </p:cNvSpPr>
            <p:nvPr/>
          </p:nvSpPr>
          <p:spPr bwMode="auto">
            <a:xfrm>
              <a:off x="2012" y="3658"/>
              <a:ext cx="1" cy="72"/>
            </a:xfrm>
            <a:prstGeom prst="line">
              <a:avLst/>
            </a:prstGeom>
            <a:noFill/>
            <a:ln w="12700">
              <a:solidFill>
                <a:srgbClr val="000000"/>
              </a:solidFill>
              <a:round/>
              <a:headEnd/>
              <a:tailEnd/>
            </a:ln>
          </p:spPr>
          <p:txBody>
            <a:bodyPr/>
            <a:lstStyle/>
            <a:p>
              <a:endParaRPr lang="en-US"/>
            </a:p>
          </p:txBody>
        </p:sp>
        <p:sp>
          <p:nvSpPr>
            <p:cNvPr id="169996" name="Line 12"/>
            <p:cNvSpPr>
              <a:spLocks noChangeShapeType="1"/>
            </p:cNvSpPr>
            <p:nvPr/>
          </p:nvSpPr>
          <p:spPr bwMode="auto">
            <a:xfrm>
              <a:off x="2415" y="3658"/>
              <a:ext cx="1" cy="72"/>
            </a:xfrm>
            <a:prstGeom prst="line">
              <a:avLst/>
            </a:prstGeom>
            <a:noFill/>
            <a:ln w="12700">
              <a:solidFill>
                <a:srgbClr val="000000"/>
              </a:solidFill>
              <a:round/>
              <a:headEnd/>
              <a:tailEnd/>
            </a:ln>
          </p:spPr>
          <p:txBody>
            <a:bodyPr/>
            <a:lstStyle/>
            <a:p>
              <a:endParaRPr lang="en-US"/>
            </a:p>
          </p:txBody>
        </p:sp>
        <p:sp>
          <p:nvSpPr>
            <p:cNvPr id="169997" name="Line 13"/>
            <p:cNvSpPr>
              <a:spLocks noChangeShapeType="1"/>
            </p:cNvSpPr>
            <p:nvPr/>
          </p:nvSpPr>
          <p:spPr bwMode="auto">
            <a:xfrm>
              <a:off x="2817" y="3658"/>
              <a:ext cx="1" cy="72"/>
            </a:xfrm>
            <a:prstGeom prst="line">
              <a:avLst/>
            </a:prstGeom>
            <a:noFill/>
            <a:ln w="12700">
              <a:solidFill>
                <a:srgbClr val="000000"/>
              </a:solidFill>
              <a:round/>
              <a:headEnd/>
              <a:tailEnd/>
            </a:ln>
          </p:spPr>
          <p:txBody>
            <a:bodyPr/>
            <a:lstStyle/>
            <a:p>
              <a:endParaRPr lang="en-US"/>
            </a:p>
          </p:txBody>
        </p:sp>
        <p:sp>
          <p:nvSpPr>
            <p:cNvPr id="169998" name="Line 14"/>
            <p:cNvSpPr>
              <a:spLocks noChangeShapeType="1"/>
            </p:cNvSpPr>
            <p:nvPr/>
          </p:nvSpPr>
          <p:spPr bwMode="auto">
            <a:xfrm>
              <a:off x="3220" y="3658"/>
              <a:ext cx="1" cy="72"/>
            </a:xfrm>
            <a:prstGeom prst="line">
              <a:avLst/>
            </a:prstGeom>
            <a:noFill/>
            <a:ln w="12700">
              <a:solidFill>
                <a:srgbClr val="000000"/>
              </a:solidFill>
              <a:round/>
              <a:headEnd/>
              <a:tailEnd/>
            </a:ln>
          </p:spPr>
          <p:txBody>
            <a:bodyPr/>
            <a:lstStyle/>
            <a:p>
              <a:endParaRPr lang="en-US"/>
            </a:p>
          </p:txBody>
        </p:sp>
        <p:sp>
          <p:nvSpPr>
            <p:cNvPr id="169999" name="Line 15"/>
            <p:cNvSpPr>
              <a:spLocks noChangeShapeType="1"/>
            </p:cNvSpPr>
            <p:nvPr/>
          </p:nvSpPr>
          <p:spPr bwMode="auto">
            <a:xfrm>
              <a:off x="3623" y="3658"/>
              <a:ext cx="1" cy="72"/>
            </a:xfrm>
            <a:prstGeom prst="line">
              <a:avLst/>
            </a:prstGeom>
            <a:noFill/>
            <a:ln w="12700">
              <a:solidFill>
                <a:srgbClr val="000000"/>
              </a:solidFill>
              <a:round/>
              <a:headEnd/>
              <a:tailEnd/>
            </a:ln>
          </p:spPr>
          <p:txBody>
            <a:bodyPr/>
            <a:lstStyle/>
            <a:p>
              <a:endParaRPr lang="en-US"/>
            </a:p>
          </p:txBody>
        </p:sp>
        <p:sp>
          <p:nvSpPr>
            <p:cNvPr id="170000" name="Rectangle 16"/>
            <p:cNvSpPr>
              <a:spLocks noChangeArrowheads="1"/>
            </p:cNvSpPr>
            <p:nvPr/>
          </p:nvSpPr>
          <p:spPr bwMode="auto">
            <a:xfrm>
              <a:off x="1569" y="3744"/>
              <a:ext cx="7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0</a:t>
              </a:r>
              <a:endParaRPr lang="en-US"/>
            </a:p>
          </p:txBody>
        </p:sp>
        <p:sp>
          <p:nvSpPr>
            <p:cNvPr id="170001" name="Rectangle 17"/>
            <p:cNvSpPr>
              <a:spLocks noChangeArrowheads="1"/>
            </p:cNvSpPr>
            <p:nvPr/>
          </p:nvSpPr>
          <p:spPr bwMode="auto">
            <a:xfrm>
              <a:off x="1936"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10</a:t>
              </a:r>
              <a:endParaRPr lang="en-US"/>
            </a:p>
          </p:txBody>
        </p:sp>
        <p:sp>
          <p:nvSpPr>
            <p:cNvPr id="170002" name="Rectangle 18"/>
            <p:cNvSpPr>
              <a:spLocks noChangeArrowheads="1"/>
            </p:cNvSpPr>
            <p:nvPr/>
          </p:nvSpPr>
          <p:spPr bwMode="auto">
            <a:xfrm>
              <a:off x="2339"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20</a:t>
              </a:r>
              <a:endParaRPr lang="en-US"/>
            </a:p>
          </p:txBody>
        </p:sp>
        <p:sp>
          <p:nvSpPr>
            <p:cNvPr id="170003" name="Rectangle 19"/>
            <p:cNvSpPr>
              <a:spLocks noChangeArrowheads="1"/>
            </p:cNvSpPr>
            <p:nvPr/>
          </p:nvSpPr>
          <p:spPr bwMode="auto">
            <a:xfrm>
              <a:off x="2741"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30</a:t>
              </a:r>
              <a:endParaRPr lang="en-US"/>
            </a:p>
          </p:txBody>
        </p:sp>
        <p:sp>
          <p:nvSpPr>
            <p:cNvPr id="170004" name="Rectangle 20"/>
            <p:cNvSpPr>
              <a:spLocks noChangeArrowheads="1"/>
            </p:cNvSpPr>
            <p:nvPr/>
          </p:nvSpPr>
          <p:spPr bwMode="auto">
            <a:xfrm>
              <a:off x="3144"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40</a:t>
              </a:r>
              <a:endParaRPr lang="en-US"/>
            </a:p>
          </p:txBody>
        </p:sp>
        <p:sp>
          <p:nvSpPr>
            <p:cNvPr id="170005" name="Rectangle 21"/>
            <p:cNvSpPr>
              <a:spLocks noChangeArrowheads="1"/>
            </p:cNvSpPr>
            <p:nvPr/>
          </p:nvSpPr>
          <p:spPr bwMode="auto">
            <a:xfrm>
              <a:off x="3547" y="3744"/>
              <a:ext cx="14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50</a:t>
              </a:r>
              <a:endParaRPr lang="en-US"/>
            </a:p>
          </p:txBody>
        </p:sp>
        <p:sp>
          <p:nvSpPr>
            <p:cNvPr id="170006" name="Line 22"/>
            <p:cNvSpPr>
              <a:spLocks noChangeShapeType="1"/>
            </p:cNvSpPr>
            <p:nvPr/>
          </p:nvSpPr>
          <p:spPr bwMode="auto">
            <a:xfrm flipV="1">
              <a:off x="1537" y="2025"/>
              <a:ext cx="1" cy="1576"/>
            </a:xfrm>
            <a:prstGeom prst="line">
              <a:avLst/>
            </a:prstGeom>
            <a:noFill/>
            <a:ln w="12700">
              <a:solidFill>
                <a:srgbClr val="000000"/>
              </a:solidFill>
              <a:round/>
              <a:headEnd/>
              <a:tailEnd/>
            </a:ln>
          </p:spPr>
          <p:txBody>
            <a:bodyPr/>
            <a:lstStyle/>
            <a:p>
              <a:endParaRPr lang="en-US"/>
            </a:p>
          </p:txBody>
        </p:sp>
        <p:sp>
          <p:nvSpPr>
            <p:cNvPr id="170007" name="Line 23"/>
            <p:cNvSpPr>
              <a:spLocks noChangeShapeType="1"/>
            </p:cNvSpPr>
            <p:nvPr/>
          </p:nvSpPr>
          <p:spPr bwMode="auto">
            <a:xfrm flipH="1">
              <a:off x="1464" y="3601"/>
              <a:ext cx="73" cy="1"/>
            </a:xfrm>
            <a:prstGeom prst="line">
              <a:avLst/>
            </a:prstGeom>
            <a:noFill/>
            <a:ln w="12700">
              <a:solidFill>
                <a:srgbClr val="000000"/>
              </a:solidFill>
              <a:round/>
              <a:headEnd/>
              <a:tailEnd/>
            </a:ln>
          </p:spPr>
          <p:txBody>
            <a:bodyPr/>
            <a:lstStyle/>
            <a:p>
              <a:endParaRPr lang="en-US"/>
            </a:p>
          </p:txBody>
        </p:sp>
        <p:sp>
          <p:nvSpPr>
            <p:cNvPr id="170008" name="Line 24"/>
            <p:cNvSpPr>
              <a:spLocks noChangeShapeType="1"/>
            </p:cNvSpPr>
            <p:nvPr/>
          </p:nvSpPr>
          <p:spPr bwMode="auto">
            <a:xfrm flipH="1">
              <a:off x="1464" y="3288"/>
              <a:ext cx="73" cy="1"/>
            </a:xfrm>
            <a:prstGeom prst="line">
              <a:avLst/>
            </a:prstGeom>
            <a:noFill/>
            <a:ln w="12700">
              <a:solidFill>
                <a:srgbClr val="000000"/>
              </a:solidFill>
              <a:round/>
              <a:headEnd/>
              <a:tailEnd/>
            </a:ln>
          </p:spPr>
          <p:txBody>
            <a:bodyPr/>
            <a:lstStyle/>
            <a:p>
              <a:endParaRPr lang="en-US"/>
            </a:p>
          </p:txBody>
        </p:sp>
        <p:sp>
          <p:nvSpPr>
            <p:cNvPr id="170009" name="Line 25"/>
            <p:cNvSpPr>
              <a:spLocks noChangeShapeType="1"/>
            </p:cNvSpPr>
            <p:nvPr/>
          </p:nvSpPr>
          <p:spPr bwMode="auto">
            <a:xfrm flipH="1">
              <a:off x="1464" y="2966"/>
              <a:ext cx="73" cy="1"/>
            </a:xfrm>
            <a:prstGeom prst="line">
              <a:avLst/>
            </a:prstGeom>
            <a:noFill/>
            <a:ln w="12700">
              <a:solidFill>
                <a:srgbClr val="000000"/>
              </a:solidFill>
              <a:round/>
              <a:headEnd/>
              <a:tailEnd/>
            </a:ln>
          </p:spPr>
          <p:txBody>
            <a:bodyPr/>
            <a:lstStyle/>
            <a:p>
              <a:endParaRPr lang="en-US"/>
            </a:p>
          </p:txBody>
        </p:sp>
        <p:sp>
          <p:nvSpPr>
            <p:cNvPr id="170010" name="Line 26"/>
            <p:cNvSpPr>
              <a:spLocks noChangeShapeType="1"/>
            </p:cNvSpPr>
            <p:nvPr/>
          </p:nvSpPr>
          <p:spPr bwMode="auto">
            <a:xfrm flipH="1">
              <a:off x="1464" y="2652"/>
              <a:ext cx="73" cy="1"/>
            </a:xfrm>
            <a:prstGeom prst="line">
              <a:avLst/>
            </a:prstGeom>
            <a:noFill/>
            <a:ln w="12700">
              <a:solidFill>
                <a:srgbClr val="000000"/>
              </a:solidFill>
              <a:round/>
              <a:headEnd/>
              <a:tailEnd/>
            </a:ln>
          </p:spPr>
          <p:txBody>
            <a:bodyPr/>
            <a:lstStyle/>
            <a:p>
              <a:endParaRPr lang="en-US"/>
            </a:p>
          </p:txBody>
        </p:sp>
        <p:sp>
          <p:nvSpPr>
            <p:cNvPr id="170011" name="Line 27"/>
            <p:cNvSpPr>
              <a:spLocks noChangeShapeType="1"/>
            </p:cNvSpPr>
            <p:nvPr/>
          </p:nvSpPr>
          <p:spPr bwMode="auto">
            <a:xfrm flipH="1">
              <a:off x="1464" y="2338"/>
              <a:ext cx="73" cy="1"/>
            </a:xfrm>
            <a:prstGeom prst="line">
              <a:avLst/>
            </a:prstGeom>
            <a:noFill/>
            <a:ln w="12700">
              <a:solidFill>
                <a:srgbClr val="000000"/>
              </a:solidFill>
              <a:round/>
              <a:headEnd/>
              <a:tailEnd/>
            </a:ln>
          </p:spPr>
          <p:txBody>
            <a:bodyPr/>
            <a:lstStyle/>
            <a:p>
              <a:endParaRPr lang="en-US"/>
            </a:p>
          </p:txBody>
        </p:sp>
        <p:sp>
          <p:nvSpPr>
            <p:cNvPr id="170012" name="Line 28"/>
            <p:cNvSpPr>
              <a:spLocks noChangeShapeType="1"/>
            </p:cNvSpPr>
            <p:nvPr/>
          </p:nvSpPr>
          <p:spPr bwMode="auto">
            <a:xfrm flipH="1">
              <a:off x="1464" y="2025"/>
              <a:ext cx="73" cy="1"/>
            </a:xfrm>
            <a:prstGeom prst="line">
              <a:avLst/>
            </a:prstGeom>
            <a:noFill/>
            <a:ln w="12700">
              <a:solidFill>
                <a:srgbClr val="000000"/>
              </a:solidFill>
              <a:round/>
              <a:headEnd/>
              <a:tailEnd/>
            </a:ln>
          </p:spPr>
          <p:txBody>
            <a:bodyPr/>
            <a:lstStyle/>
            <a:p>
              <a:endParaRPr lang="en-US"/>
            </a:p>
          </p:txBody>
        </p:sp>
        <p:sp>
          <p:nvSpPr>
            <p:cNvPr id="170016" name="Rectangle 32"/>
            <p:cNvSpPr>
              <a:spLocks noChangeArrowheads="1"/>
            </p:cNvSpPr>
            <p:nvPr/>
          </p:nvSpPr>
          <p:spPr bwMode="auto">
            <a:xfrm>
              <a:off x="1537" y="2017"/>
              <a:ext cx="2158" cy="1641"/>
            </a:xfrm>
            <a:prstGeom prst="rect">
              <a:avLst/>
            </a:prstGeom>
            <a:noFill/>
            <a:ln w="12700">
              <a:solidFill>
                <a:srgbClr val="000000"/>
              </a:solidFill>
              <a:miter lim="800000"/>
              <a:headEnd/>
              <a:tailEnd/>
            </a:ln>
          </p:spPr>
          <p:txBody>
            <a:bodyPr/>
            <a:lstStyle/>
            <a:p>
              <a:endParaRPr lang="en-US"/>
            </a:p>
          </p:txBody>
        </p:sp>
        <p:sp>
          <p:nvSpPr>
            <p:cNvPr id="170017" name="Rectangle 33"/>
            <p:cNvSpPr>
              <a:spLocks noChangeArrowheads="1"/>
            </p:cNvSpPr>
            <p:nvPr/>
          </p:nvSpPr>
          <p:spPr bwMode="auto">
            <a:xfrm>
              <a:off x="2286" y="3950"/>
              <a:ext cx="62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Chi-square</a:t>
              </a:r>
              <a:endParaRPr lang="en-US"/>
            </a:p>
          </p:txBody>
        </p:sp>
        <p:sp>
          <p:nvSpPr>
            <p:cNvPr id="170020" name="Rectangle 36"/>
            <p:cNvSpPr>
              <a:spLocks noChangeArrowheads="1"/>
            </p:cNvSpPr>
            <p:nvPr/>
          </p:nvSpPr>
          <p:spPr bwMode="auto">
            <a:xfrm>
              <a:off x="2688" y="2089"/>
              <a:ext cx="894" cy="579"/>
            </a:xfrm>
            <a:prstGeom prst="rect">
              <a:avLst/>
            </a:prstGeom>
            <a:noFill/>
            <a:ln w="12700">
              <a:solidFill>
                <a:srgbClr val="000000"/>
              </a:solidFill>
              <a:miter lim="800000"/>
              <a:headEnd/>
              <a:tailEnd/>
            </a:ln>
          </p:spPr>
          <p:txBody>
            <a:bodyPr/>
            <a:lstStyle/>
            <a:p>
              <a:endParaRPr lang="en-US"/>
            </a:p>
          </p:txBody>
        </p:sp>
        <p:sp>
          <p:nvSpPr>
            <p:cNvPr id="170021" name="Line 37"/>
            <p:cNvSpPr>
              <a:spLocks noChangeShapeType="1"/>
            </p:cNvSpPr>
            <p:nvPr/>
          </p:nvSpPr>
          <p:spPr bwMode="auto">
            <a:xfrm>
              <a:off x="2793" y="2234"/>
              <a:ext cx="210" cy="1"/>
            </a:xfrm>
            <a:prstGeom prst="line">
              <a:avLst/>
            </a:prstGeom>
            <a:noFill/>
            <a:ln w="38100">
              <a:solidFill>
                <a:srgbClr val="000000"/>
              </a:solidFill>
              <a:round/>
              <a:headEnd/>
              <a:tailEnd/>
            </a:ln>
          </p:spPr>
          <p:txBody>
            <a:bodyPr/>
            <a:lstStyle/>
            <a:p>
              <a:endParaRPr lang="en-US"/>
            </a:p>
          </p:txBody>
        </p:sp>
        <p:sp>
          <p:nvSpPr>
            <p:cNvPr id="170024" name="Rectangle 40"/>
            <p:cNvSpPr>
              <a:spLocks noChangeArrowheads="1"/>
            </p:cNvSpPr>
            <p:nvPr/>
          </p:nvSpPr>
          <p:spPr bwMode="auto">
            <a:xfrm>
              <a:off x="3107" y="2169"/>
              <a:ext cx="34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Chi(3)</a:t>
              </a:r>
              <a:endParaRPr lang="en-US"/>
            </a:p>
          </p:txBody>
        </p:sp>
      </p:grpSp>
      <p:grpSp>
        <p:nvGrpSpPr>
          <p:cNvPr id="170028" name="Group 44"/>
          <p:cNvGrpSpPr>
            <a:grpSpLocks/>
          </p:cNvGrpSpPr>
          <p:nvPr/>
        </p:nvGrpSpPr>
        <p:grpSpPr bwMode="auto">
          <a:xfrm>
            <a:off x="2554288" y="3673475"/>
            <a:ext cx="3197225" cy="2043113"/>
            <a:chOff x="1609" y="2314"/>
            <a:chExt cx="2014" cy="1287"/>
          </a:xfrm>
        </p:grpSpPr>
        <p:sp>
          <p:nvSpPr>
            <p:cNvPr id="170018" name="Freeform 34"/>
            <p:cNvSpPr>
              <a:spLocks/>
            </p:cNvSpPr>
            <p:nvPr/>
          </p:nvSpPr>
          <p:spPr bwMode="auto">
            <a:xfrm>
              <a:off x="1609" y="2982"/>
              <a:ext cx="2014" cy="619"/>
            </a:xfrm>
            <a:custGeom>
              <a:avLst/>
              <a:gdLst/>
              <a:ahLst/>
              <a:cxnLst>
                <a:cxn ang="0">
                  <a:pos x="33" y="619"/>
                </a:cxn>
                <a:cxn ang="0">
                  <a:pos x="65" y="595"/>
                </a:cxn>
                <a:cxn ang="0">
                  <a:pos x="97" y="547"/>
                </a:cxn>
                <a:cxn ang="0">
                  <a:pos x="129" y="458"/>
                </a:cxn>
                <a:cxn ang="0">
                  <a:pos x="161" y="346"/>
                </a:cxn>
                <a:cxn ang="0">
                  <a:pos x="194" y="233"/>
                </a:cxn>
                <a:cxn ang="0">
                  <a:pos x="226" y="137"/>
                </a:cxn>
                <a:cxn ang="0">
                  <a:pos x="258" y="64"/>
                </a:cxn>
                <a:cxn ang="0">
                  <a:pos x="290" y="16"/>
                </a:cxn>
                <a:cxn ang="0">
                  <a:pos x="323" y="0"/>
                </a:cxn>
                <a:cxn ang="0">
                  <a:pos x="355" y="8"/>
                </a:cxn>
                <a:cxn ang="0">
                  <a:pos x="387" y="40"/>
                </a:cxn>
                <a:cxn ang="0">
                  <a:pos x="419" y="80"/>
                </a:cxn>
                <a:cxn ang="0">
                  <a:pos x="451" y="137"/>
                </a:cxn>
                <a:cxn ang="0">
                  <a:pos x="484" y="193"/>
                </a:cxn>
                <a:cxn ang="0">
                  <a:pos x="516" y="241"/>
                </a:cxn>
                <a:cxn ang="0">
                  <a:pos x="548" y="298"/>
                </a:cxn>
                <a:cxn ang="0">
                  <a:pos x="580" y="346"/>
                </a:cxn>
                <a:cxn ang="0">
                  <a:pos x="612" y="394"/>
                </a:cxn>
                <a:cxn ang="0">
                  <a:pos x="645" y="434"/>
                </a:cxn>
                <a:cxn ang="0">
                  <a:pos x="677" y="466"/>
                </a:cxn>
                <a:cxn ang="0">
                  <a:pos x="709" y="499"/>
                </a:cxn>
                <a:cxn ang="0">
                  <a:pos x="741" y="523"/>
                </a:cxn>
                <a:cxn ang="0">
                  <a:pos x="773" y="539"/>
                </a:cxn>
                <a:cxn ang="0">
                  <a:pos x="806" y="555"/>
                </a:cxn>
                <a:cxn ang="0">
                  <a:pos x="838" y="571"/>
                </a:cxn>
                <a:cxn ang="0">
                  <a:pos x="870" y="579"/>
                </a:cxn>
                <a:cxn ang="0">
                  <a:pos x="902" y="587"/>
                </a:cxn>
                <a:cxn ang="0">
                  <a:pos x="935" y="595"/>
                </a:cxn>
                <a:cxn ang="0">
                  <a:pos x="967" y="603"/>
                </a:cxn>
                <a:cxn ang="0">
                  <a:pos x="999" y="603"/>
                </a:cxn>
                <a:cxn ang="0">
                  <a:pos x="1023" y="611"/>
                </a:cxn>
                <a:cxn ang="0">
                  <a:pos x="1055" y="611"/>
                </a:cxn>
                <a:cxn ang="0">
                  <a:pos x="1088" y="611"/>
                </a:cxn>
                <a:cxn ang="0">
                  <a:pos x="1120" y="611"/>
                </a:cxn>
                <a:cxn ang="0">
                  <a:pos x="1152" y="619"/>
                </a:cxn>
                <a:cxn ang="0">
                  <a:pos x="1184" y="619"/>
                </a:cxn>
                <a:cxn ang="0">
                  <a:pos x="1216" y="619"/>
                </a:cxn>
                <a:cxn ang="0">
                  <a:pos x="1249" y="619"/>
                </a:cxn>
                <a:cxn ang="0">
                  <a:pos x="1281" y="619"/>
                </a:cxn>
                <a:cxn ang="0">
                  <a:pos x="1313" y="619"/>
                </a:cxn>
                <a:cxn ang="0">
                  <a:pos x="1345" y="619"/>
                </a:cxn>
                <a:cxn ang="0">
                  <a:pos x="1377" y="619"/>
                </a:cxn>
                <a:cxn ang="0">
                  <a:pos x="1410" y="619"/>
                </a:cxn>
                <a:cxn ang="0">
                  <a:pos x="1442" y="619"/>
                </a:cxn>
                <a:cxn ang="0">
                  <a:pos x="1474" y="619"/>
                </a:cxn>
                <a:cxn ang="0">
                  <a:pos x="1506" y="619"/>
                </a:cxn>
                <a:cxn ang="0">
                  <a:pos x="1538" y="619"/>
                </a:cxn>
                <a:cxn ang="0">
                  <a:pos x="1571" y="619"/>
                </a:cxn>
                <a:cxn ang="0">
                  <a:pos x="1603" y="619"/>
                </a:cxn>
                <a:cxn ang="0">
                  <a:pos x="1635" y="619"/>
                </a:cxn>
                <a:cxn ang="0">
                  <a:pos x="1667" y="619"/>
                </a:cxn>
                <a:cxn ang="0">
                  <a:pos x="1700" y="619"/>
                </a:cxn>
                <a:cxn ang="0">
                  <a:pos x="1732" y="619"/>
                </a:cxn>
                <a:cxn ang="0">
                  <a:pos x="1764" y="619"/>
                </a:cxn>
                <a:cxn ang="0">
                  <a:pos x="1796" y="619"/>
                </a:cxn>
                <a:cxn ang="0">
                  <a:pos x="1828" y="619"/>
                </a:cxn>
                <a:cxn ang="0">
                  <a:pos x="1861" y="619"/>
                </a:cxn>
                <a:cxn ang="0">
                  <a:pos x="1893" y="619"/>
                </a:cxn>
                <a:cxn ang="0">
                  <a:pos x="1925" y="619"/>
                </a:cxn>
                <a:cxn ang="0">
                  <a:pos x="1957" y="619"/>
                </a:cxn>
                <a:cxn ang="0">
                  <a:pos x="1989" y="619"/>
                </a:cxn>
              </a:cxnLst>
              <a:rect l="0" t="0" r="r" b="b"/>
              <a:pathLst>
                <a:path w="2014" h="619">
                  <a:moveTo>
                    <a:pt x="0" y="619"/>
                  </a:moveTo>
                  <a:lnTo>
                    <a:pt x="8" y="619"/>
                  </a:lnTo>
                  <a:lnTo>
                    <a:pt x="8" y="619"/>
                  </a:lnTo>
                  <a:lnTo>
                    <a:pt x="17" y="619"/>
                  </a:lnTo>
                  <a:lnTo>
                    <a:pt x="17" y="619"/>
                  </a:lnTo>
                  <a:lnTo>
                    <a:pt x="25" y="619"/>
                  </a:lnTo>
                  <a:lnTo>
                    <a:pt x="25" y="619"/>
                  </a:lnTo>
                  <a:lnTo>
                    <a:pt x="33" y="619"/>
                  </a:lnTo>
                  <a:lnTo>
                    <a:pt x="33" y="619"/>
                  </a:lnTo>
                  <a:lnTo>
                    <a:pt x="41" y="611"/>
                  </a:lnTo>
                  <a:lnTo>
                    <a:pt x="41" y="611"/>
                  </a:lnTo>
                  <a:lnTo>
                    <a:pt x="49" y="611"/>
                  </a:lnTo>
                  <a:lnTo>
                    <a:pt x="49" y="611"/>
                  </a:lnTo>
                  <a:lnTo>
                    <a:pt x="57" y="603"/>
                  </a:lnTo>
                  <a:lnTo>
                    <a:pt x="57" y="603"/>
                  </a:lnTo>
                  <a:lnTo>
                    <a:pt x="65" y="595"/>
                  </a:lnTo>
                  <a:lnTo>
                    <a:pt x="65" y="595"/>
                  </a:lnTo>
                  <a:lnTo>
                    <a:pt x="73" y="587"/>
                  </a:lnTo>
                  <a:lnTo>
                    <a:pt x="73" y="587"/>
                  </a:lnTo>
                  <a:lnTo>
                    <a:pt x="81" y="579"/>
                  </a:lnTo>
                  <a:lnTo>
                    <a:pt x="81" y="571"/>
                  </a:lnTo>
                  <a:lnTo>
                    <a:pt x="89" y="563"/>
                  </a:lnTo>
                  <a:lnTo>
                    <a:pt x="89" y="555"/>
                  </a:lnTo>
                  <a:lnTo>
                    <a:pt x="97" y="547"/>
                  </a:lnTo>
                  <a:lnTo>
                    <a:pt x="97" y="539"/>
                  </a:lnTo>
                  <a:lnTo>
                    <a:pt x="105" y="523"/>
                  </a:lnTo>
                  <a:lnTo>
                    <a:pt x="105" y="515"/>
                  </a:lnTo>
                  <a:lnTo>
                    <a:pt x="113" y="507"/>
                  </a:lnTo>
                  <a:lnTo>
                    <a:pt x="113" y="491"/>
                  </a:lnTo>
                  <a:lnTo>
                    <a:pt x="121" y="482"/>
                  </a:lnTo>
                  <a:lnTo>
                    <a:pt x="121" y="466"/>
                  </a:lnTo>
                  <a:lnTo>
                    <a:pt x="129" y="458"/>
                  </a:lnTo>
                  <a:lnTo>
                    <a:pt x="129" y="442"/>
                  </a:lnTo>
                  <a:lnTo>
                    <a:pt x="137" y="434"/>
                  </a:lnTo>
                  <a:lnTo>
                    <a:pt x="137" y="418"/>
                  </a:lnTo>
                  <a:lnTo>
                    <a:pt x="145" y="402"/>
                  </a:lnTo>
                  <a:lnTo>
                    <a:pt x="145" y="394"/>
                  </a:lnTo>
                  <a:lnTo>
                    <a:pt x="153" y="378"/>
                  </a:lnTo>
                  <a:lnTo>
                    <a:pt x="153" y="362"/>
                  </a:lnTo>
                  <a:lnTo>
                    <a:pt x="161" y="346"/>
                  </a:lnTo>
                  <a:lnTo>
                    <a:pt x="161" y="338"/>
                  </a:lnTo>
                  <a:lnTo>
                    <a:pt x="170" y="322"/>
                  </a:lnTo>
                  <a:lnTo>
                    <a:pt x="170" y="306"/>
                  </a:lnTo>
                  <a:lnTo>
                    <a:pt x="178" y="289"/>
                  </a:lnTo>
                  <a:lnTo>
                    <a:pt x="178" y="273"/>
                  </a:lnTo>
                  <a:lnTo>
                    <a:pt x="186" y="265"/>
                  </a:lnTo>
                  <a:lnTo>
                    <a:pt x="186" y="249"/>
                  </a:lnTo>
                  <a:lnTo>
                    <a:pt x="194" y="233"/>
                  </a:lnTo>
                  <a:lnTo>
                    <a:pt x="194" y="225"/>
                  </a:lnTo>
                  <a:lnTo>
                    <a:pt x="202" y="209"/>
                  </a:lnTo>
                  <a:lnTo>
                    <a:pt x="202" y="201"/>
                  </a:lnTo>
                  <a:lnTo>
                    <a:pt x="210" y="185"/>
                  </a:lnTo>
                  <a:lnTo>
                    <a:pt x="210" y="169"/>
                  </a:lnTo>
                  <a:lnTo>
                    <a:pt x="218" y="161"/>
                  </a:lnTo>
                  <a:lnTo>
                    <a:pt x="218" y="153"/>
                  </a:lnTo>
                  <a:lnTo>
                    <a:pt x="226" y="137"/>
                  </a:lnTo>
                  <a:lnTo>
                    <a:pt x="226" y="129"/>
                  </a:lnTo>
                  <a:lnTo>
                    <a:pt x="234" y="121"/>
                  </a:lnTo>
                  <a:lnTo>
                    <a:pt x="234" y="104"/>
                  </a:lnTo>
                  <a:lnTo>
                    <a:pt x="242" y="96"/>
                  </a:lnTo>
                  <a:lnTo>
                    <a:pt x="242" y="88"/>
                  </a:lnTo>
                  <a:lnTo>
                    <a:pt x="250" y="80"/>
                  </a:lnTo>
                  <a:lnTo>
                    <a:pt x="250" y="72"/>
                  </a:lnTo>
                  <a:lnTo>
                    <a:pt x="258" y="64"/>
                  </a:lnTo>
                  <a:lnTo>
                    <a:pt x="258" y="56"/>
                  </a:lnTo>
                  <a:lnTo>
                    <a:pt x="266" y="48"/>
                  </a:lnTo>
                  <a:lnTo>
                    <a:pt x="266" y="40"/>
                  </a:lnTo>
                  <a:lnTo>
                    <a:pt x="274" y="40"/>
                  </a:lnTo>
                  <a:lnTo>
                    <a:pt x="274" y="32"/>
                  </a:lnTo>
                  <a:lnTo>
                    <a:pt x="282" y="24"/>
                  </a:lnTo>
                  <a:lnTo>
                    <a:pt x="282" y="24"/>
                  </a:lnTo>
                  <a:lnTo>
                    <a:pt x="290" y="16"/>
                  </a:lnTo>
                  <a:lnTo>
                    <a:pt x="290" y="16"/>
                  </a:lnTo>
                  <a:lnTo>
                    <a:pt x="298" y="16"/>
                  </a:lnTo>
                  <a:lnTo>
                    <a:pt x="298" y="8"/>
                  </a:lnTo>
                  <a:lnTo>
                    <a:pt x="306" y="8"/>
                  </a:lnTo>
                  <a:lnTo>
                    <a:pt x="306" y="8"/>
                  </a:lnTo>
                  <a:lnTo>
                    <a:pt x="314" y="0"/>
                  </a:lnTo>
                  <a:lnTo>
                    <a:pt x="314" y="0"/>
                  </a:lnTo>
                  <a:lnTo>
                    <a:pt x="323" y="0"/>
                  </a:lnTo>
                  <a:lnTo>
                    <a:pt x="323" y="0"/>
                  </a:lnTo>
                  <a:lnTo>
                    <a:pt x="331" y="0"/>
                  </a:lnTo>
                  <a:lnTo>
                    <a:pt x="331" y="0"/>
                  </a:lnTo>
                  <a:lnTo>
                    <a:pt x="339" y="0"/>
                  </a:lnTo>
                  <a:lnTo>
                    <a:pt x="339" y="8"/>
                  </a:lnTo>
                  <a:lnTo>
                    <a:pt x="347" y="8"/>
                  </a:lnTo>
                  <a:lnTo>
                    <a:pt x="347" y="8"/>
                  </a:lnTo>
                  <a:lnTo>
                    <a:pt x="355" y="8"/>
                  </a:lnTo>
                  <a:lnTo>
                    <a:pt x="355" y="16"/>
                  </a:lnTo>
                  <a:lnTo>
                    <a:pt x="363" y="16"/>
                  </a:lnTo>
                  <a:lnTo>
                    <a:pt x="363" y="16"/>
                  </a:lnTo>
                  <a:lnTo>
                    <a:pt x="371" y="24"/>
                  </a:lnTo>
                  <a:lnTo>
                    <a:pt x="371" y="24"/>
                  </a:lnTo>
                  <a:lnTo>
                    <a:pt x="379" y="32"/>
                  </a:lnTo>
                  <a:lnTo>
                    <a:pt x="379" y="32"/>
                  </a:lnTo>
                  <a:lnTo>
                    <a:pt x="387" y="40"/>
                  </a:lnTo>
                  <a:lnTo>
                    <a:pt x="387" y="48"/>
                  </a:lnTo>
                  <a:lnTo>
                    <a:pt x="395" y="48"/>
                  </a:lnTo>
                  <a:lnTo>
                    <a:pt x="395" y="56"/>
                  </a:lnTo>
                  <a:lnTo>
                    <a:pt x="403" y="56"/>
                  </a:lnTo>
                  <a:lnTo>
                    <a:pt x="403" y="64"/>
                  </a:lnTo>
                  <a:lnTo>
                    <a:pt x="411" y="72"/>
                  </a:lnTo>
                  <a:lnTo>
                    <a:pt x="411" y="80"/>
                  </a:lnTo>
                  <a:lnTo>
                    <a:pt x="419" y="80"/>
                  </a:lnTo>
                  <a:lnTo>
                    <a:pt x="419" y="88"/>
                  </a:lnTo>
                  <a:lnTo>
                    <a:pt x="427" y="96"/>
                  </a:lnTo>
                  <a:lnTo>
                    <a:pt x="427" y="104"/>
                  </a:lnTo>
                  <a:lnTo>
                    <a:pt x="435" y="104"/>
                  </a:lnTo>
                  <a:lnTo>
                    <a:pt x="435" y="113"/>
                  </a:lnTo>
                  <a:lnTo>
                    <a:pt x="443" y="121"/>
                  </a:lnTo>
                  <a:lnTo>
                    <a:pt x="443" y="129"/>
                  </a:lnTo>
                  <a:lnTo>
                    <a:pt x="451" y="137"/>
                  </a:lnTo>
                  <a:lnTo>
                    <a:pt x="451" y="137"/>
                  </a:lnTo>
                  <a:lnTo>
                    <a:pt x="459" y="145"/>
                  </a:lnTo>
                  <a:lnTo>
                    <a:pt x="459" y="153"/>
                  </a:lnTo>
                  <a:lnTo>
                    <a:pt x="467" y="161"/>
                  </a:lnTo>
                  <a:lnTo>
                    <a:pt x="467" y="169"/>
                  </a:lnTo>
                  <a:lnTo>
                    <a:pt x="476" y="177"/>
                  </a:lnTo>
                  <a:lnTo>
                    <a:pt x="476" y="185"/>
                  </a:lnTo>
                  <a:lnTo>
                    <a:pt x="484" y="193"/>
                  </a:lnTo>
                  <a:lnTo>
                    <a:pt x="484" y="193"/>
                  </a:lnTo>
                  <a:lnTo>
                    <a:pt x="492" y="201"/>
                  </a:lnTo>
                  <a:lnTo>
                    <a:pt x="492" y="209"/>
                  </a:lnTo>
                  <a:lnTo>
                    <a:pt x="500" y="217"/>
                  </a:lnTo>
                  <a:lnTo>
                    <a:pt x="500" y="225"/>
                  </a:lnTo>
                  <a:lnTo>
                    <a:pt x="508" y="233"/>
                  </a:lnTo>
                  <a:lnTo>
                    <a:pt x="508" y="241"/>
                  </a:lnTo>
                  <a:lnTo>
                    <a:pt x="516" y="241"/>
                  </a:lnTo>
                  <a:lnTo>
                    <a:pt x="516" y="249"/>
                  </a:lnTo>
                  <a:lnTo>
                    <a:pt x="524" y="257"/>
                  </a:lnTo>
                  <a:lnTo>
                    <a:pt x="524" y="265"/>
                  </a:lnTo>
                  <a:lnTo>
                    <a:pt x="532" y="273"/>
                  </a:lnTo>
                  <a:lnTo>
                    <a:pt x="532" y="281"/>
                  </a:lnTo>
                  <a:lnTo>
                    <a:pt x="540" y="289"/>
                  </a:lnTo>
                  <a:lnTo>
                    <a:pt x="540" y="289"/>
                  </a:lnTo>
                  <a:lnTo>
                    <a:pt x="548" y="298"/>
                  </a:lnTo>
                  <a:lnTo>
                    <a:pt x="548" y="306"/>
                  </a:lnTo>
                  <a:lnTo>
                    <a:pt x="556" y="314"/>
                  </a:lnTo>
                  <a:lnTo>
                    <a:pt x="556" y="322"/>
                  </a:lnTo>
                  <a:lnTo>
                    <a:pt x="564" y="322"/>
                  </a:lnTo>
                  <a:lnTo>
                    <a:pt x="564" y="330"/>
                  </a:lnTo>
                  <a:lnTo>
                    <a:pt x="572" y="338"/>
                  </a:lnTo>
                  <a:lnTo>
                    <a:pt x="572" y="346"/>
                  </a:lnTo>
                  <a:lnTo>
                    <a:pt x="580" y="346"/>
                  </a:lnTo>
                  <a:lnTo>
                    <a:pt x="580" y="354"/>
                  </a:lnTo>
                  <a:lnTo>
                    <a:pt x="588" y="362"/>
                  </a:lnTo>
                  <a:lnTo>
                    <a:pt x="588" y="370"/>
                  </a:lnTo>
                  <a:lnTo>
                    <a:pt x="596" y="370"/>
                  </a:lnTo>
                  <a:lnTo>
                    <a:pt x="596" y="378"/>
                  </a:lnTo>
                  <a:lnTo>
                    <a:pt x="604" y="386"/>
                  </a:lnTo>
                  <a:lnTo>
                    <a:pt x="604" y="386"/>
                  </a:lnTo>
                  <a:lnTo>
                    <a:pt x="612" y="394"/>
                  </a:lnTo>
                  <a:lnTo>
                    <a:pt x="612" y="402"/>
                  </a:lnTo>
                  <a:lnTo>
                    <a:pt x="620" y="402"/>
                  </a:lnTo>
                  <a:lnTo>
                    <a:pt x="620" y="410"/>
                  </a:lnTo>
                  <a:lnTo>
                    <a:pt x="629" y="418"/>
                  </a:lnTo>
                  <a:lnTo>
                    <a:pt x="629" y="418"/>
                  </a:lnTo>
                  <a:lnTo>
                    <a:pt x="637" y="426"/>
                  </a:lnTo>
                  <a:lnTo>
                    <a:pt x="637" y="426"/>
                  </a:lnTo>
                  <a:lnTo>
                    <a:pt x="645" y="434"/>
                  </a:lnTo>
                  <a:lnTo>
                    <a:pt x="645" y="434"/>
                  </a:lnTo>
                  <a:lnTo>
                    <a:pt x="653" y="442"/>
                  </a:lnTo>
                  <a:lnTo>
                    <a:pt x="653" y="450"/>
                  </a:lnTo>
                  <a:lnTo>
                    <a:pt x="661" y="450"/>
                  </a:lnTo>
                  <a:lnTo>
                    <a:pt x="661" y="458"/>
                  </a:lnTo>
                  <a:lnTo>
                    <a:pt x="669" y="458"/>
                  </a:lnTo>
                  <a:lnTo>
                    <a:pt x="669" y="466"/>
                  </a:lnTo>
                  <a:lnTo>
                    <a:pt x="677" y="466"/>
                  </a:lnTo>
                  <a:lnTo>
                    <a:pt x="677" y="474"/>
                  </a:lnTo>
                  <a:lnTo>
                    <a:pt x="685" y="474"/>
                  </a:lnTo>
                  <a:lnTo>
                    <a:pt x="685" y="482"/>
                  </a:lnTo>
                  <a:lnTo>
                    <a:pt x="693" y="482"/>
                  </a:lnTo>
                  <a:lnTo>
                    <a:pt x="693" y="482"/>
                  </a:lnTo>
                  <a:lnTo>
                    <a:pt x="701" y="491"/>
                  </a:lnTo>
                  <a:lnTo>
                    <a:pt x="701" y="491"/>
                  </a:lnTo>
                  <a:lnTo>
                    <a:pt x="709" y="499"/>
                  </a:lnTo>
                  <a:lnTo>
                    <a:pt x="709" y="499"/>
                  </a:lnTo>
                  <a:lnTo>
                    <a:pt x="717" y="507"/>
                  </a:lnTo>
                  <a:lnTo>
                    <a:pt x="717" y="507"/>
                  </a:lnTo>
                  <a:lnTo>
                    <a:pt x="725" y="507"/>
                  </a:lnTo>
                  <a:lnTo>
                    <a:pt x="725" y="515"/>
                  </a:lnTo>
                  <a:lnTo>
                    <a:pt x="733" y="515"/>
                  </a:lnTo>
                  <a:lnTo>
                    <a:pt x="733" y="515"/>
                  </a:lnTo>
                  <a:lnTo>
                    <a:pt x="741" y="523"/>
                  </a:lnTo>
                  <a:lnTo>
                    <a:pt x="741" y="523"/>
                  </a:lnTo>
                  <a:lnTo>
                    <a:pt x="749" y="523"/>
                  </a:lnTo>
                  <a:lnTo>
                    <a:pt x="749" y="531"/>
                  </a:lnTo>
                  <a:lnTo>
                    <a:pt x="757" y="531"/>
                  </a:lnTo>
                  <a:lnTo>
                    <a:pt x="757" y="531"/>
                  </a:lnTo>
                  <a:lnTo>
                    <a:pt x="765" y="539"/>
                  </a:lnTo>
                  <a:lnTo>
                    <a:pt x="765" y="539"/>
                  </a:lnTo>
                  <a:lnTo>
                    <a:pt x="773" y="539"/>
                  </a:lnTo>
                  <a:lnTo>
                    <a:pt x="773" y="547"/>
                  </a:lnTo>
                  <a:lnTo>
                    <a:pt x="782" y="547"/>
                  </a:lnTo>
                  <a:lnTo>
                    <a:pt x="782" y="547"/>
                  </a:lnTo>
                  <a:lnTo>
                    <a:pt x="790" y="547"/>
                  </a:lnTo>
                  <a:lnTo>
                    <a:pt x="790" y="555"/>
                  </a:lnTo>
                  <a:lnTo>
                    <a:pt x="798" y="555"/>
                  </a:lnTo>
                  <a:lnTo>
                    <a:pt x="798" y="555"/>
                  </a:lnTo>
                  <a:lnTo>
                    <a:pt x="806" y="555"/>
                  </a:lnTo>
                  <a:lnTo>
                    <a:pt x="806" y="555"/>
                  </a:lnTo>
                  <a:lnTo>
                    <a:pt x="814" y="563"/>
                  </a:lnTo>
                  <a:lnTo>
                    <a:pt x="814" y="563"/>
                  </a:lnTo>
                  <a:lnTo>
                    <a:pt x="822" y="563"/>
                  </a:lnTo>
                  <a:lnTo>
                    <a:pt x="822" y="563"/>
                  </a:lnTo>
                  <a:lnTo>
                    <a:pt x="830" y="571"/>
                  </a:lnTo>
                  <a:lnTo>
                    <a:pt x="830" y="571"/>
                  </a:lnTo>
                  <a:lnTo>
                    <a:pt x="838" y="571"/>
                  </a:lnTo>
                  <a:lnTo>
                    <a:pt x="838" y="571"/>
                  </a:lnTo>
                  <a:lnTo>
                    <a:pt x="846" y="571"/>
                  </a:lnTo>
                  <a:lnTo>
                    <a:pt x="846" y="571"/>
                  </a:lnTo>
                  <a:lnTo>
                    <a:pt x="854" y="579"/>
                  </a:lnTo>
                  <a:lnTo>
                    <a:pt x="854" y="579"/>
                  </a:lnTo>
                  <a:lnTo>
                    <a:pt x="862" y="579"/>
                  </a:lnTo>
                  <a:lnTo>
                    <a:pt x="862" y="579"/>
                  </a:lnTo>
                  <a:lnTo>
                    <a:pt x="870" y="579"/>
                  </a:lnTo>
                  <a:lnTo>
                    <a:pt x="870" y="579"/>
                  </a:lnTo>
                  <a:lnTo>
                    <a:pt x="878" y="587"/>
                  </a:lnTo>
                  <a:lnTo>
                    <a:pt x="878" y="587"/>
                  </a:lnTo>
                  <a:lnTo>
                    <a:pt x="886" y="587"/>
                  </a:lnTo>
                  <a:lnTo>
                    <a:pt x="886" y="587"/>
                  </a:lnTo>
                  <a:lnTo>
                    <a:pt x="894" y="587"/>
                  </a:lnTo>
                  <a:lnTo>
                    <a:pt x="894" y="587"/>
                  </a:lnTo>
                  <a:lnTo>
                    <a:pt x="902" y="587"/>
                  </a:lnTo>
                  <a:lnTo>
                    <a:pt x="902" y="587"/>
                  </a:lnTo>
                  <a:lnTo>
                    <a:pt x="910" y="595"/>
                  </a:lnTo>
                  <a:lnTo>
                    <a:pt x="910" y="595"/>
                  </a:lnTo>
                  <a:lnTo>
                    <a:pt x="918" y="595"/>
                  </a:lnTo>
                  <a:lnTo>
                    <a:pt x="918" y="595"/>
                  </a:lnTo>
                  <a:lnTo>
                    <a:pt x="926" y="595"/>
                  </a:lnTo>
                  <a:lnTo>
                    <a:pt x="926" y="595"/>
                  </a:lnTo>
                  <a:lnTo>
                    <a:pt x="935" y="595"/>
                  </a:lnTo>
                  <a:lnTo>
                    <a:pt x="935" y="595"/>
                  </a:lnTo>
                  <a:lnTo>
                    <a:pt x="943" y="595"/>
                  </a:lnTo>
                  <a:lnTo>
                    <a:pt x="943" y="595"/>
                  </a:lnTo>
                  <a:lnTo>
                    <a:pt x="951" y="595"/>
                  </a:lnTo>
                  <a:lnTo>
                    <a:pt x="951" y="603"/>
                  </a:lnTo>
                  <a:lnTo>
                    <a:pt x="959" y="603"/>
                  </a:lnTo>
                  <a:lnTo>
                    <a:pt x="959" y="603"/>
                  </a:lnTo>
                  <a:lnTo>
                    <a:pt x="967" y="603"/>
                  </a:lnTo>
                  <a:lnTo>
                    <a:pt x="967" y="603"/>
                  </a:lnTo>
                  <a:lnTo>
                    <a:pt x="975" y="603"/>
                  </a:lnTo>
                  <a:lnTo>
                    <a:pt x="975" y="603"/>
                  </a:lnTo>
                  <a:lnTo>
                    <a:pt x="983" y="603"/>
                  </a:lnTo>
                  <a:lnTo>
                    <a:pt x="983" y="603"/>
                  </a:lnTo>
                  <a:lnTo>
                    <a:pt x="991" y="603"/>
                  </a:lnTo>
                  <a:lnTo>
                    <a:pt x="991" y="603"/>
                  </a:lnTo>
                  <a:lnTo>
                    <a:pt x="999" y="603"/>
                  </a:lnTo>
                  <a:lnTo>
                    <a:pt x="999" y="603"/>
                  </a:lnTo>
                  <a:lnTo>
                    <a:pt x="1007" y="603"/>
                  </a:lnTo>
                  <a:lnTo>
                    <a:pt x="1007" y="603"/>
                  </a:lnTo>
                  <a:lnTo>
                    <a:pt x="1007" y="603"/>
                  </a:lnTo>
                  <a:lnTo>
                    <a:pt x="1015" y="611"/>
                  </a:lnTo>
                  <a:lnTo>
                    <a:pt x="1015" y="611"/>
                  </a:lnTo>
                  <a:lnTo>
                    <a:pt x="1023" y="611"/>
                  </a:lnTo>
                  <a:lnTo>
                    <a:pt x="1023" y="611"/>
                  </a:lnTo>
                  <a:lnTo>
                    <a:pt x="1031" y="611"/>
                  </a:lnTo>
                  <a:lnTo>
                    <a:pt x="1031" y="611"/>
                  </a:lnTo>
                  <a:lnTo>
                    <a:pt x="1039" y="611"/>
                  </a:lnTo>
                  <a:lnTo>
                    <a:pt x="1039" y="611"/>
                  </a:lnTo>
                  <a:lnTo>
                    <a:pt x="1047" y="611"/>
                  </a:lnTo>
                  <a:lnTo>
                    <a:pt x="1047" y="611"/>
                  </a:lnTo>
                  <a:lnTo>
                    <a:pt x="1055" y="611"/>
                  </a:lnTo>
                  <a:lnTo>
                    <a:pt x="1055" y="611"/>
                  </a:lnTo>
                  <a:lnTo>
                    <a:pt x="1063" y="611"/>
                  </a:lnTo>
                  <a:lnTo>
                    <a:pt x="1063" y="611"/>
                  </a:lnTo>
                  <a:lnTo>
                    <a:pt x="1071" y="611"/>
                  </a:lnTo>
                  <a:lnTo>
                    <a:pt x="1071" y="611"/>
                  </a:lnTo>
                  <a:lnTo>
                    <a:pt x="1079" y="611"/>
                  </a:lnTo>
                  <a:lnTo>
                    <a:pt x="1079" y="611"/>
                  </a:lnTo>
                  <a:lnTo>
                    <a:pt x="1088" y="611"/>
                  </a:lnTo>
                  <a:lnTo>
                    <a:pt x="1088" y="611"/>
                  </a:lnTo>
                  <a:lnTo>
                    <a:pt x="1096" y="611"/>
                  </a:lnTo>
                  <a:lnTo>
                    <a:pt x="1096" y="611"/>
                  </a:lnTo>
                  <a:lnTo>
                    <a:pt x="1104" y="611"/>
                  </a:lnTo>
                  <a:lnTo>
                    <a:pt x="1104" y="611"/>
                  </a:lnTo>
                  <a:lnTo>
                    <a:pt x="1112" y="611"/>
                  </a:lnTo>
                  <a:lnTo>
                    <a:pt x="1112" y="611"/>
                  </a:lnTo>
                  <a:lnTo>
                    <a:pt x="1120" y="611"/>
                  </a:lnTo>
                  <a:lnTo>
                    <a:pt x="1120" y="611"/>
                  </a:lnTo>
                  <a:lnTo>
                    <a:pt x="1128" y="611"/>
                  </a:lnTo>
                  <a:lnTo>
                    <a:pt x="1128" y="611"/>
                  </a:lnTo>
                  <a:lnTo>
                    <a:pt x="1136" y="611"/>
                  </a:lnTo>
                  <a:lnTo>
                    <a:pt x="1136" y="611"/>
                  </a:lnTo>
                  <a:lnTo>
                    <a:pt x="1144" y="611"/>
                  </a:lnTo>
                  <a:lnTo>
                    <a:pt x="1144" y="611"/>
                  </a:lnTo>
                  <a:lnTo>
                    <a:pt x="1152" y="611"/>
                  </a:lnTo>
                  <a:lnTo>
                    <a:pt x="1152" y="619"/>
                  </a:lnTo>
                  <a:lnTo>
                    <a:pt x="1160" y="619"/>
                  </a:lnTo>
                  <a:lnTo>
                    <a:pt x="1160" y="619"/>
                  </a:lnTo>
                  <a:lnTo>
                    <a:pt x="1168" y="619"/>
                  </a:lnTo>
                  <a:lnTo>
                    <a:pt x="1168" y="619"/>
                  </a:lnTo>
                  <a:lnTo>
                    <a:pt x="1176" y="619"/>
                  </a:lnTo>
                  <a:lnTo>
                    <a:pt x="1176" y="619"/>
                  </a:lnTo>
                  <a:lnTo>
                    <a:pt x="1184" y="619"/>
                  </a:lnTo>
                  <a:lnTo>
                    <a:pt x="1184" y="619"/>
                  </a:lnTo>
                  <a:lnTo>
                    <a:pt x="1192" y="619"/>
                  </a:lnTo>
                  <a:lnTo>
                    <a:pt x="1192" y="619"/>
                  </a:lnTo>
                  <a:lnTo>
                    <a:pt x="1200" y="619"/>
                  </a:lnTo>
                  <a:lnTo>
                    <a:pt x="1200" y="619"/>
                  </a:lnTo>
                  <a:lnTo>
                    <a:pt x="1208" y="619"/>
                  </a:lnTo>
                  <a:lnTo>
                    <a:pt x="1208" y="619"/>
                  </a:lnTo>
                  <a:lnTo>
                    <a:pt x="1216" y="619"/>
                  </a:lnTo>
                  <a:lnTo>
                    <a:pt x="1216" y="619"/>
                  </a:lnTo>
                  <a:lnTo>
                    <a:pt x="1224" y="619"/>
                  </a:lnTo>
                  <a:lnTo>
                    <a:pt x="1224" y="619"/>
                  </a:lnTo>
                  <a:lnTo>
                    <a:pt x="1232" y="619"/>
                  </a:lnTo>
                  <a:lnTo>
                    <a:pt x="1232" y="619"/>
                  </a:lnTo>
                  <a:lnTo>
                    <a:pt x="1241" y="619"/>
                  </a:lnTo>
                  <a:lnTo>
                    <a:pt x="1241" y="619"/>
                  </a:lnTo>
                  <a:lnTo>
                    <a:pt x="1249" y="619"/>
                  </a:lnTo>
                  <a:lnTo>
                    <a:pt x="1249" y="619"/>
                  </a:lnTo>
                  <a:lnTo>
                    <a:pt x="1257" y="619"/>
                  </a:lnTo>
                  <a:lnTo>
                    <a:pt x="1257" y="619"/>
                  </a:lnTo>
                  <a:lnTo>
                    <a:pt x="1265" y="619"/>
                  </a:lnTo>
                  <a:lnTo>
                    <a:pt x="1265" y="619"/>
                  </a:lnTo>
                  <a:lnTo>
                    <a:pt x="1273" y="619"/>
                  </a:lnTo>
                  <a:lnTo>
                    <a:pt x="1273" y="619"/>
                  </a:lnTo>
                  <a:lnTo>
                    <a:pt x="1281" y="619"/>
                  </a:lnTo>
                  <a:lnTo>
                    <a:pt x="1281" y="619"/>
                  </a:lnTo>
                  <a:lnTo>
                    <a:pt x="1289" y="619"/>
                  </a:lnTo>
                  <a:lnTo>
                    <a:pt x="1289" y="619"/>
                  </a:lnTo>
                  <a:lnTo>
                    <a:pt x="1297" y="619"/>
                  </a:lnTo>
                  <a:lnTo>
                    <a:pt x="1297" y="619"/>
                  </a:lnTo>
                  <a:lnTo>
                    <a:pt x="1305" y="619"/>
                  </a:lnTo>
                  <a:lnTo>
                    <a:pt x="1305" y="619"/>
                  </a:lnTo>
                  <a:lnTo>
                    <a:pt x="1313" y="619"/>
                  </a:lnTo>
                  <a:lnTo>
                    <a:pt x="1313" y="619"/>
                  </a:lnTo>
                  <a:lnTo>
                    <a:pt x="1321" y="619"/>
                  </a:lnTo>
                  <a:lnTo>
                    <a:pt x="1321" y="619"/>
                  </a:lnTo>
                  <a:lnTo>
                    <a:pt x="1329" y="619"/>
                  </a:lnTo>
                  <a:lnTo>
                    <a:pt x="1329" y="619"/>
                  </a:lnTo>
                  <a:lnTo>
                    <a:pt x="1337" y="619"/>
                  </a:lnTo>
                  <a:lnTo>
                    <a:pt x="1337" y="619"/>
                  </a:lnTo>
                  <a:lnTo>
                    <a:pt x="1345" y="619"/>
                  </a:lnTo>
                  <a:lnTo>
                    <a:pt x="1345" y="619"/>
                  </a:lnTo>
                  <a:lnTo>
                    <a:pt x="1353" y="619"/>
                  </a:lnTo>
                  <a:lnTo>
                    <a:pt x="1353" y="619"/>
                  </a:lnTo>
                  <a:lnTo>
                    <a:pt x="1361" y="619"/>
                  </a:lnTo>
                  <a:lnTo>
                    <a:pt x="1361" y="619"/>
                  </a:lnTo>
                  <a:lnTo>
                    <a:pt x="1369" y="619"/>
                  </a:lnTo>
                  <a:lnTo>
                    <a:pt x="1369" y="619"/>
                  </a:lnTo>
                  <a:lnTo>
                    <a:pt x="1377" y="619"/>
                  </a:lnTo>
                  <a:lnTo>
                    <a:pt x="1377" y="619"/>
                  </a:lnTo>
                  <a:lnTo>
                    <a:pt x="1385" y="619"/>
                  </a:lnTo>
                  <a:lnTo>
                    <a:pt x="1385" y="619"/>
                  </a:lnTo>
                  <a:lnTo>
                    <a:pt x="1394" y="619"/>
                  </a:lnTo>
                  <a:lnTo>
                    <a:pt x="1394" y="619"/>
                  </a:lnTo>
                  <a:lnTo>
                    <a:pt x="1402" y="619"/>
                  </a:lnTo>
                  <a:lnTo>
                    <a:pt x="1402" y="619"/>
                  </a:lnTo>
                  <a:lnTo>
                    <a:pt x="1410" y="619"/>
                  </a:lnTo>
                  <a:lnTo>
                    <a:pt x="1410" y="619"/>
                  </a:lnTo>
                  <a:lnTo>
                    <a:pt x="1418" y="619"/>
                  </a:lnTo>
                  <a:lnTo>
                    <a:pt x="1418" y="619"/>
                  </a:lnTo>
                  <a:lnTo>
                    <a:pt x="1426" y="619"/>
                  </a:lnTo>
                  <a:lnTo>
                    <a:pt x="1426" y="619"/>
                  </a:lnTo>
                  <a:lnTo>
                    <a:pt x="1434" y="619"/>
                  </a:lnTo>
                  <a:lnTo>
                    <a:pt x="1434" y="619"/>
                  </a:lnTo>
                  <a:lnTo>
                    <a:pt x="1442" y="619"/>
                  </a:lnTo>
                  <a:lnTo>
                    <a:pt x="1442" y="619"/>
                  </a:lnTo>
                  <a:lnTo>
                    <a:pt x="1450" y="619"/>
                  </a:lnTo>
                  <a:lnTo>
                    <a:pt x="1450" y="619"/>
                  </a:lnTo>
                  <a:lnTo>
                    <a:pt x="1458" y="619"/>
                  </a:lnTo>
                  <a:lnTo>
                    <a:pt x="1458" y="619"/>
                  </a:lnTo>
                  <a:lnTo>
                    <a:pt x="1466" y="619"/>
                  </a:lnTo>
                  <a:lnTo>
                    <a:pt x="1466" y="619"/>
                  </a:lnTo>
                  <a:lnTo>
                    <a:pt x="1474" y="619"/>
                  </a:lnTo>
                  <a:lnTo>
                    <a:pt x="1474" y="619"/>
                  </a:lnTo>
                  <a:lnTo>
                    <a:pt x="1482" y="619"/>
                  </a:lnTo>
                  <a:lnTo>
                    <a:pt x="1482" y="619"/>
                  </a:lnTo>
                  <a:lnTo>
                    <a:pt x="1490" y="619"/>
                  </a:lnTo>
                  <a:lnTo>
                    <a:pt x="1490" y="619"/>
                  </a:lnTo>
                  <a:lnTo>
                    <a:pt x="1498" y="619"/>
                  </a:lnTo>
                  <a:lnTo>
                    <a:pt x="1498" y="619"/>
                  </a:lnTo>
                  <a:lnTo>
                    <a:pt x="1506" y="619"/>
                  </a:lnTo>
                  <a:lnTo>
                    <a:pt x="1506" y="619"/>
                  </a:lnTo>
                  <a:lnTo>
                    <a:pt x="1514" y="619"/>
                  </a:lnTo>
                  <a:lnTo>
                    <a:pt x="1514" y="619"/>
                  </a:lnTo>
                  <a:lnTo>
                    <a:pt x="1522" y="619"/>
                  </a:lnTo>
                  <a:lnTo>
                    <a:pt x="1522" y="619"/>
                  </a:lnTo>
                  <a:lnTo>
                    <a:pt x="1530" y="619"/>
                  </a:lnTo>
                  <a:lnTo>
                    <a:pt x="1530" y="619"/>
                  </a:lnTo>
                  <a:lnTo>
                    <a:pt x="1538" y="619"/>
                  </a:lnTo>
                  <a:lnTo>
                    <a:pt x="1538" y="619"/>
                  </a:lnTo>
                  <a:lnTo>
                    <a:pt x="1547" y="619"/>
                  </a:lnTo>
                  <a:lnTo>
                    <a:pt x="1547" y="619"/>
                  </a:lnTo>
                  <a:lnTo>
                    <a:pt x="1555" y="619"/>
                  </a:lnTo>
                  <a:lnTo>
                    <a:pt x="1555" y="619"/>
                  </a:lnTo>
                  <a:lnTo>
                    <a:pt x="1563" y="619"/>
                  </a:lnTo>
                  <a:lnTo>
                    <a:pt x="1563" y="619"/>
                  </a:lnTo>
                  <a:lnTo>
                    <a:pt x="1571" y="619"/>
                  </a:lnTo>
                  <a:lnTo>
                    <a:pt x="1571" y="619"/>
                  </a:lnTo>
                  <a:lnTo>
                    <a:pt x="1579" y="619"/>
                  </a:lnTo>
                  <a:lnTo>
                    <a:pt x="1579" y="619"/>
                  </a:lnTo>
                  <a:lnTo>
                    <a:pt x="1587" y="619"/>
                  </a:lnTo>
                  <a:lnTo>
                    <a:pt x="1587" y="619"/>
                  </a:lnTo>
                  <a:lnTo>
                    <a:pt x="1595" y="619"/>
                  </a:lnTo>
                  <a:lnTo>
                    <a:pt x="1595" y="619"/>
                  </a:lnTo>
                  <a:lnTo>
                    <a:pt x="1603" y="619"/>
                  </a:lnTo>
                  <a:lnTo>
                    <a:pt x="1603" y="619"/>
                  </a:lnTo>
                  <a:lnTo>
                    <a:pt x="1611" y="619"/>
                  </a:lnTo>
                  <a:lnTo>
                    <a:pt x="1611" y="619"/>
                  </a:lnTo>
                  <a:lnTo>
                    <a:pt x="1619" y="619"/>
                  </a:lnTo>
                  <a:lnTo>
                    <a:pt x="1619" y="619"/>
                  </a:lnTo>
                  <a:lnTo>
                    <a:pt x="1627" y="619"/>
                  </a:lnTo>
                  <a:lnTo>
                    <a:pt x="1627" y="619"/>
                  </a:lnTo>
                  <a:lnTo>
                    <a:pt x="1635" y="619"/>
                  </a:lnTo>
                  <a:lnTo>
                    <a:pt x="1635" y="619"/>
                  </a:lnTo>
                  <a:lnTo>
                    <a:pt x="1643" y="619"/>
                  </a:lnTo>
                  <a:lnTo>
                    <a:pt x="1643" y="619"/>
                  </a:lnTo>
                  <a:lnTo>
                    <a:pt x="1651" y="619"/>
                  </a:lnTo>
                  <a:lnTo>
                    <a:pt x="1651" y="619"/>
                  </a:lnTo>
                  <a:lnTo>
                    <a:pt x="1659" y="619"/>
                  </a:lnTo>
                  <a:lnTo>
                    <a:pt x="1659" y="619"/>
                  </a:lnTo>
                  <a:lnTo>
                    <a:pt x="1667" y="619"/>
                  </a:lnTo>
                  <a:lnTo>
                    <a:pt x="1667" y="619"/>
                  </a:lnTo>
                  <a:lnTo>
                    <a:pt x="1675" y="619"/>
                  </a:lnTo>
                  <a:lnTo>
                    <a:pt x="1675" y="619"/>
                  </a:lnTo>
                  <a:lnTo>
                    <a:pt x="1683" y="619"/>
                  </a:lnTo>
                  <a:lnTo>
                    <a:pt x="1683" y="619"/>
                  </a:lnTo>
                  <a:lnTo>
                    <a:pt x="1691" y="619"/>
                  </a:lnTo>
                  <a:lnTo>
                    <a:pt x="1691" y="619"/>
                  </a:lnTo>
                  <a:lnTo>
                    <a:pt x="1700" y="619"/>
                  </a:lnTo>
                  <a:lnTo>
                    <a:pt x="1700" y="619"/>
                  </a:lnTo>
                  <a:lnTo>
                    <a:pt x="1708" y="619"/>
                  </a:lnTo>
                  <a:lnTo>
                    <a:pt x="1708" y="619"/>
                  </a:lnTo>
                  <a:lnTo>
                    <a:pt x="1716" y="619"/>
                  </a:lnTo>
                  <a:lnTo>
                    <a:pt x="1716" y="619"/>
                  </a:lnTo>
                  <a:lnTo>
                    <a:pt x="1724" y="619"/>
                  </a:lnTo>
                  <a:lnTo>
                    <a:pt x="1724" y="619"/>
                  </a:lnTo>
                  <a:lnTo>
                    <a:pt x="1732" y="619"/>
                  </a:lnTo>
                  <a:lnTo>
                    <a:pt x="1732" y="619"/>
                  </a:lnTo>
                  <a:lnTo>
                    <a:pt x="1740" y="619"/>
                  </a:lnTo>
                  <a:lnTo>
                    <a:pt x="1740" y="619"/>
                  </a:lnTo>
                  <a:lnTo>
                    <a:pt x="1748" y="619"/>
                  </a:lnTo>
                  <a:lnTo>
                    <a:pt x="1748" y="619"/>
                  </a:lnTo>
                  <a:lnTo>
                    <a:pt x="1756" y="619"/>
                  </a:lnTo>
                  <a:lnTo>
                    <a:pt x="1756" y="619"/>
                  </a:lnTo>
                  <a:lnTo>
                    <a:pt x="1764" y="619"/>
                  </a:lnTo>
                  <a:lnTo>
                    <a:pt x="1764" y="619"/>
                  </a:lnTo>
                  <a:lnTo>
                    <a:pt x="1772" y="619"/>
                  </a:lnTo>
                  <a:lnTo>
                    <a:pt x="1772" y="619"/>
                  </a:lnTo>
                  <a:lnTo>
                    <a:pt x="1780" y="619"/>
                  </a:lnTo>
                  <a:lnTo>
                    <a:pt x="1780" y="619"/>
                  </a:lnTo>
                  <a:lnTo>
                    <a:pt x="1788" y="619"/>
                  </a:lnTo>
                  <a:lnTo>
                    <a:pt x="1788" y="619"/>
                  </a:lnTo>
                  <a:lnTo>
                    <a:pt x="1796" y="619"/>
                  </a:lnTo>
                  <a:lnTo>
                    <a:pt x="1796" y="619"/>
                  </a:lnTo>
                  <a:lnTo>
                    <a:pt x="1804" y="619"/>
                  </a:lnTo>
                  <a:lnTo>
                    <a:pt x="1804" y="619"/>
                  </a:lnTo>
                  <a:lnTo>
                    <a:pt x="1812" y="619"/>
                  </a:lnTo>
                  <a:lnTo>
                    <a:pt x="1812" y="619"/>
                  </a:lnTo>
                  <a:lnTo>
                    <a:pt x="1820" y="619"/>
                  </a:lnTo>
                  <a:lnTo>
                    <a:pt x="1820" y="619"/>
                  </a:lnTo>
                  <a:lnTo>
                    <a:pt x="1828" y="619"/>
                  </a:lnTo>
                  <a:lnTo>
                    <a:pt x="1828" y="619"/>
                  </a:lnTo>
                  <a:lnTo>
                    <a:pt x="1836" y="619"/>
                  </a:lnTo>
                  <a:lnTo>
                    <a:pt x="1836" y="619"/>
                  </a:lnTo>
                  <a:lnTo>
                    <a:pt x="1844" y="619"/>
                  </a:lnTo>
                  <a:lnTo>
                    <a:pt x="1844" y="619"/>
                  </a:lnTo>
                  <a:lnTo>
                    <a:pt x="1853" y="619"/>
                  </a:lnTo>
                  <a:lnTo>
                    <a:pt x="1853" y="619"/>
                  </a:lnTo>
                  <a:lnTo>
                    <a:pt x="1861" y="619"/>
                  </a:lnTo>
                  <a:lnTo>
                    <a:pt x="1861" y="619"/>
                  </a:lnTo>
                  <a:lnTo>
                    <a:pt x="1869" y="619"/>
                  </a:lnTo>
                  <a:lnTo>
                    <a:pt x="1869" y="619"/>
                  </a:lnTo>
                  <a:lnTo>
                    <a:pt x="1877" y="619"/>
                  </a:lnTo>
                  <a:lnTo>
                    <a:pt x="1877" y="619"/>
                  </a:lnTo>
                  <a:lnTo>
                    <a:pt x="1885" y="619"/>
                  </a:lnTo>
                  <a:lnTo>
                    <a:pt x="1885" y="619"/>
                  </a:lnTo>
                  <a:lnTo>
                    <a:pt x="1893" y="619"/>
                  </a:lnTo>
                  <a:lnTo>
                    <a:pt x="1893" y="619"/>
                  </a:lnTo>
                  <a:lnTo>
                    <a:pt x="1901" y="619"/>
                  </a:lnTo>
                  <a:lnTo>
                    <a:pt x="1901" y="619"/>
                  </a:lnTo>
                  <a:lnTo>
                    <a:pt x="1909" y="619"/>
                  </a:lnTo>
                  <a:lnTo>
                    <a:pt x="1909" y="619"/>
                  </a:lnTo>
                  <a:lnTo>
                    <a:pt x="1917" y="619"/>
                  </a:lnTo>
                  <a:lnTo>
                    <a:pt x="1917" y="619"/>
                  </a:lnTo>
                  <a:lnTo>
                    <a:pt x="1925" y="619"/>
                  </a:lnTo>
                  <a:lnTo>
                    <a:pt x="1925" y="619"/>
                  </a:lnTo>
                  <a:lnTo>
                    <a:pt x="1933" y="619"/>
                  </a:lnTo>
                  <a:lnTo>
                    <a:pt x="1933" y="619"/>
                  </a:lnTo>
                  <a:lnTo>
                    <a:pt x="1941" y="619"/>
                  </a:lnTo>
                  <a:lnTo>
                    <a:pt x="1941" y="619"/>
                  </a:lnTo>
                  <a:lnTo>
                    <a:pt x="1949" y="619"/>
                  </a:lnTo>
                  <a:lnTo>
                    <a:pt x="1949" y="619"/>
                  </a:lnTo>
                  <a:lnTo>
                    <a:pt x="1957" y="619"/>
                  </a:lnTo>
                  <a:lnTo>
                    <a:pt x="1957" y="619"/>
                  </a:lnTo>
                  <a:lnTo>
                    <a:pt x="1965" y="619"/>
                  </a:lnTo>
                  <a:lnTo>
                    <a:pt x="1965" y="619"/>
                  </a:lnTo>
                  <a:lnTo>
                    <a:pt x="1973" y="619"/>
                  </a:lnTo>
                  <a:lnTo>
                    <a:pt x="1973" y="619"/>
                  </a:lnTo>
                  <a:lnTo>
                    <a:pt x="1981" y="619"/>
                  </a:lnTo>
                  <a:lnTo>
                    <a:pt x="1981" y="619"/>
                  </a:lnTo>
                  <a:lnTo>
                    <a:pt x="1989" y="619"/>
                  </a:lnTo>
                  <a:lnTo>
                    <a:pt x="1989" y="619"/>
                  </a:lnTo>
                  <a:lnTo>
                    <a:pt x="1997" y="619"/>
                  </a:lnTo>
                  <a:lnTo>
                    <a:pt x="1997" y="619"/>
                  </a:lnTo>
                  <a:lnTo>
                    <a:pt x="2006" y="619"/>
                  </a:lnTo>
                  <a:lnTo>
                    <a:pt x="2006" y="619"/>
                  </a:lnTo>
                  <a:lnTo>
                    <a:pt x="2014" y="619"/>
                  </a:lnTo>
                </a:path>
              </a:pathLst>
            </a:custGeom>
            <a:noFill/>
            <a:ln w="38100">
              <a:solidFill>
                <a:srgbClr val="0000FF"/>
              </a:solidFill>
              <a:prstDash val="solid"/>
              <a:round/>
              <a:headEnd/>
              <a:tailEnd/>
            </a:ln>
          </p:spPr>
          <p:txBody>
            <a:bodyPr/>
            <a:lstStyle/>
            <a:p>
              <a:endParaRPr lang="en-US"/>
            </a:p>
          </p:txBody>
        </p:sp>
        <p:sp>
          <p:nvSpPr>
            <p:cNvPr id="170022" name="Line 38"/>
            <p:cNvSpPr>
              <a:spLocks noChangeShapeType="1"/>
            </p:cNvSpPr>
            <p:nvPr/>
          </p:nvSpPr>
          <p:spPr bwMode="auto">
            <a:xfrm>
              <a:off x="2793" y="2379"/>
              <a:ext cx="210" cy="1"/>
            </a:xfrm>
            <a:prstGeom prst="line">
              <a:avLst/>
            </a:prstGeom>
            <a:noFill/>
            <a:ln w="38100">
              <a:solidFill>
                <a:srgbClr val="0000FF"/>
              </a:solidFill>
              <a:round/>
              <a:headEnd/>
              <a:tailEnd/>
            </a:ln>
          </p:spPr>
          <p:txBody>
            <a:bodyPr/>
            <a:lstStyle/>
            <a:p>
              <a:endParaRPr lang="en-US"/>
            </a:p>
          </p:txBody>
        </p:sp>
        <p:sp>
          <p:nvSpPr>
            <p:cNvPr id="170025" name="Rectangle 41"/>
            <p:cNvSpPr>
              <a:spLocks noChangeArrowheads="1"/>
            </p:cNvSpPr>
            <p:nvPr/>
          </p:nvSpPr>
          <p:spPr bwMode="auto">
            <a:xfrm>
              <a:off x="3107" y="2314"/>
              <a:ext cx="41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Chi(10)</a:t>
              </a:r>
              <a:endParaRPr lang="en-US"/>
            </a:p>
          </p:txBody>
        </p:sp>
      </p:grpSp>
      <p:grpSp>
        <p:nvGrpSpPr>
          <p:cNvPr id="170029" name="Group 45"/>
          <p:cNvGrpSpPr>
            <a:grpSpLocks/>
          </p:cNvGrpSpPr>
          <p:nvPr/>
        </p:nvGrpSpPr>
        <p:grpSpPr bwMode="auto">
          <a:xfrm>
            <a:off x="2554288" y="3903663"/>
            <a:ext cx="3197225" cy="1812925"/>
            <a:chOff x="1609" y="2459"/>
            <a:chExt cx="2014" cy="1142"/>
          </a:xfrm>
        </p:grpSpPr>
        <p:sp>
          <p:nvSpPr>
            <p:cNvPr id="170019" name="Freeform 35"/>
            <p:cNvSpPr>
              <a:spLocks/>
            </p:cNvSpPr>
            <p:nvPr/>
          </p:nvSpPr>
          <p:spPr bwMode="auto">
            <a:xfrm>
              <a:off x="1609" y="3183"/>
              <a:ext cx="2014" cy="418"/>
            </a:xfrm>
            <a:custGeom>
              <a:avLst/>
              <a:gdLst/>
              <a:ahLst/>
              <a:cxnLst>
                <a:cxn ang="0">
                  <a:pos x="33" y="418"/>
                </a:cxn>
                <a:cxn ang="0">
                  <a:pos x="65" y="418"/>
                </a:cxn>
                <a:cxn ang="0">
                  <a:pos x="97" y="418"/>
                </a:cxn>
                <a:cxn ang="0">
                  <a:pos x="129" y="418"/>
                </a:cxn>
                <a:cxn ang="0">
                  <a:pos x="161" y="418"/>
                </a:cxn>
                <a:cxn ang="0">
                  <a:pos x="194" y="418"/>
                </a:cxn>
                <a:cxn ang="0">
                  <a:pos x="226" y="410"/>
                </a:cxn>
                <a:cxn ang="0">
                  <a:pos x="258" y="402"/>
                </a:cxn>
                <a:cxn ang="0">
                  <a:pos x="290" y="394"/>
                </a:cxn>
                <a:cxn ang="0">
                  <a:pos x="323" y="378"/>
                </a:cxn>
                <a:cxn ang="0">
                  <a:pos x="355" y="354"/>
                </a:cxn>
                <a:cxn ang="0">
                  <a:pos x="387" y="322"/>
                </a:cxn>
                <a:cxn ang="0">
                  <a:pos x="419" y="290"/>
                </a:cxn>
                <a:cxn ang="0">
                  <a:pos x="451" y="249"/>
                </a:cxn>
                <a:cxn ang="0">
                  <a:pos x="484" y="209"/>
                </a:cxn>
                <a:cxn ang="0">
                  <a:pos x="516" y="161"/>
                </a:cxn>
                <a:cxn ang="0">
                  <a:pos x="548" y="121"/>
                </a:cxn>
                <a:cxn ang="0">
                  <a:pos x="580" y="80"/>
                </a:cxn>
                <a:cxn ang="0">
                  <a:pos x="612" y="56"/>
                </a:cxn>
                <a:cxn ang="0">
                  <a:pos x="645" y="32"/>
                </a:cxn>
                <a:cxn ang="0">
                  <a:pos x="677" y="8"/>
                </a:cxn>
                <a:cxn ang="0">
                  <a:pos x="709" y="0"/>
                </a:cxn>
                <a:cxn ang="0">
                  <a:pos x="741" y="0"/>
                </a:cxn>
                <a:cxn ang="0">
                  <a:pos x="773" y="8"/>
                </a:cxn>
                <a:cxn ang="0">
                  <a:pos x="806" y="24"/>
                </a:cxn>
                <a:cxn ang="0">
                  <a:pos x="838" y="40"/>
                </a:cxn>
                <a:cxn ang="0">
                  <a:pos x="870" y="56"/>
                </a:cxn>
                <a:cxn ang="0">
                  <a:pos x="902" y="88"/>
                </a:cxn>
                <a:cxn ang="0">
                  <a:pos x="935" y="113"/>
                </a:cxn>
                <a:cxn ang="0">
                  <a:pos x="967" y="137"/>
                </a:cxn>
                <a:cxn ang="0">
                  <a:pos x="999" y="169"/>
                </a:cxn>
                <a:cxn ang="0">
                  <a:pos x="1023" y="193"/>
                </a:cxn>
                <a:cxn ang="0">
                  <a:pos x="1055" y="217"/>
                </a:cxn>
                <a:cxn ang="0">
                  <a:pos x="1088" y="241"/>
                </a:cxn>
                <a:cxn ang="0">
                  <a:pos x="1120" y="265"/>
                </a:cxn>
                <a:cxn ang="0">
                  <a:pos x="1152" y="290"/>
                </a:cxn>
                <a:cxn ang="0">
                  <a:pos x="1184" y="306"/>
                </a:cxn>
                <a:cxn ang="0">
                  <a:pos x="1216" y="322"/>
                </a:cxn>
                <a:cxn ang="0">
                  <a:pos x="1249" y="338"/>
                </a:cxn>
                <a:cxn ang="0">
                  <a:pos x="1281" y="346"/>
                </a:cxn>
                <a:cxn ang="0">
                  <a:pos x="1313" y="362"/>
                </a:cxn>
                <a:cxn ang="0">
                  <a:pos x="1345" y="370"/>
                </a:cxn>
                <a:cxn ang="0">
                  <a:pos x="1377" y="378"/>
                </a:cxn>
                <a:cxn ang="0">
                  <a:pos x="1410" y="386"/>
                </a:cxn>
                <a:cxn ang="0">
                  <a:pos x="1442" y="394"/>
                </a:cxn>
                <a:cxn ang="0">
                  <a:pos x="1474" y="394"/>
                </a:cxn>
                <a:cxn ang="0">
                  <a:pos x="1506" y="402"/>
                </a:cxn>
                <a:cxn ang="0">
                  <a:pos x="1538" y="402"/>
                </a:cxn>
                <a:cxn ang="0">
                  <a:pos x="1571" y="402"/>
                </a:cxn>
                <a:cxn ang="0">
                  <a:pos x="1603" y="410"/>
                </a:cxn>
                <a:cxn ang="0">
                  <a:pos x="1635" y="410"/>
                </a:cxn>
                <a:cxn ang="0">
                  <a:pos x="1667" y="410"/>
                </a:cxn>
                <a:cxn ang="0">
                  <a:pos x="1700" y="410"/>
                </a:cxn>
                <a:cxn ang="0">
                  <a:pos x="1732" y="410"/>
                </a:cxn>
                <a:cxn ang="0">
                  <a:pos x="1764" y="418"/>
                </a:cxn>
                <a:cxn ang="0">
                  <a:pos x="1796" y="418"/>
                </a:cxn>
                <a:cxn ang="0">
                  <a:pos x="1828" y="418"/>
                </a:cxn>
                <a:cxn ang="0">
                  <a:pos x="1861" y="418"/>
                </a:cxn>
                <a:cxn ang="0">
                  <a:pos x="1893" y="418"/>
                </a:cxn>
                <a:cxn ang="0">
                  <a:pos x="1925" y="418"/>
                </a:cxn>
                <a:cxn ang="0">
                  <a:pos x="1957" y="418"/>
                </a:cxn>
                <a:cxn ang="0">
                  <a:pos x="1989" y="418"/>
                </a:cxn>
              </a:cxnLst>
              <a:rect l="0" t="0" r="r" b="b"/>
              <a:pathLst>
                <a:path w="2014" h="418">
                  <a:moveTo>
                    <a:pt x="0" y="418"/>
                  </a:moveTo>
                  <a:lnTo>
                    <a:pt x="8" y="418"/>
                  </a:lnTo>
                  <a:lnTo>
                    <a:pt x="8" y="418"/>
                  </a:lnTo>
                  <a:lnTo>
                    <a:pt x="17" y="418"/>
                  </a:lnTo>
                  <a:lnTo>
                    <a:pt x="17" y="418"/>
                  </a:lnTo>
                  <a:lnTo>
                    <a:pt x="25" y="418"/>
                  </a:lnTo>
                  <a:lnTo>
                    <a:pt x="25" y="418"/>
                  </a:lnTo>
                  <a:lnTo>
                    <a:pt x="33" y="418"/>
                  </a:lnTo>
                  <a:lnTo>
                    <a:pt x="33" y="418"/>
                  </a:lnTo>
                  <a:lnTo>
                    <a:pt x="41" y="418"/>
                  </a:lnTo>
                  <a:lnTo>
                    <a:pt x="41" y="418"/>
                  </a:lnTo>
                  <a:lnTo>
                    <a:pt x="49" y="418"/>
                  </a:lnTo>
                  <a:lnTo>
                    <a:pt x="49" y="418"/>
                  </a:lnTo>
                  <a:lnTo>
                    <a:pt x="57" y="418"/>
                  </a:lnTo>
                  <a:lnTo>
                    <a:pt x="57" y="418"/>
                  </a:lnTo>
                  <a:lnTo>
                    <a:pt x="65" y="418"/>
                  </a:lnTo>
                  <a:lnTo>
                    <a:pt x="65" y="418"/>
                  </a:lnTo>
                  <a:lnTo>
                    <a:pt x="73" y="418"/>
                  </a:lnTo>
                  <a:lnTo>
                    <a:pt x="73" y="418"/>
                  </a:lnTo>
                  <a:lnTo>
                    <a:pt x="81" y="418"/>
                  </a:lnTo>
                  <a:lnTo>
                    <a:pt x="81" y="418"/>
                  </a:lnTo>
                  <a:lnTo>
                    <a:pt x="89" y="418"/>
                  </a:lnTo>
                  <a:lnTo>
                    <a:pt x="89" y="418"/>
                  </a:lnTo>
                  <a:lnTo>
                    <a:pt x="97" y="418"/>
                  </a:lnTo>
                  <a:lnTo>
                    <a:pt x="97" y="418"/>
                  </a:lnTo>
                  <a:lnTo>
                    <a:pt x="105" y="418"/>
                  </a:lnTo>
                  <a:lnTo>
                    <a:pt x="105" y="418"/>
                  </a:lnTo>
                  <a:lnTo>
                    <a:pt x="113" y="418"/>
                  </a:lnTo>
                  <a:lnTo>
                    <a:pt x="113" y="418"/>
                  </a:lnTo>
                  <a:lnTo>
                    <a:pt x="121" y="418"/>
                  </a:lnTo>
                  <a:lnTo>
                    <a:pt x="121" y="418"/>
                  </a:lnTo>
                  <a:lnTo>
                    <a:pt x="129" y="418"/>
                  </a:lnTo>
                  <a:lnTo>
                    <a:pt x="129" y="418"/>
                  </a:lnTo>
                  <a:lnTo>
                    <a:pt x="137" y="418"/>
                  </a:lnTo>
                  <a:lnTo>
                    <a:pt x="137" y="418"/>
                  </a:lnTo>
                  <a:lnTo>
                    <a:pt x="145" y="418"/>
                  </a:lnTo>
                  <a:lnTo>
                    <a:pt x="145" y="418"/>
                  </a:lnTo>
                  <a:lnTo>
                    <a:pt x="153" y="418"/>
                  </a:lnTo>
                  <a:lnTo>
                    <a:pt x="153" y="418"/>
                  </a:lnTo>
                  <a:lnTo>
                    <a:pt x="161" y="418"/>
                  </a:lnTo>
                  <a:lnTo>
                    <a:pt x="161" y="418"/>
                  </a:lnTo>
                  <a:lnTo>
                    <a:pt x="170" y="418"/>
                  </a:lnTo>
                  <a:lnTo>
                    <a:pt x="170" y="418"/>
                  </a:lnTo>
                  <a:lnTo>
                    <a:pt x="178" y="418"/>
                  </a:lnTo>
                  <a:lnTo>
                    <a:pt x="178" y="418"/>
                  </a:lnTo>
                  <a:lnTo>
                    <a:pt x="186" y="418"/>
                  </a:lnTo>
                  <a:lnTo>
                    <a:pt x="186" y="418"/>
                  </a:lnTo>
                  <a:lnTo>
                    <a:pt x="194" y="418"/>
                  </a:lnTo>
                  <a:lnTo>
                    <a:pt x="194" y="418"/>
                  </a:lnTo>
                  <a:lnTo>
                    <a:pt x="202" y="418"/>
                  </a:lnTo>
                  <a:lnTo>
                    <a:pt x="202" y="418"/>
                  </a:lnTo>
                  <a:lnTo>
                    <a:pt x="210" y="418"/>
                  </a:lnTo>
                  <a:lnTo>
                    <a:pt x="210" y="410"/>
                  </a:lnTo>
                  <a:lnTo>
                    <a:pt x="218" y="410"/>
                  </a:lnTo>
                  <a:lnTo>
                    <a:pt x="218" y="410"/>
                  </a:lnTo>
                  <a:lnTo>
                    <a:pt x="226" y="410"/>
                  </a:lnTo>
                  <a:lnTo>
                    <a:pt x="226" y="410"/>
                  </a:lnTo>
                  <a:lnTo>
                    <a:pt x="234" y="410"/>
                  </a:lnTo>
                  <a:lnTo>
                    <a:pt x="234" y="410"/>
                  </a:lnTo>
                  <a:lnTo>
                    <a:pt x="242" y="410"/>
                  </a:lnTo>
                  <a:lnTo>
                    <a:pt x="242" y="410"/>
                  </a:lnTo>
                  <a:lnTo>
                    <a:pt x="250" y="410"/>
                  </a:lnTo>
                  <a:lnTo>
                    <a:pt x="250" y="410"/>
                  </a:lnTo>
                  <a:lnTo>
                    <a:pt x="258" y="402"/>
                  </a:lnTo>
                  <a:lnTo>
                    <a:pt x="258" y="402"/>
                  </a:lnTo>
                  <a:lnTo>
                    <a:pt x="266" y="402"/>
                  </a:lnTo>
                  <a:lnTo>
                    <a:pt x="266" y="402"/>
                  </a:lnTo>
                  <a:lnTo>
                    <a:pt x="274" y="402"/>
                  </a:lnTo>
                  <a:lnTo>
                    <a:pt x="274" y="402"/>
                  </a:lnTo>
                  <a:lnTo>
                    <a:pt x="282" y="402"/>
                  </a:lnTo>
                  <a:lnTo>
                    <a:pt x="282" y="394"/>
                  </a:lnTo>
                  <a:lnTo>
                    <a:pt x="290" y="394"/>
                  </a:lnTo>
                  <a:lnTo>
                    <a:pt x="290" y="394"/>
                  </a:lnTo>
                  <a:lnTo>
                    <a:pt x="298" y="394"/>
                  </a:lnTo>
                  <a:lnTo>
                    <a:pt x="298" y="386"/>
                  </a:lnTo>
                  <a:lnTo>
                    <a:pt x="306" y="386"/>
                  </a:lnTo>
                  <a:lnTo>
                    <a:pt x="306" y="386"/>
                  </a:lnTo>
                  <a:lnTo>
                    <a:pt x="314" y="386"/>
                  </a:lnTo>
                  <a:lnTo>
                    <a:pt x="314" y="378"/>
                  </a:lnTo>
                  <a:lnTo>
                    <a:pt x="323" y="378"/>
                  </a:lnTo>
                  <a:lnTo>
                    <a:pt x="323" y="378"/>
                  </a:lnTo>
                  <a:lnTo>
                    <a:pt x="331" y="370"/>
                  </a:lnTo>
                  <a:lnTo>
                    <a:pt x="331" y="370"/>
                  </a:lnTo>
                  <a:lnTo>
                    <a:pt x="339" y="370"/>
                  </a:lnTo>
                  <a:lnTo>
                    <a:pt x="339" y="362"/>
                  </a:lnTo>
                  <a:lnTo>
                    <a:pt x="347" y="362"/>
                  </a:lnTo>
                  <a:lnTo>
                    <a:pt x="347" y="362"/>
                  </a:lnTo>
                  <a:lnTo>
                    <a:pt x="355" y="354"/>
                  </a:lnTo>
                  <a:lnTo>
                    <a:pt x="355" y="354"/>
                  </a:lnTo>
                  <a:lnTo>
                    <a:pt x="363" y="346"/>
                  </a:lnTo>
                  <a:lnTo>
                    <a:pt x="363" y="346"/>
                  </a:lnTo>
                  <a:lnTo>
                    <a:pt x="371" y="338"/>
                  </a:lnTo>
                  <a:lnTo>
                    <a:pt x="371" y="338"/>
                  </a:lnTo>
                  <a:lnTo>
                    <a:pt x="379" y="330"/>
                  </a:lnTo>
                  <a:lnTo>
                    <a:pt x="379" y="330"/>
                  </a:lnTo>
                  <a:lnTo>
                    <a:pt x="387" y="322"/>
                  </a:lnTo>
                  <a:lnTo>
                    <a:pt x="387" y="322"/>
                  </a:lnTo>
                  <a:lnTo>
                    <a:pt x="395" y="314"/>
                  </a:lnTo>
                  <a:lnTo>
                    <a:pt x="395" y="314"/>
                  </a:lnTo>
                  <a:lnTo>
                    <a:pt x="403" y="306"/>
                  </a:lnTo>
                  <a:lnTo>
                    <a:pt x="403" y="306"/>
                  </a:lnTo>
                  <a:lnTo>
                    <a:pt x="411" y="298"/>
                  </a:lnTo>
                  <a:lnTo>
                    <a:pt x="411" y="298"/>
                  </a:lnTo>
                  <a:lnTo>
                    <a:pt x="419" y="290"/>
                  </a:lnTo>
                  <a:lnTo>
                    <a:pt x="419" y="281"/>
                  </a:lnTo>
                  <a:lnTo>
                    <a:pt x="427" y="281"/>
                  </a:lnTo>
                  <a:lnTo>
                    <a:pt x="427" y="273"/>
                  </a:lnTo>
                  <a:lnTo>
                    <a:pt x="435" y="265"/>
                  </a:lnTo>
                  <a:lnTo>
                    <a:pt x="435" y="265"/>
                  </a:lnTo>
                  <a:lnTo>
                    <a:pt x="443" y="257"/>
                  </a:lnTo>
                  <a:lnTo>
                    <a:pt x="443" y="257"/>
                  </a:lnTo>
                  <a:lnTo>
                    <a:pt x="451" y="249"/>
                  </a:lnTo>
                  <a:lnTo>
                    <a:pt x="451" y="241"/>
                  </a:lnTo>
                  <a:lnTo>
                    <a:pt x="459" y="241"/>
                  </a:lnTo>
                  <a:lnTo>
                    <a:pt x="459" y="233"/>
                  </a:lnTo>
                  <a:lnTo>
                    <a:pt x="467" y="225"/>
                  </a:lnTo>
                  <a:lnTo>
                    <a:pt x="467" y="225"/>
                  </a:lnTo>
                  <a:lnTo>
                    <a:pt x="476" y="217"/>
                  </a:lnTo>
                  <a:lnTo>
                    <a:pt x="476" y="209"/>
                  </a:lnTo>
                  <a:lnTo>
                    <a:pt x="484" y="209"/>
                  </a:lnTo>
                  <a:lnTo>
                    <a:pt x="484" y="201"/>
                  </a:lnTo>
                  <a:lnTo>
                    <a:pt x="492" y="193"/>
                  </a:lnTo>
                  <a:lnTo>
                    <a:pt x="492" y="193"/>
                  </a:lnTo>
                  <a:lnTo>
                    <a:pt x="500" y="185"/>
                  </a:lnTo>
                  <a:lnTo>
                    <a:pt x="500" y="177"/>
                  </a:lnTo>
                  <a:lnTo>
                    <a:pt x="508" y="177"/>
                  </a:lnTo>
                  <a:lnTo>
                    <a:pt x="508" y="169"/>
                  </a:lnTo>
                  <a:lnTo>
                    <a:pt x="516" y="161"/>
                  </a:lnTo>
                  <a:lnTo>
                    <a:pt x="516" y="161"/>
                  </a:lnTo>
                  <a:lnTo>
                    <a:pt x="524" y="153"/>
                  </a:lnTo>
                  <a:lnTo>
                    <a:pt x="524" y="145"/>
                  </a:lnTo>
                  <a:lnTo>
                    <a:pt x="532" y="145"/>
                  </a:lnTo>
                  <a:lnTo>
                    <a:pt x="532" y="137"/>
                  </a:lnTo>
                  <a:lnTo>
                    <a:pt x="540" y="129"/>
                  </a:lnTo>
                  <a:lnTo>
                    <a:pt x="540" y="129"/>
                  </a:lnTo>
                  <a:lnTo>
                    <a:pt x="548" y="121"/>
                  </a:lnTo>
                  <a:lnTo>
                    <a:pt x="548" y="113"/>
                  </a:lnTo>
                  <a:lnTo>
                    <a:pt x="556" y="113"/>
                  </a:lnTo>
                  <a:lnTo>
                    <a:pt x="556" y="105"/>
                  </a:lnTo>
                  <a:lnTo>
                    <a:pt x="564" y="105"/>
                  </a:lnTo>
                  <a:lnTo>
                    <a:pt x="564" y="97"/>
                  </a:lnTo>
                  <a:lnTo>
                    <a:pt x="572" y="97"/>
                  </a:lnTo>
                  <a:lnTo>
                    <a:pt x="572" y="88"/>
                  </a:lnTo>
                  <a:lnTo>
                    <a:pt x="580" y="80"/>
                  </a:lnTo>
                  <a:lnTo>
                    <a:pt x="580" y="80"/>
                  </a:lnTo>
                  <a:lnTo>
                    <a:pt x="588" y="72"/>
                  </a:lnTo>
                  <a:lnTo>
                    <a:pt x="588" y="72"/>
                  </a:lnTo>
                  <a:lnTo>
                    <a:pt x="596" y="64"/>
                  </a:lnTo>
                  <a:lnTo>
                    <a:pt x="596" y="64"/>
                  </a:lnTo>
                  <a:lnTo>
                    <a:pt x="604" y="56"/>
                  </a:lnTo>
                  <a:lnTo>
                    <a:pt x="604" y="56"/>
                  </a:lnTo>
                  <a:lnTo>
                    <a:pt x="612" y="56"/>
                  </a:lnTo>
                  <a:lnTo>
                    <a:pt x="612" y="48"/>
                  </a:lnTo>
                  <a:lnTo>
                    <a:pt x="620" y="48"/>
                  </a:lnTo>
                  <a:lnTo>
                    <a:pt x="620" y="40"/>
                  </a:lnTo>
                  <a:lnTo>
                    <a:pt x="629" y="40"/>
                  </a:lnTo>
                  <a:lnTo>
                    <a:pt x="629" y="40"/>
                  </a:lnTo>
                  <a:lnTo>
                    <a:pt x="637" y="32"/>
                  </a:lnTo>
                  <a:lnTo>
                    <a:pt x="637" y="32"/>
                  </a:lnTo>
                  <a:lnTo>
                    <a:pt x="645" y="32"/>
                  </a:lnTo>
                  <a:lnTo>
                    <a:pt x="645" y="24"/>
                  </a:lnTo>
                  <a:lnTo>
                    <a:pt x="653" y="24"/>
                  </a:lnTo>
                  <a:lnTo>
                    <a:pt x="653" y="24"/>
                  </a:lnTo>
                  <a:lnTo>
                    <a:pt x="661" y="16"/>
                  </a:lnTo>
                  <a:lnTo>
                    <a:pt x="661" y="16"/>
                  </a:lnTo>
                  <a:lnTo>
                    <a:pt x="669" y="16"/>
                  </a:lnTo>
                  <a:lnTo>
                    <a:pt x="669" y="16"/>
                  </a:lnTo>
                  <a:lnTo>
                    <a:pt x="677" y="8"/>
                  </a:lnTo>
                  <a:lnTo>
                    <a:pt x="677" y="8"/>
                  </a:lnTo>
                  <a:lnTo>
                    <a:pt x="685" y="8"/>
                  </a:lnTo>
                  <a:lnTo>
                    <a:pt x="685" y="8"/>
                  </a:lnTo>
                  <a:lnTo>
                    <a:pt x="693" y="8"/>
                  </a:lnTo>
                  <a:lnTo>
                    <a:pt x="693" y="8"/>
                  </a:lnTo>
                  <a:lnTo>
                    <a:pt x="701" y="8"/>
                  </a:lnTo>
                  <a:lnTo>
                    <a:pt x="701" y="0"/>
                  </a:lnTo>
                  <a:lnTo>
                    <a:pt x="709" y="0"/>
                  </a:lnTo>
                  <a:lnTo>
                    <a:pt x="709" y="0"/>
                  </a:lnTo>
                  <a:lnTo>
                    <a:pt x="717" y="0"/>
                  </a:lnTo>
                  <a:lnTo>
                    <a:pt x="717" y="0"/>
                  </a:lnTo>
                  <a:lnTo>
                    <a:pt x="725" y="0"/>
                  </a:lnTo>
                  <a:lnTo>
                    <a:pt x="725" y="0"/>
                  </a:lnTo>
                  <a:lnTo>
                    <a:pt x="733" y="0"/>
                  </a:lnTo>
                  <a:lnTo>
                    <a:pt x="733" y="0"/>
                  </a:lnTo>
                  <a:lnTo>
                    <a:pt x="741" y="0"/>
                  </a:lnTo>
                  <a:lnTo>
                    <a:pt x="741" y="0"/>
                  </a:lnTo>
                  <a:lnTo>
                    <a:pt x="749" y="0"/>
                  </a:lnTo>
                  <a:lnTo>
                    <a:pt x="749" y="0"/>
                  </a:lnTo>
                  <a:lnTo>
                    <a:pt x="757" y="8"/>
                  </a:lnTo>
                  <a:lnTo>
                    <a:pt x="757" y="8"/>
                  </a:lnTo>
                  <a:lnTo>
                    <a:pt x="765" y="8"/>
                  </a:lnTo>
                  <a:lnTo>
                    <a:pt x="765" y="8"/>
                  </a:lnTo>
                  <a:lnTo>
                    <a:pt x="773" y="8"/>
                  </a:lnTo>
                  <a:lnTo>
                    <a:pt x="773" y="8"/>
                  </a:lnTo>
                  <a:lnTo>
                    <a:pt x="782" y="8"/>
                  </a:lnTo>
                  <a:lnTo>
                    <a:pt x="782" y="16"/>
                  </a:lnTo>
                  <a:lnTo>
                    <a:pt x="790" y="16"/>
                  </a:lnTo>
                  <a:lnTo>
                    <a:pt x="790" y="16"/>
                  </a:lnTo>
                  <a:lnTo>
                    <a:pt x="798" y="16"/>
                  </a:lnTo>
                  <a:lnTo>
                    <a:pt x="798" y="16"/>
                  </a:lnTo>
                  <a:lnTo>
                    <a:pt x="806" y="24"/>
                  </a:lnTo>
                  <a:lnTo>
                    <a:pt x="806" y="24"/>
                  </a:lnTo>
                  <a:lnTo>
                    <a:pt x="814" y="24"/>
                  </a:lnTo>
                  <a:lnTo>
                    <a:pt x="814" y="24"/>
                  </a:lnTo>
                  <a:lnTo>
                    <a:pt x="822" y="32"/>
                  </a:lnTo>
                  <a:lnTo>
                    <a:pt x="822" y="32"/>
                  </a:lnTo>
                  <a:lnTo>
                    <a:pt x="830" y="32"/>
                  </a:lnTo>
                  <a:lnTo>
                    <a:pt x="830" y="32"/>
                  </a:lnTo>
                  <a:lnTo>
                    <a:pt x="838" y="40"/>
                  </a:lnTo>
                  <a:lnTo>
                    <a:pt x="838" y="40"/>
                  </a:lnTo>
                  <a:lnTo>
                    <a:pt x="846" y="40"/>
                  </a:lnTo>
                  <a:lnTo>
                    <a:pt x="846" y="48"/>
                  </a:lnTo>
                  <a:lnTo>
                    <a:pt x="854" y="48"/>
                  </a:lnTo>
                  <a:lnTo>
                    <a:pt x="854" y="48"/>
                  </a:lnTo>
                  <a:lnTo>
                    <a:pt x="862" y="56"/>
                  </a:lnTo>
                  <a:lnTo>
                    <a:pt x="862" y="56"/>
                  </a:lnTo>
                  <a:lnTo>
                    <a:pt x="870" y="56"/>
                  </a:lnTo>
                  <a:lnTo>
                    <a:pt x="870" y="64"/>
                  </a:lnTo>
                  <a:lnTo>
                    <a:pt x="878" y="64"/>
                  </a:lnTo>
                  <a:lnTo>
                    <a:pt x="878" y="72"/>
                  </a:lnTo>
                  <a:lnTo>
                    <a:pt x="886" y="72"/>
                  </a:lnTo>
                  <a:lnTo>
                    <a:pt x="886" y="72"/>
                  </a:lnTo>
                  <a:lnTo>
                    <a:pt x="894" y="80"/>
                  </a:lnTo>
                  <a:lnTo>
                    <a:pt x="894" y="80"/>
                  </a:lnTo>
                  <a:lnTo>
                    <a:pt x="902" y="88"/>
                  </a:lnTo>
                  <a:lnTo>
                    <a:pt x="902" y="88"/>
                  </a:lnTo>
                  <a:lnTo>
                    <a:pt x="910" y="88"/>
                  </a:lnTo>
                  <a:lnTo>
                    <a:pt x="910" y="97"/>
                  </a:lnTo>
                  <a:lnTo>
                    <a:pt x="918" y="97"/>
                  </a:lnTo>
                  <a:lnTo>
                    <a:pt x="918" y="105"/>
                  </a:lnTo>
                  <a:lnTo>
                    <a:pt x="926" y="105"/>
                  </a:lnTo>
                  <a:lnTo>
                    <a:pt x="926" y="105"/>
                  </a:lnTo>
                  <a:lnTo>
                    <a:pt x="935" y="113"/>
                  </a:lnTo>
                  <a:lnTo>
                    <a:pt x="935" y="113"/>
                  </a:lnTo>
                  <a:lnTo>
                    <a:pt x="943" y="121"/>
                  </a:lnTo>
                  <a:lnTo>
                    <a:pt x="943" y="121"/>
                  </a:lnTo>
                  <a:lnTo>
                    <a:pt x="951" y="129"/>
                  </a:lnTo>
                  <a:lnTo>
                    <a:pt x="951" y="129"/>
                  </a:lnTo>
                  <a:lnTo>
                    <a:pt x="959" y="129"/>
                  </a:lnTo>
                  <a:lnTo>
                    <a:pt x="959" y="137"/>
                  </a:lnTo>
                  <a:lnTo>
                    <a:pt x="967" y="137"/>
                  </a:lnTo>
                  <a:lnTo>
                    <a:pt x="967" y="145"/>
                  </a:lnTo>
                  <a:lnTo>
                    <a:pt x="975" y="145"/>
                  </a:lnTo>
                  <a:lnTo>
                    <a:pt x="975" y="145"/>
                  </a:lnTo>
                  <a:lnTo>
                    <a:pt x="983" y="153"/>
                  </a:lnTo>
                  <a:lnTo>
                    <a:pt x="983" y="153"/>
                  </a:lnTo>
                  <a:lnTo>
                    <a:pt x="991" y="161"/>
                  </a:lnTo>
                  <a:lnTo>
                    <a:pt x="991" y="161"/>
                  </a:lnTo>
                  <a:lnTo>
                    <a:pt x="999" y="169"/>
                  </a:lnTo>
                  <a:lnTo>
                    <a:pt x="999" y="169"/>
                  </a:lnTo>
                  <a:lnTo>
                    <a:pt x="1007" y="169"/>
                  </a:lnTo>
                  <a:lnTo>
                    <a:pt x="1007" y="177"/>
                  </a:lnTo>
                  <a:lnTo>
                    <a:pt x="1007" y="177"/>
                  </a:lnTo>
                  <a:lnTo>
                    <a:pt x="1015" y="185"/>
                  </a:lnTo>
                  <a:lnTo>
                    <a:pt x="1015" y="185"/>
                  </a:lnTo>
                  <a:lnTo>
                    <a:pt x="1023" y="193"/>
                  </a:lnTo>
                  <a:lnTo>
                    <a:pt x="1023" y="193"/>
                  </a:lnTo>
                  <a:lnTo>
                    <a:pt x="1031" y="193"/>
                  </a:lnTo>
                  <a:lnTo>
                    <a:pt x="1031" y="201"/>
                  </a:lnTo>
                  <a:lnTo>
                    <a:pt x="1039" y="201"/>
                  </a:lnTo>
                  <a:lnTo>
                    <a:pt x="1039" y="209"/>
                  </a:lnTo>
                  <a:lnTo>
                    <a:pt x="1047" y="209"/>
                  </a:lnTo>
                  <a:lnTo>
                    <a:pt x="1047" y="209"/>
                  </a:lnTo>
                  <a:lnTo>
                    <a:pt x="1055" y="217"/>
                  </a:lnTo>
                  <a:lnTo>
                    <a:pt x="1055" y="217"/>
                  </a:lnTo>
                  <a:lnTo>
                    <a:pt x="1063" y="225"/>
                  </a:lnTo>
                  <a:lnTo>
                    <a:pt x="1063" y="225"/>
                  </a:lnTo>
                  <a:lnTo>
                    <a:pt x="1071" y="225"/>
                  </a:lnTo>
                  <a:lnTo>
                    <a:pt x="1071" y="233"/>
                  </a:lnTo>
                  <a:lnTo>
                    <a:pt x="1079" y="233"/>
                  </a:lnTo>
                  <a:lnTo>
                    <a:pt x="1079" y="233"/>
                  </a:lnTo>
                  <a:lnTo>
                    <a:pt x="1088" y="241"/>
                  </a:lnTo>
                  <a:lnTo>
                    <a:pt x="1088" y="241"/>
                  </a:lnTo>
                  <a:lnTo>
                    <a:pt x="1096" y="249"/>
                  </a:lnTo>
                  <a:lnTo>
                    <a:pt x="1096" y="249"/>
                  </a:lnTo>
                  <a:lnTo>
                    <a:pt x="1104" y="249"/>
                  </a:lnTo>
                  <a:lnTo>
                    <a:pt x="1104" y="257"/>
                  </a:lnTo>
                  <a:lnTo>
                    <a:pt x="1112" y="257"/>
                  </a:lnTo>
                  <a:lnTo>
                    <a:pt x="1112" y="257"/>
                  </a:lnTo>
                  <a:lnTo>
                    <a:pt x="1120" y="265"/>
                  </a:lnTo>
                  <a:lnTo>
                    <a:pt x="1120" y="265"/>
                  </a:lnTo>
                  <a:lnTo>
                    <a:pt x="1128" y="265"/>
                  </a:lnTo>
                  <a:lnTo>
                    <a:pt x="1128" y="273"/>
                  </a:lnTo>
                  <a:lnTo>
                    <a:pt x="1136" y="273"/>
                  </a:lnTo>
                  <a:lnTo>
                    <a:pt x="1136" y="273"/>
                  </a:lnTo>
                  <a:lnTo>
                    <a:pt x="1144" y="281"/>
                  </a:lnTo>
                  <a:lnTo>
                    <a:pt x="1144" y="281"/>
                  </a:lnTo>
                  <a:lnTo>
                    <a:pt x="1152" y="281"/>
                  </a:lnTo>
                  <a:lnTo>
                    <a:pt x="1152" y="290"/>
                  </a:lnTo>
                  <a:lnTo>
                    <a:pt x="1160" y="290"/>
                  </a:lnTo>
                  <a:lnTo>
                    <a:pt x="1160" y="290"/>
                  </a:lnTo>
                  <a:lnTo>
                    <a:pt x="1168" y="290"/>
                  </a:lnTo>
                  <a:lnTo>
                    <a:pt x="1168" y="298"/>
                  </a:lnTo>
                  <a:lnTo>
                    <a:pt x="1176" y="298"/>
                  </a:lnTo>
                  <a:lnTo>
                    <a:pt x="1176" y="298"/>
                  </a:lnTo>
                  <a:lnTo>
                    <a:pt x="1184" y="306"/>
                  </a:lnTo>
                  <a:lnTo>
                    <a:pt x="1184" y="306"/>
                  </a:lnTo>
                  <a:lnTo>
                    <a:pt x="1192" y="306"/>
                  </a:lnTo>
                  <a:lnTo>
                    <a:pt x="1192" y="306"/>
                  </a:lnTo>
                  <a:lnTo>
                    <a:pt x="1200" y="314"/>
                  </a:lnTo>
                  <a:lnTo>
                    <a:pt x="1200" y="314"/>
                  </a:lnTo>
                  <a:lnTo>
                    <a:pt x="1208" y="314"/>
                  </a:lnTo>
                  <a:lnTo>
                    <a:pt x="1208" y="314"/>
                  </a:lnTo>
                  <a:lnTo>
                    <a:pt x="1216" y="322"/>
                  </a:lnTo>
                  <a:lnTo>
                    <a:pt x="1216" y="322"/>
                  </a:lnTo>
                  <a:lnTo>
                    <a:pt x="1224" y="322"/>
                  </a:lnTo>
                  <a:lnTo>
                    <a:pt x="1224" y="322"/>
                  </a:lnTo>
                  <a:lnTo>
                    <a:pt x="1232" y="330"/>
                  </a:lnTo>
                  <a:lnTo>
                    <a:pt x="1232" y="330"/>
                  </a:lnTo>
                  <a:lnTo>
                    <a:pt x="1241" y="330"/>
                  </a:lnTo>
                  <a:lnTo>
                    <a:pt x="1241" y="330"/>
                  </a:lnTo>
                  <a:lnTo>
                    <a:pt x="1249" y="338"/>
                  </a:lnTo>
                  <a:lnTo>
                    <a:pt x="1249" y="338"/>
                  </a:lnTo>
                  <a:lnTo>
                    <a:pt x="1257" y="338"/>
                  </a:lnTo>
                  <a:lnTo>
                    <a:pt x="1257" y="338"/>
                  </a:lnTo>
                  <a:lnTo>
                    <a:pt x="1265" y="338"/>
                  </a:lnTo>
                  <a:lnTo>
                    <a:pt x="1265" y="346"/>
                  </a:lnTo>
                  <a:lnTo>
                    <a:pt x="1273" y="346"/>
                  </a:lnTo>
                  <a:lnTo>
                    <a:pt x="1273" y="346"/>
                  </a:lnTo>
                  <a:lnTo>
                    <a:pt x="1281" y="346"/>
                  </a:lnTo>
                  <a:lnTo>
                    <a:pt x="1281" y="346"/>
                  </a:lnTo>
                  <a:lnTo>
                    <a:pt x="1289" y="354"/>
                  </a:lnTo>
                  <a:lnTo>
                    <a:pt x="1289" y="354"/>
                  </a:lnTo>
                  <a:lnTo>
                    <a:pt x="1297" y="354"/>
                  </a:lnTo>
                  <a:lnTo>
                    <a:pt x="1297" y="354"/>
                  </a:lnTo>
                  <a:lnTo>
                    <a:pt x="1305" y="354"/>
                  </a:lnTo>
                  <a:lnTo>
                    <a:pt x="1305" y="354"/>
                  </a:lnTo>
                  <a:lnTo>
                    <a:pt x="1313" y="362"/>
                  </a:lnTo>
                  <a:lnTo>
                    <a:pt x="1313" y="362"/>
                  </a:lnTo>
                  <a:lnTo>
                    <a:pt x="1321" y="362"/>
                  </a:lnTo>
                  <a:lnTo>
                    <a:pt x="1321" y="362"/>
                  </a:lnTo>
                  <a:lnTo>
                    <a:pt x="1329" y="362"/>
                  </a:lnTo>
                  <a:lnTo>
                    <a:pt x="1329" y="362"/>
                  </a:lnTo>
                  <a:lnTo>
                    <a:pt x="1337" y="370"/>
                  </a:lnTo>
                  <a:lnTo>
                    <a:pt x="1337" y="370"/>
                  </a:lnTo>
                  <a:lnTo>
                    <a:pt x="1345" y="370"/>
                  </a:lnTo>
                  <a:lnTo>
                    <a:pt x="1345" y="370"/>
                  </a:lnTo>
                  <a:lnTo>
                    <a:pt x="1353" y="370"/>
                  </a:lnTo>
                  <a:lnTo>
                    <a:pt x="1353" y="370"/>
                  </a:lnTo>
                  <a:lnTo>
                    <a:pt x="1361" y="370"/>
                  </a:lnTo>
                  <a:lnTo>
                    <a:pt x="1361" y="370"/>
                  </a:lnTo>
                  <a:lnTo>
                    <a:pt x="1369" y="378"/>
                  </a:lnTo>
                  <a:lnTo>
                    <a:pt x="1369" y="378"/>
                  </a:lnTo>
                  <a:lnTo>
                    <a:pt x="1377" y="378"/>
                  </a:lnTo>
                  <a:lnTo>
                    <a:pt x="1377" y="378"/>
                  </a:lnTo>
                  <a:lnTo>
                    <a:pt x="1385" y="378"/>
                  </a:lnTo>
                  <a:lnTo>
                    <a:pt x="1385" y="378"/>
                  </a:lnTo>
                  <a:lnTo>
                    <a:pt x="1394" y="378"/>
                  </a:lnTo>
                  <a:lnTo>
                    <a:pt x="1394" y="378"/>
                  </a:lnTo>
                  <a:lnTo>
                    <a:pt x="1402" y="386"/>
                  </a:lnTo>
                  <a:lnTo>
                    <a:pt x="1402" y="386"/>
                  </a:lnTo>
                  <a:lnTo>
                    <a:pt x="1410" y="386"/>
                  </a:lnTo>
                  <a:lnTo>
                    <a:pt x="1410" y="386"/>
                  </a:lnTo>
                  <a:lnTo>
                    <a:pt x="1418" y="386"/>
                  </a:lnTo>
                  <a:lnTo>
                    <a:pt x="1418" y="386"/>
                  </a:lnTo>
                  <a:lnTo>
                    <a:pt x="1426" y="386"/>
                  </a:lnTo>
                  <a:lnTo>
                    <a:pt x="1426" y="386"/>
                  </a:lnTo>
                  <a:lnTo>
                    <a:pt x="1434" y="386"/>
                  </a:lnTo>
                  <a:lnTo>
                    <a:pt x="1434" y="386"/>
                  </a:lnTo>
                  <a:lnTo>
                    <a:pt x="1442" y="386"/>
                  </a:lnTo>
                  <a:lnTo>
                    <a:pt x="1442" y="394"/>
                  </a:lnTo>
                  <a:lnTo>
                    <a:pt x="1450" y="394"/>
                  </a:lnTo>
                  <a:lnTo>
                    <a:pt x="1450" y="394"/>
                  </a:lnTo>
                  <a:lnTo>
                    <a:pt x="1458" y="394"/>
                  </a:lnTo>
                  <a:lnTo>
                    <a:pt x="1458" y="394"/>
                  </a:lnTo>
                  <a:lnTo>
                    <a:pt x="1466" y="394"/>
                  </a:lnTo>
                  <a:lnTo>
                    <a:pt x="1466" y="394"/>
                  </a:lnTo>
                  <a:lnTo>
                    <a:pt x="1474" y="394"/>
                  </a:lnTo>
                  <a:lnTo>
                    <a:pt x="1474" y="394"/>
                  </a:lnTo>
                  <a:lnTo>
                    <a:pt x="1482" y="394"/>
                  </a:lnTo>
                  <a:lnTo>
                    <a:pt x="1482" y="394"/>
                  </a:lnTo>
                  <a:lnTo>
                    <a:pt x="1490" y="394"/>
                  </a:lnTo>
                  <a:lnTo>
                    <a:pt x="1490" y="394"/>
                  </a:lnTo>
                  <a:lnTo>
                    <a:pt x="1498" y="402"/>
                  </a:lnTo>
                  <a:lnTo>
                    <a:pt x="1498" y="402"/>
                  </a:lnTo>
                  <a:lnTo>
                    <a:pt x="1506" y="402"/>
                  </a:lnTo>
                  <a:lnTo>
                    <a:pt x="1506" y="402"/>
                  </a:lnTo>
                  <a:lnTo>
                    <a:pt x="1514" y="402"/>
                  </a:lnTo>
                  <a:lnTo>
                    <a:pt x="1514" y="402"/>
                  </a:lnTo>
                  <a:lnTo>
                    <a:pt x="1522" y="402"/>
                  </a:lnTo>
                  <a:lnTo>
                    <a:pt x="1522" y="402"/>
                  </a:lnTo>
                  <a:lnTo>
                    <a:pt x="1530" y="402"/>
                  </a:lnTo>
                  <a:lnTo>
                    <a:pt x="1530" y="402"/>
                  </a:lnTo>
                  <a:lnTo>
                    <a:pt x="1538" y="402"/>
                  </a:lnTo>
                  <a:lnTo>
                    <a:pt x="1538" y="402"/>
                  </a:lnTo>
                  <a:lnTo>
                    <a:pt x="1547" y="402"/>
                  </a:lnTo>
                  <a:lnTo>
                    <a:pt x="1547" y="402"/>
                  </a:lnTo>
                  <a:lnTo>
                    <a:pt x="1555" y="402"/>
                  </a:lnTo>
                  <a:lnTo>
                    <a:pt x="1555" y="402"/>
                  </a:lnTo>
                  <a:lnTo>
                    <a:pt x="1563" y="402"/>
                  </a:lnTo>
                  <a:lnTo>
                    <a:pt x="1563" y="402"/>
                  </a:lnTo>
                  <a:lnTo>
                    <a:pt x="1571" y="402"/>
                  </a:lnTo>
                  <a:lnTo>
                    <a:pt x="1571" y="402"/>
                  </a:lnTo>
                  <a:lnTo>
                    <a:pt x="1579" y="402"/>
                  </a:lnTo>
                  <a:lnTo>
                    <a:pt x="1579" y="410"/>
                  </a:lnTo>
                  <a:lnTo>
                    <a:pt x="1587" y="410"/>
                  </a:lnTo>
                  <a:lnTo>
                    <a:pt x="1587" y="410"/>
                  </a:lnTo>
                  <a:lnTo>
                    <a:pt x="1595" y="410"/>
                  </a:lnTo>
                  <a:lnTo>
                    <a:pt x="1595" y="410"/>
                  </a:lnTo>
                  <a:lnTo>
                    <a:pt x="1603" y="410"/>
                  </a:lnTo>
                  <a:lnTo>
                    <a:pt x="1603" y="410"/>
                  </a:lnTo>
                  <a:lnTo>
                    <a:pt x="1611" y="410"/>
                  </a:lnTo>
                  <a:lnTo>
                    <a:pt x="1611" y="410"/>
                  </a:lnTo>
                  <a:lnTo>
                    <a:pt x="1619" y="410"/>
                  </a:lnTo>
                  <a:lnTo>
                    <a:pt x="1619" y="410"/>
                  </a:lnTo>
                  <a:lnTo>
                    <a:pt x="1627" y="410"/>
                  </a:lnTo>
                  <a:lnTo>
                    <a:pt x="1627" y="410"/>
                  </a:lnTo>
                  <a:lnTo>
                    <a:pt x="1635" y="410"/>
                  </a:lnTo>
                  <a:lnTo>
                    <a:pt x="1635" y="410"/>
                  </a:lnTo>
                  <a:lnTo>
                    <a:pt x="1643" y="410"/>
                  </a:lnTo>
                  <a:lnTo>
                    <a:pt x="1643" y="410"/>
                  </a:lnTo>
                  <a:lnTo>
                    <a:pt x="1651" y="410"/>
                  </a:lnTo>
                  <a:lnTo>
                    <a:pt x="1651" y="410"/>
                  </a:lnTo>
                  <a:lnTo>
                    <a:pt x="1659" y="410"/>
                  </a:lnTo>
                  <a:lnTo>
                    <a:pt x="1659" y="410"/>
                  </a:lnTo>
                  <a:lnTo>
                    <a:pt x="1667" y="410"/>
                  </a:lnTo>
                  <a:lnTo>
                    <a:pt x="1667" y="410"/>
                  </a:lnTo>
                  <a:lnTo>
                    <a:pt x="1675" y="410"/>
                  </a:lnTo>
                  <a:lnTo>
                    <a:pt x="1675" y="410"/>
                  </a:lnTo>
                  <a:lnTo>
                    <a:pt x="1683" y="410"/>
                  </a:lnTo>
                  <a:lnTo>
                    <a:pt x="1683" y="410"/>
                  </a:lnTo>
                  <a:lnTo>
                    <a:pt x="1691" y="410"/>
                  </a:lnTo>
                  <a:lnTo>
                    <a:pt x="1691" y="410"/>
                  </a:lnTo>
                  <a:lnTo>
                    <a:pt x="1700" y="410"/>
                  </a:lnTo>
                  <a:lnTo>
                    <a:pt x="1700" y="410"/>
                  </a:lnTo>
                  <a:lnTo>
                    <a:pt x="1708" y="410"/>
                  </a:lnTo>
                  <a:lnTo>
                    <a:pt x="1708" y="410"/>
                  </a:lnTo>
                  <a:lnTo>
                    <a:pt x="1716" y="410"/>
                  </a:lnTo>
                  <a:lnTo>
                    <a:pt x="1716" y="410"/>
                  </a:lnTo>
                  <a:lnTo>
                    <a:pt x="1724" y="410"/>
                  </a:lnTo>
                  <a:lnTo>
                    <a:pt x="1724" y="410"/>
                  </a:lnTo>
                  <a:lnTo>
                    <a:pt x="1732" y="410"/>
                  </a:lnTo>
                  <a:lnTo>
                    <a:pt x="1732" y="410"/>
                  </a:lnTo>
                  <a:lnTo>
                    <a:pt x="1740" y="410"/>
                  </a:lnTo>
                  <a:lnTo>
                    <a:pt x="1740" y="410"/>
                  </a:lnTo>
                  <a:lnTo>
                    <a:pt x="1748" y="410"/>
                  </a:lnTo>
                  <a:lnTo>
                    <a:pt x="1748" y="410"/>
                  </a:lnTo>
                  <a:lnTo>
                    <a:pt x="1756" y="410"/>
                  </a:lnTo>
                  <a:lnTo>
                    <a:pt x="1756" y="418"/>
                  </a:lnTo>
                  <a:lnTo>
                    <a:pt x="1764" y="418"/>
                  </a:lnTo>
                  <a:lnTo>
                    <a:pt x="1764" y="418"/>
                  </a:lnTo>
                  <a:lnTo>
                    <a:pt x="1772" y="418"/>
                  </a:lnTo>
                  <a:lnTo>
                    <a:pt x="1772" y="418"/>
                  </a:lnTo>
                  <a:lnTo>
                    <a:pt x="1780" y="418"/>
                  </a:lnTo>
                  <a:lnTo>
                    <a:pt x="1780" y="418"/>
                  </a:lnTo>
                  <a:lnTo>
                    <a:pt x="1788" y="418"/>
                  </a:lnTo>
                  <a:lnTo>
                    <a:pt x="1788" y="418"/>
                  </a:lnTo>
                  <a:lnTo>
                    <a:pt x="1796" y="418"/>
                  </a:lnTo>
                  <a:lnTo>
                    <a:pt x="1796" y="418"/>
                  </a:lnTo>
                  <a:lnTo>
                    <a:pt x="1804" y="418"/>
                  </a:lnTo>
                  <a:lnTo>
                    <a:pt x="1804" y="418"/>
                  </a:lnTo>
                  <a:lnTo>
                    <a:pt x="1812" y="418"/>
                  </a:lnTo>
                  <a:lnTo>
                    <a:pt x="1812" y="418"/>
                  </a:lnTo>
                  <a:lnTo>
                    <a:pt x="1820" y="418"/>
                  </a:lnTo>
                  <a:lnTo>
                    <a:pt x="1820" y="418"/>
                  </a:lnTo>
                  <a:lnTo>
                    <a:pt x="1828" y="418"/>
                  </a:lnTo>
                  <a:lnTo>
                    <a:pt x="1828" y="418"/>
                  </a:lnTo>
                  <a:lnTo>
                    <a:pt x="1836" y="418"/>
                  </a:lnTo>
                  <a:lnTo>
                    <a:pt x="1836" y="418"/>
                  </a:lnTo>
                  <a:lnTo>
                    <a:pt x="1844" y="418"/>
                  </a:lnTo>
                  <a:lnTo>
                    <a:pt x="1844" y="418"/>
                  </a:lnTo>
                  <a:lnTo>
                    <a:pt x="1853" y="418"/>
                  </a:lnTo>
                  <a:lnTo>
                    <a:pt x="1853" y="418"/>
                  </a:lnTo>
                  <a:lnTo>
                    <a:pt x="1861" y="418"/>
                  </a:lnTo>
                  <a:lnTo>
                    <a:pt x="1861" y="418"/>
                  </a:lnTo>
                  <a:lnTo>
                    <a:pt x="1869" y="418"/>
                  </a:lnTo>
                  <a:lnTo>
                    <a:pt x="1869" y="418"/>
                  </a:lnTo>
                  <a:lnTo>
                    <a:pt x="1877" y="418"/>
                  </a:lnTo>
                  <a:lnTo>
                    <a:pt x="1877" y="418"/>
                  </a:lnTo>
                  <a:lnTo>
                    <a:pt x="1885" y="418"/>
                  </a:lnTo>
                  <a:lnTo>
                    <a:pt x="1885" y="418"/>
                  </a:lnTo>
                  <a:lnTo>
                    <a:pt x="1893" y="418"/>
                  </a:lnTo>
                  <a:lnTo>
                    <a:pt x="1893" y="418"/>
                  </a:lnTo>
                  <a:lnTo>
                    <a:pt x="1901" y="418"/>
                  </a:lnTo>
                  <a:lnTo>
                    <a:pt x="1901" y="418"/>
                  </a:lnTo>
                  <a:lnTo>
                    <a:pt x="1909" y="418"/>
                  </a:lnTo>
                  <a:lnTo>
                    <a:pt x="1909" y="418"/>
                  </a:lnTo>
                  <a:lnTo>
                    <a:pt x="1917" y="418"/>
                  </a:lnTo>
                  <a:lnTo>
                    <a:pt x="1917" y="418"/>
                  </a:lnTo>
                  <a:lnTo>
                    <a:pt x="1925" y="418"/>
                  </a:lnTo>
                  <a:lnTo>
                    <a:pt x="1925" y="418"/>
                  </a:lnTo>
                  <a:lnTo>
                    <a:pt x="1933" y="418"/>
                  </a:lnTo>
                  <a:lnTo>
                    <a:pt x="1933" y="418"/>
                  </a:lnTo>
                  <a:lnTo>
                    <a:pt x="1941" y="418"/>
                  </a:lnTo>
                  <a:lnTo>
                    <a:pt x="1941" y="418"/>
                  </a:lnTo>
                  <a:lnTo>
                    <a:pt x="1949" y="418"/>
                  </a:lnTo>
                  <a:lnTo>
                    <a:pt x="1949" y="418"/>
                  </a:lnTo>
                  <a:lnTo>
                    <a:pt x="1957" y="418"/>
                  </a:lnTo>
                  <a:lnTo>
                    <a:pt x="1957" y="418"/>
                  </a:lnTo>
                  <a:lnTo>
                    <a:pt x="1965" y="418"/>
                  </a:lnTo>
                  <a:lnTo>
                    <a:pt x="1965" y="418"/>
                  </a:lnTo>
                  <a:lnTo>
                    <a:pt x="1973" y="418"/>
                  </a:lnTo>
                  <a:lnTo>
                    <a:pt x="1973" y="418"/>
                  </a:lnTo>
                  <a:lnTo>
                    <a:pt x="1981" y="418"/>
                  </a:lnTo>
                  <a:lnTo>
                    <a:pt x="1981" y="418"/>
                  </a:lnTo>
                  <a:lnTo>
                    <a:pt x="1989" y="418"/>
                  </a:lnTo>
                  <a:lnTo>
                    <a:pt x="1989" y="418"/>
                  </a:lnTo>
                  <a:lnTo>
                    <a:pt x="1997" y="418"/>
                  </a:lnTo>
                  <a:lnTo>
                    <a:pt x="1997" y="418"/>
                  </a:lnTo>
                  <a:lnTo>
                    <a:pt x="2006" y="418"/>
                  </a:lnTo>
                  <a:lnTo>
                    <a:pt x="2006" y="418"/>
                  </a:lnTo>
                  <a:lnTo>
                    <a:pt x="2014" y="418"/>
                  </a:lnTo>
                </a:path>
              </a:pathLst>
            </a:custGeom>
            <a:noFill/>
            <a:ln w="38100">
              <a:solidFill>
                <a:srgbClr val="FF0000"/>
              </a:solidFill>
              <a:prstDash val="solid"/>
              <a:round/>
              <a:headEnd/>
              <a:tailEnd/>
            </a:ln>
          </p:spPr>
          <p:txBody>
            <a:bodyPr/>
            <a:lstStyle/>
            <a:p>
              <a:endParaRPr lang="en-US"/>
            </a:p>
          </p:txBody>
        </p:sp>
        <p:sp>
          <p:nvSpPr>
            <p:cNvPr id="170023" name="Line 39"/>
            <p:cNvSpPr>
              <a:spLocks noChangeShapeType="1"/>
            </p:cNvSpPr>
            <p:nvPr/>
          </p:nvSpPr>
          <p:spPr bwMode="auto">
            <a:xfrm>
              <a:off x="2793" y="2523"/>
              <a:ext cx="210" cy="1"/>
            </a:xfrm>
            <a:prstGeom prst="line">
              <a:avLst/>
            </a:prstGeom>
            <a:noFill/>
            <a:ln w="38100">
              <a:solidFill>
                <a:srgbClr val="FF0000"/>
              </a:solidFill>
              <a:round/>
              <a:headEnd/>
              <a:tailEnd/>
            </a:ln>
          </p:spPr>
          <p:txBody>
            <a:bodyPr/>
            <a:lstStyle/>
            <a:p>
              <a:endParaRPr lang="en-US"/>
            </a:p>
          </p:txBody>
        </p:sp>
        <p:sp>
          <p:nvSpPr>
            <p:cNvPr id="170026" name="Rectangle 42"/>
            <p:cNvSpPr>
              <a:spLocks noChangeArrowheads="1"/>
            </p:cNvSpPr>
            <p:nvPr/>
          </p:nvSpPr>
          <p:spPr bwMode="auto">
            <a:xfrm>
              <a:off x="3107" y="2459"/>
              <a:ext cx="419"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Chi(20)</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0027"/>
                                        </p:tgtEl>
                                        <p:attrNameLst>
                                          <p:attrName>style.visibility</p:attrName>
                                        </p:attrNameLst>
                                      </p:cBhvr>
                                      <p:to>
                                        <p:strVal val="visible"/>
                                      </p:to>
                                    </p:set>
                                    <p:animEffect transition="in" filter="dissolve">
                                      <p:cBhvr>
                                        <p:cTn id="7" dur="500"/>
                                        <p:tgtEl>
                                          <p:spTgt spid="170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0028"/>
                                        </p:tgtEl>
                                        <p:attrNameLst>
                                          <p:attrName>style.visibility</p:attrName>
                                        </p:attrNameLst>
                                      </p:cBhvr>
                                      <p:to>
                                        <p:strVal val="visible"/>
                                      </p:to>
                                    </p:set>
                                    <p:animEffect transition="in" filter="dissolve">
                                      <p:cBhvr>
                                        <p:cTn id="16" dur="1000"/>
                                        <p:tgtEl>
                                          <p:spTgt spid="170028"/>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70029"/>
                                        </p:tgtEl>
                                        <p:attrNameLst>
                                          <p:attrName>style.visibility</p:attrName>
                                        </p:attrNameLst>
                                      </p:cBhvr>
                                      <p:to>
                                        <p:strVal val="visible"/>
                                      </p:to>
                                    </p:set>
                                    <p:animEffect transition="in" filter="dissolve">
                                      <p:cBhvr>
                                        <p:cTn id="20" dur="1000"/>
                                        <p:tgtEl>
                                          <p:spTgt spid="17002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70029"/>
                                        </p:tgtEl>
                                      </p:cBhvr>
                                    </p:animEffect>
                                    <p:set>
                                      <p:cBhvr>
                                        <p:cTn id="25" dur="1" fill="hold">
                                          <p:stCondLst>
                                            <p:cond delay="499"/>
                                          </p:stCondLst>
                                        </p:cTn>
                                        <p:tgtEl>
                                          <p:spTgt spid="170029"/>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70028"/>
                                        </p:tgtEl>
                                      </p:cBhvr>
                                    </p:animEffect>
                                    <p:set>
                                      <p:cBhvr>
                                        <p:cTn id="28" dur="1" fill="hold">
                                          <p:stCondLst>
                                            <p:cond delay="499"/>
                                          </p:stCondLst>
                                        </p:cTn>
                                        <p:tgtEl>
                                          <p:spTgt spid="170028"/>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170027"/>
                                        </p:tgtEl>
                                      </p:cBhvr>
                                    </p:animEffect>
                                    <p:set>
                                      <p:cBhvr>
                                        <p:cTn id="31" dur="1" fill="hold">
                                          <p:stCondLst>
                                            <p:cond delay="499"/>
                                          </p:stCondLst>
                                        </p:cTn>
                                        <p:tgtEl>
                                          <p:spTgt spid="170027"/>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998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9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4"/>
          <p:cNvSpPr>
            <a:spLocks noGrp="1"/>
          </p:cNvSpPr>
          <p:nvPr>
            <p:ph type="ftr" sz="quarter" idx="11"/>
          </p:nvPr>
        </p:nvSpPr>
        <p:spPr/>
        <p:txBody>
          <a:bodyPr/>
          <a:lstStyle/>
          <a:p>
            <a:r>
              <a:rPr lang="en-US" smtClean="0"/>
              <a:t>Chi-Square Tests</a:t>
            </a:r>
            <a:endParaRPr lang="en-US"/>
          </a:p>
        </p:txBody>
      </p:sp>
      <p:sp>
        <p:nvSpPr>
          <p:cNvPr id="52" name="Slide Number Placeholder 5"/>
          <p:cNvSpPr>
            <a:spLocks noGrp="1"/>
          </p:cNvSpPr>
          <p:nvPr>
            <p:ph type="sldNum" sz="quarter" idx="12"/>
          </p:nvPr>
        </p:nvSpPr>
        <p:spPr/>
        <p:txBody>
          <a:bodyPr/>
          <a:lstStyle/>
          <a:p>
            <a:r>
              <a:rPr lang="en-US"/>
              <a:t>Slide #</a:t>
            </a:r>
            <a:fld id="{F97B1F88-E978-4477-84C3-2ACD3FB5EB5F}" type="slidenum">
              <a:rPr lang="en-US"/>
              <a:pPr/>
              <a:t>8</a:t>
            </a:fld>
            <a:endParaRPr lang="en-US"/>
          </a:p>
        </p:txBody>
      </p:sp>
      <p:graphicFrame>
        <p:nvGraphicFramePr>
          <p:cNvPr id="162820" name="Group 4"/>
          <p:cNvGraphicFramePr>
            <a:graphicFrameLocks noGrp="1"/>
          </p:cNvGraphicFramePr>
          <p:nvPr/>
        </p:nvGraphicFramePr>
        <p:xfrm>
          <a:off x="2590800" y="10668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39" name="Group 23"/>
          <p:cNvGraphicFramePr>
            <a:graphicFrameLocks noGrp="1"/>
          </p:cNvGraphicFramePr>
          <p:nvPr/>
        </p:nvGraphicFramePr>
        <p:xfrm>
          <a:off x="2590800" y="2438400"/>
          <a:ext cx="6096000" cy="1193800"/>
        </p:xfrm>
        <a:graphic>
          <a:graphicData uri="http://schemas.openxmlformats.org/drawingml/2006/table">
            <a:tbl>
              <a:tblPr/>
              <a:tblGrid>
                <a:gridCol w="1524000"/>
                <a:gridCol w="1524000"/>
                <a:gridCol w="1524000"/>
                <a:gridCol w="1524000"/>
              </a:tblGrid>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Artist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CDG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56" name="Object 40"/>
          <p:cNvGraphicFramePr>
            <a:graphicFrameLocks noChangeAspect="1"/>
          </p:cNvGraphicFramePr>
          <p:nvPr/>
        </p:nvGraphicFramePr>
        <p:xfrm>
          <a:off x="1346200" y="3803650"/>
          <a:ext cx="1797050" cy="996950"/>
        </p:xfrm>
        <a:graphic>
          <a:graphicData uri="http://schemas.openxmlformats.org/presentationml/2006/ole">
            <mc:AlternateContent xmlns:mc="http://schemas.openxmlformats.org/markup-compatibility/2006">
              <mc:Choice xmlns:v="urn:schemas-microsoft-com:vml" Requires="v">
                <p:oleObj spid="_x0000_s162940" name="Equation" r:id="rId3" imgW="774360" imgH="431640" progId="Equation.3">
                  <p:embed/>
                </p:oleObj>
              </mc:Choice>
              <mc:Fallback>
                <p:oleObj name="Equation" r:id="rId3" imgW="774360" imgH="43164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3803650"/>
                        <a:ext cx="17970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7" name="Object 41"/>
          <p:cNvGraphicFramePr>
            <a:graphicFrameLocks noChangeAspect="1"/>
          </p:cNvGraphicFramePr>
          <p:nvPr/>
        </p:nvGraphicFramePr>
        <p:xfrm>
          <a:off x="3124200" y="3803650"/>
          <a:ext cx="1797050" cy="996950"/>
        </p:xfrm>
        <a:graphic>
          <a:graphicData uri="http://schemas.openxmlformats.org/presentationml/2006/ole">
            <mc:AlternateContent xmlns:mc="http://schemas.openxmlformats.org/markup-compatibility/2006">
              <mc:Choice xmlns:v="urn:schemas-microsoft-com:vml" Requires="v">
                <p:oleObj spid="_x0000_s162941" name="Equation" r:id="rId5" imgW="774360" imgH="431640" progId="Equation.3">
                  <p:embed/>
                </p:oleObj>
              </mc:Choice>
              <mc:Fallback>
                <p:oleObj name="Equation" r:id="rId5" imgW="774360" imgH="431640" progId="Equation.3">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03650"/>
                        <a:ext cx="17970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2858" name="Object 42"/>
          <p:cNvGraphicFramePr>
            <a:graphicFrameLocks noChangeAspect="1"/>
          </p:cNvGraphicFramePr>
          <p:nvPr/>
        </p:nvGraphicFramePr>
        <p:xfrm>
          <a:off x="4953000" y="3803650"/>
          <a:ext cx="1501775" cy="996950"/>
        </p:xfrm>
        <a:graphic>
          <a:graphicData uri="http://schemas.openxmlformats.org/presentationml/2006/ole">
            <mc:AlternateContent xmlns:mc="http://schemas.openxmlformats.org/markup-compatibility/2006">
              <mc:Choice xmlns:v="urn:schemas-microsoft-com:vml" Requires="v">
                <p:oleObj spid="_x0000_s162942" name="Equation" r:id="rId7" imgW="647640" imgH="431640" progId="Equation.3">
                  <p:embed/>
                </p:oleObj>
              </mc:Choice>
              <mc:Fallback>
                <p:oleObj name="Equation" r:id="rId7" imgW="647640" imgH="431640" progId="Equation.3">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3803650"/>
                        <a:ext cx="15017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59" name="Text Box 43"/>
          <p:cNvSpPr txBox="1">
            <a:spLocks noChangeArrowheads="1"/>
          </p:cNvSpPr>
          <p:nvPr/>
        </p:nvSpPr>
        <p:spPr bwMode="auto">
          <a:xfrm>
            <a:off x="430213" y="4114800"/>
            <a:ext cx="788987" cy="519113"/>
          </a:xfrm>
          <a:prstGeom prst="rect">
            <a:avLst/>
          </a:prstGeom>
          <a:noFill/>
          <a:ln w="9525">
            <a:noFill/>
            <a:miter lim="800000"/>
            <a:headEnd/>
            <a:tailEnd/>
          </a:ln>
          <a:effectLst/>
        </p:spPr>
        <p:txBody>
          <a:bodyPr wrap="none">
            <a:spAutoFit/>
          </a:bodyPr>
          <a:lstStyle/>
          <a:p>
            <a:r>
              <a:rPr lang="en-US" sz="2800" b="1">
                <a:solidFill>
                  <a:schemeClr val="accent1"/>
                </a:solidFill>
                <a:latin typeface="Symbol" pitchFamily="18" charset="2"/>
              </a:rPr>
              <a:t>c</a:t>
            </a:r>
            <a:r>
              <a:rPr lang="en-US" sz="2800" b="1" baseline="30000">
                <a:solidFill>
                  <a:schemeClr val="accent1"/>
                </a:solidFill>
              </a:rPr>
              <a:t>2</a:t>
            </a:r>
            <a:r>
              <a:rPr lang="en-US" sz="2800"/>
              <a:t> =</a:t>
            </a:r>
          </a:p>
        </p:txBody>
      </p:sp>
      <p:sp>
        <p:nvSpPr>
          <p:cNvPr id="162864" name="Text Box 48"/>
          <p:cNvSpPr txBox="1">
            <a:spLocks noChangeArrowheads="1"/>
          </p:cNvSpPr>
          <p:nvPr/>
        </p:nvSpPr>
        <p:spPr bwMode="auto">
          <a:xfrm>
            <a:off x="430213" y="4891088"/>
            <a:ext cx="4767262" cy="519112"/>
          </a:xfrm>
          <a:prstGeom prst="rect">
            <a:avLst/>
          </a:prstGeom>
          <a:noFill/>
          <a:ln w="9525">
            <a:noFill/>
            <a:miter lim="800000"/>
            <a:headEnd/>
            <a:tailEnd/>
          </a:ln>
          <a:effectLst/>
        </p:spPr>
        <p:txBody>
          <a:bodyPr wrap="none">
            <a:spAutoFit/>
          </a:bodyPr>
          <a:lstStyle/>
          <a:p>
            <a:r>
              <a:rPr lang="en-US" sz="2800" b="1">
                <a:solidFill>
                  <a:schemeClr val="accent1"/>
                </a:solidFill>
                <a:latin typeface="Symbol" pitchFamily="18" charset="2"/>
              </a:rPr>
              <a:t>c</a:t>
            </a:r>
            <a:r>
              <a:rPr lang="en-US" sz="2800" b="1" baseline="30000">
                <a:solidFill>
                  <a:schemeClr val="accent1"/>
                </a:solidFill>
              </a:rPr>
              <a:t>2</a:t>
            </a:r>
            <a:r>
              <a:rPr lang="en-US" sz="2800"/>
              <a:t> =  0.15 + 5.54  + 3.85  = 9.54</a:t>
            </a:r>
          </a:p>
        </p:txBody>
      </p:sp>
      <p:sp>
        <p:nvSpPr>
          <p:cNvPr id="162865" name="Text Box 49"/>
          <p:cNvSpPr txBox="1">
            <a:spLocks noChangeArrowheads="1"/>
          </p:cNvSpPr>
          <p:nvPr/>
        </p:nvSpPr>
        <p:spPr bwMode="auto">
          <a:xfrm>
            <a:off x="381000" y="5500688"/>
            <a:ext cx="2147888" cy="519112"/>
          </a:xfrm>
          <a:prstGeom prst="rect">
            <a:avLst/>
          </a:prstGeom>
          <a:noFill/>
          <a:ln w="9525">
            <a:noFill/>
            <a:miter lim="800000"/>
            <a:headEnd/>
            <a:tailEnd/>
          </a:ln>
          <a:effectLst/>
        </p:spPr>
        <p:txBody>
          <a:bodyPr wrap="none">
            <a:spAutoFit/>
          </a:bodyPr>
          <a:lstStyle/>
          <a:p>
            <a:r>
              <a:rPr lang="en-US" sz="2800" b="1">
                <a:solidFill>
                  <a:schemeClr val="accent1"/>
                </a:solidFill>
              </a:rPr>
              <a:t>df</a:t>
            </a:r>
            <a:r>
              <a:rPr lang="en-US" sz="2800"/>
              <a:t> = (3-1) = </a:t>
            </a:r>
            <a:r>
              <a:rPr lang="en-US" sz="2800">
                <a:solidFill>
                  <a:schemeClr val="accent1"/>
                </a:solidFill>
              </a:rPr>
              <a:t>2</a:t>
            </a:r>
            <a:endParaRPr lang="en-US" sz="2800"/>
          </a:p>
        </p:txBody>
      </p:sp>
      <p:sp>
        <p:nvSpPr>
          <p:cNvPr id="162866" name="Text Box 50"/>
          <p:cNvSpPr txBox="1">
            <a:spLocks noChangeArrowheads="1"/>
          </p:cNvSpPr>
          <p:nvPr/>
        </p:nvSpPr>
        <p:spPr bwMode="auto">
          <a:xfrm>
            <a:off x="3505200" y="5500688"/>
            <a:ext cx="2871299" cy="523220"/>
          </a:xfrm>
          <a:prstGeom prst="rect">
            <a:avLst/>
          </a:prstGeom>
          <a:noFill/>
          <a:ln w="9525">
            <a:noFill/>
            <a:miter lim="800000"/>
            <a:headEnd/>
            <a:tailEnd/>
          </a:ln>
          <a:effectLst/>
        </p:spPr>
        <p:txBody>
          <a:bodyPr wrap="none">
            <a:spAutoFit/>
          </a:bodyPr>
          <a:lstStyle/>
          <a:p>
            <a:r>
              <a:rPr lang="en-US" sz="2800" b="1" dirty="0" smtClean="0">
                <a:solidFill>
                  <a:schemeClr val="accent1"/>
                </a:solidFill>
              </a:rPr>
              <a:t>p-value </a:t>
            </a:r>
            <a:r>
              <a:rPr lang="en-US" sz="2800" dirty="0" smtClean="0"/>
              <a:t>= 0.00848</a:t>
            </a:r>
            <a:endParaRPr lang="en-US" sz="2800" dirty="0"/>
          </a:p>
        </p:txBody>
      </p:sp>
      <p:sp>
        <p:nvSpPr>
          <p:cNvPr id="162867" name="Text Box 51"/>
          <p:cNvSpPr txBox="1">
            <a:spLocks noChangeArrowheads="1"/>
          </p:cNvSpPr>
          <p:nvPr/>
        </p:nvSpPr>
        <p:spPr bwMode="auto">
          <a:xfrm>
            <a:off x="381000" y="6096000"/>
            <a:ext cx="2062163" cy="519113"/>
          </a:xfrm>
          <a:prstGeom prst="rect">
            <a:avLst/>
          </a:prstGeom>
          <a:noFill/>
          <a:ln w="9525">
            <a:noFill/>
            <a:miter lim="800000"/>
            <a:headEnd/>
            <a:tailEnd/>
          </a:ln>
          <a:effectLst/>
        </p:spPr>
        <p:txBody>
          <a:bodyPr wrap="none">
            <a:spAutoFit/>
          </a:bodyPr>
          <a:lstStyle/>
          <a:p>
            <a:r>
              <a:rPr lang="en-US" sz="2800" b="1">
                <a:solidFill>
                  <a:schemeClr val="accent1"/>
                </a:solidFill>
              </a:rPr>
              <a:t>Conclusion?</a:t>
            </a:r>
            <a:endParaRPr lang="en-US" sz="2800"/>
          </a:p>
        </p:txBody>
      </p:sp>
      <p:sp>
        <p:nvSpPr>
          <p:cNvPr id="162869" name="Rectangle 53"/>
          <p:cNvSpPr>
            <a:spLocks noGrp="1" noChangeArrowheads="1"/>
          </p:cNvSpPr>
          <p:nvPr>
            <p:ph type="title"/>
          </p:nvPr>
        </p:nvSpPr>
        <p:spPr>
          <a:xfrm>
            <a:off x="685800" y="152400"/>
            <a:ext cx="7772400" cy="762000"/>
          </a:xfrm>
          <a:noFill/>
          <a:ln/>
        </p:spPr>
        <p:txBody>
          <a:bodyPr/>
          <a:lstStyle/>
          <a:p>
            <a:r>
              <a:rPr lang="en-US"/>
              <a:t>An Illustrative Example</a:t>
            </a:r>
          </a:p>
        </p:txBody>
      </p:sp>
      <p:grpSp>
        <p:nvGrpSpPr>
          <p:cNvPr id="162870" name="Group 54"/>
          <p:cNvGrpSpPr>
            <a:grpSpLocks/>
          </p:cNvGrpSpPr>
          <p:nvPr/>
        </p:nvGrpSpPr>
        <p:grpSpPr bwMode="auto">
          <a:xfrm>
            <a:off x="354013" y="1111250"/>
            <a:ext cx="1855787" cy="1066800"/>
            <a:chOff x="171" y="3408"/>
            <a:chExt cx="1169" cy="672"/>
          </a:xfrm>
        </p:grpSpPr>
        <p:sp>
          <p:nvSpPr>
            <p:cNvPr id="162871" name="Rectangle 55"/>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2872" name="Text Box 56"/>
            <p:cNvSpPr txBox="1">
              <a:spLocks noChangeArrowheads="1"/>
            </p:cNvSpPr>
            <p:nvPr/>
          </p:nvSpPr>
          <p:spPr bwMode="auto">
            <a:xfrm>
              <a:off x="171" y="3408"/>
              <a:ext cx="1169" cy="672"/>
            </a:xfrm>
            <a:prstGeom prst="rect">
              <a:avLst/>
            </a:prstGeom>
            <a:noFill/>
            <a:ln w="9525">
              <a:noFill/>
              <a:miter lim="800000"/>
              <a:headEnd/>
              <a:tailEnd/>
            </a:ln>
            <a:effectLst/>
          </p:spPr>
          <p:txBody>
            <a:bodyPr wrap="none">
              <a:spAutoFit/>
            </a:bodyPr>
            <a:lstStyle/>
            <a:p>
              <a:pPr algn="ctr"/>
              <a:r>
                <a:rPr lang="en-US" sz="3200" b="1"/>
                <a:t>Observed</a:t>
              </a:r>
            </a:p>
            <a:p>
              <a:pPr algn="ctr"/>
              <a:r>
                <a:rPr lang="en-US" sz="3200" b="1"/>
                <a:t>Table</a:t>
              </a:r>
            </a:p>
          </p:txBody>
        </p:sp>
      </p:grpSp>
      <p:grpSp>
        <p:nvGrpSpPr>
          <p:cNvPr id="162873" name="Group 57"/>
          <p:cNvGrpSpPr>
            <a:grpSpLocks/>
          </p:cNvGrpSpPr>
          <p:nvPr/>
        </p:nvGrpSpPr>
        <p:grpSpPr bwMode="auto">
          <a:xfrm>
            <a:off x="376238" y="2481263"/>
            <a:ext cx="1828800" cy="1066800"/>
            <a:chOff x="185" y="3408"/>
            <a:chExt cx="1152" cy="672"/>
          </a:xfrm>
        </p:grpSpPr>
        <p:sp>
          <p:nvSpPr>
            <p:cNvPr id="162874" name="Rectangle 58"/>
            <p:cNvSpPr>
              <a:spLocks noChangeArrowheads="1"/>
            </p:cNvSpPr>
            <p:nvPr/>
          </p:nvSpPr>
          <p:spPr bwMode="auto">
            <a:xfrm>
              <a:off x="185" y="3449"/>
              <a:ext cx="1152" cy="624"/>
            </a:xfrm>
            <a:prstGeom prst="rect">
              <a:avLst/>
            </a:prstGeom>
            <a:solidFill>
              <a:srgbClr val="FFFF00">
                <a:alpha val="30000"/>
              </a:srgbClr>
            </a:solidFill>
            <a:ln w="9525">
              <a:solidFill>
                <a:schemeClr val="tx1"/>
              </a:solidFill>
              <a:miter lim="800000"/>
              <a:headEnd/>
              <a:tailEnd/>
            </a:ln>
            <a:effectLst/>
          </p:spPr>
          <p:txBody>
            <a:bodyPr wrap="none" anchor="ctr"/>
            <a:lstStyle/>
            <a:p>
              <a:endParaRPr lang="en-US"/>
            </a:p>
          </p:txBody>
        </p:sp>
        <p:sp>
          <p:nvSpPr>
            <p:cNvPr id="162875" name="Text Box 59"/>
            <p:cNvSpPr txBox="1">
              <a:spLocks noChangeArrowheads="1"/>
            </p:cNvSpPr>
            <p:nvPr/>
          </p:nvSpPr>
          <p:spPr bwMode="auto">
            <a:xfrm>
              <a:off x="193" y="3408"/>
              <a:ext cx="1126" cy="672"/>
            </a:xfrm>
            <a:prstGeom prst="rect">
              <a:avLst/>
            </a:prstGeom>
            <a:noFill/>
            <a:ln w="9525">
              <a:noFill/>
              <a:miter lim="800000"/>
              <a:headEnd/>
              <a:tailEnd/>
            </a:ln>
            <a:effectLst/>
          </p:spPr>
          <p:txBody>
            <a:bodyPr wrap="none">
              <a:spAutoFit/>
            </a:bodyPr>
            <a:lstStyle/>
            <a:p>
              <a:pPr algn="ctr"/>
              <a:r>
                <a:rPr lang="en-US" sz="3200" b="1"/>
                <a:t>Expected</a:t>
              </a:r>
            </a:p>
            <a:p>
              <a:pPr algn="ctr"/>
              <a:r>
                <a:rPr lang="en-US" sz="3200" b="1"/>
                <a:t>Table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859"/>
                                        </p:tgtEl>
                                        <p:attrNameLst>
                                          <p:attrName>style.visibility</p:attrName>
                                        </p:attrNameLst>
                                      </p:cBhvr>
                                      <p:to>
                                        <p:strVal val="visible"/>
                                      </p:to>
                                    </p:set>
                                    <p:animEffect transition="in" filter="wipe(left)">
                                      <p:cBhvr>
                                        <p:cTn id="7" dur="500"/>
                                        <p:tgtEl>
                                          <p:spTgt spid="162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856"/>
                                        </p:tgtEl>
                                        <p:attrNameLst>
                                          <p:attrName>style.visibility</p:attrName>
                                        </p:attrNameLst>
                                      </p:cBhvr>
                                      <p:to>
                                        <p:strVal val="visible"/>
                                      </p:to>
                                    </p:set>
                                    <p:animEffect transition="in" filter="wipe(left)">
                                      <p:cBhvr>
                                        <p:cTn id="12" dur="500"/>
                                        <p:tgtEl>
                                          <p:spTgt spid="1628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2857"/>
                                        </p:tgtEl>
                                        <p:attrNameLst>
                                          <p:attrName>style.visibility</p:attrName>
                                        </p:attrNameLst>
                                      </p:cBhvr>
                                      <p:to>
                                        <p:strVal val="visible"/>
                                      </p:to>
                                    </p:set>
                                    <p:animEffect transition="in" filter="wipe(left)">
                                      <p:cBhvr>
                                        <p:cTn id="17" dur="500"/>
                                        <p:tgtEl>
                                          <p:spTgt spid="1628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2858"/>
                                        </p:tgtEl>
                                        <p:attrNameLst>
                                          <p:attrName>style.visibility</p:attrName>
                                        </p:attrNameLst>
                                      </p:cBhvr>
                                      <p:to>
                                        <p:strVal val="visible"/>
                                      </p:to>
                                    </p:set>
                                    <p:animEffect transition="in" filter="wipe(left)">
                                      <p:cBhvr>
                                        <p:cTn id="22" dur="500"/>
                                        <p:tgtEl>
                                          <p:spTgt spid="1628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64"/>
                                        </p:tgtEl>
                                        <p:attrNameLst>
                                          <p:attrName>style.visibility</p:attrName>
                                        </p:attrNameLst>
                                      </p:cBhvr>
                                      <p:to>
                                        <p:strVal val="visible"/>
                                      </p:to>
                                    </p:set>
                                    <p:animEffect transition="in" filter="wipe(left)">
                                      <p:cBhvr>
                                        <p:cTn id="27" dur="500"/>
                                        <p:tgtEl>
                                          <p:spTgt spid="1628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65"/>
                                        </p:tgtEl>
                                        <p:attrNameLst>
                                          <p:attrName>style.visibility</p:attrName>
                                        </p:attrNameLst>
                                      </p:cBhvr>
                                      <p:to>
                                        <p:strVal val="visible"/>
                                      </p:to>
                                    </p:set>
                                    <p:animEffect transition="in" filter="wipe(left)">
                                      <p:cBhvr>
                                        <p:cTn id="32" dur="500"/>
                                        <p:tgtEl>
                                          <p:spTgt spid="162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2866"/>
                                        </p:tgtEl>
                                        <p:attrNameLst>
                                          <p:attrName>style.visibility</p:attrName>
                                        </p:attrNameLst>
                                      </p:cBhvr>
                                      <p:to>
                                        <p:strVal val="visible"/>
                                      </p:to>
                                    </p:set>
                                    <p:animEffect transition="in" filter="wipe(left)">
                                      <p:cBhvr>
                                        <p:cTn id="37" dur="500"/>
                                        <p:tgtEl>
                                          <p:spTgt spid="1628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867"/>
                                        </p:tgtEl>
                                        <p:attrNameLst>
                                          <p:attrName>style.visibility</p:attrName>
                                        </p:attrNameLst>
                                      </p:cBhvr>
                                      <p:to>
                                        <p:strVal val="visible"/>
                                      </p:to>
                                    </p:set>
                                    <p:animEffect transition="in" filter="wipe(left)">
                                      <p:cBhvr>
                                        <p:cTn id="42" dur="500"/>
                                        <p:tgtEl>
                                          <p:spTgt spid="16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9" grpId="0" autoUpdateAnimBg="0"/>
      <p:bldP spid="162864" grpId="0" autoUpdateAnimBg="0"/>
      <p:bldP spid="162865" grpId="0" autoUpdateAnimBg="0"/>
      <p:bldP spid="162866" grpId="0" autoUpdateAnimBg="0"/>
      <p:bldP spid="16286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Chi-Square Tests</a:t>
            </a:r>
            <a:endParaRPr lang="en-US"/>
          </a:p>
        </p:txBody>
      </p:sp>
      <p:sp>
        <p:nvSpPr>
          <p:cNvPr id="6" name="Slide Number Placeholder 5"/>
          <p:cNvSpPr>
            <a:spLocks noGrp="1"/>
          </p:cNvSpPr>
          <p:nvPr>
            <p:ph type="sldNum" sz="quarter" idx="12"/>
          </p:nvPr>
        </p:nvSpPr>
        <p:spPr/>
        <p:txBody>
          <a:bodyPr/>
          <a:lstStyle/>
          <a:p>
            <a:r>
              <a:rPr lang="en-US"/>
              <a:t>Slide #</a:t>
            </a:r>
            <a:fld id="{5CEA32AC-09CE-477F-8AA5-0A5D9574D6BC}" type="slidenum">
              <a:rPr lang="en-US"/>
              <a:pPr/>
              <a:t>9</a:t>
            </a:fld>
            <a:endParaRPr lang="en-US"/>
          </a:p>
        </p:txBody>
      </p:sp>
      <p:sp>
        <p:nvSpPr>
          <p:cNvPr id="176130" name="Rectangle 2"/>
          <p:cNvSpPr>
            <a:spLocks noGrp="1" noChangeArrowheads="1"/>
          </p:cNvSpPr>
          <p:nvPr>
            <p:ph type="title"/>
          </p:nvPr>
        </p:nvSpPr>
        <p:spPr>
          <a:xfrm>
            <a:off x="685800" y="76200"/>
            <a:ext cx="7772400" cy="1066800"/>
          </a:xfrm>
        </p:spPr>
        <p:txBody>
          <a:bodyPr/>
          <a:lstStyle/>
          <a:p>
            <a:r>
              <a:rPr lang="en-US" sz="4000" dirty="0"/>
              <a:t>Goodness-of-Fit </a:t>
            </a:r>
            <a:r>
              <a:rPr lang="en-US" sz="4000" dirty="0" smtClean="0"/>
              <a:t>Test</a:t>
            </a:r>
            <a:endParaRPr lang="en-US" sz="2400" dirty="0"/>
          </a:p>
        </p:txBody>
      </p:sp>
      <p:sp>
        <p:nvSpPr>
          <p:cNvPr id="176131" name="Rectangle 3"/>
          <p:cNvSpPr>
            <a:spLocks noGrp="1" noChangeArrowheads="1"/>
          </p:cNvSpPr>
          <p:nvPr>
            <p:ph type="body" idx="1"/>
          </p:nvPr>
        </p:nvSpPr>
        <p:spPr>
          <a:xfrm>
            <a:off x="152400" y="1524000"/>
            <a:ext cx="8839200" cy="4572000"/>
          </a:xfrm>
        </p:spPr>
        <p:txBody>
          <a:bodyPr/>
          <a:lstStyle/>
          <a:p>
            <a:pPr>
              <a:lnSpc>
                <a:spcPct val="90000"/>
              </a:lnSpc>
              <a:spcAft>
                <a:spcPts val="1200"/>
              </a:spcAft>
            </a:pPr>
            <a:r>
              <a:rPr lang="en-US" b="1" dirty="0"/>
              <a:t>H</a:t>
            </a:r>
            <a:r>
              <a:rPr lang="en-US" b="1" baseline="-25000" dirty="0"/>
              <a:t>o</a:t>
            </a:r>
            <a:r>
              <a:rPr lang="en-US" b="1" dirty="0"/>
              <a:t>: </a:t>
            </a:r>
            <a:r>
              <a:rPr lang="en-US" dirty="0"/>
              <a:t>distribution </a:t>
            </a:r>
            <a:r>
              <a:rPr lang="en-US" dirty="0" smtClean="0"/>
              <a:t>of individuals into </a:t>
            </a:r>
            <a:r>
              <a:rPr lang="en-US" dirty="0"/>
              <a:t>levels follows </a:t>
            </a:r>
            <a:r>
              <a:rPr lang="en-US" dirty="0" smtClean="0"/>
              <a:t>the theoretical </a:t>
            </a:r>
            <a:r>
              <a:rPr lang="en-US" dirty="0"/>
              <a:t>distribution</a:t>
            </a:r>
          </a:p>
          <a:p>
            <a:pPr>
              <a:lnSpc>
                <a:spcPct val="90000"/>
              </a:lnSpc>
              <a:spcAft>
                <a:spcPts val="1200"/>
              </a:spcAft>
            </a:pPr>
            <a:r>
              <a:rPr lang="en-US" b="1" dirty="0"/>
              <a:t>H</a:t>
            </a:r>
            <a:r>
              <a:rPr lang="en-US" b="1" baseline="-25000" dirty="0"/>
              <a:t>A</a:t>
            </a:r>
            <a:r>
              <a:rPr lang="en-US" b="1" dirty="0"/>
              <a:t>: </a:t>
            </a:r>
            <a:r>
              <a:rPr lang="en-US" dirty="0"/>
              <a:t>distribution </a:t>
            </a:r>
            <a:r>
              <a:rPr lang="en-US" dirty="0" smtClean="0"/>
              <a:t>of individuals into </a:t>
            </a:r>
            <a:r>
              <a:rPr lang="en-US" dirty="0"/>
              <a:t>levels does NOT follow </a:t>
            </a:r>
            <a:r>
              <a:rPr lang="en-US" dirty="0" smtClean="0"/>
              <a:t>the theoretical </a:t>
            </a:r>
            <a:r>
              <a:rPr lang="en-US" dirty="0"/>
              <a:t>distribution</a:t>
            </a:r>
          </a:p>
          <a:p>
            <a:pPr>
              <a:lnSpc>
                <a:spcPct val="90000"/>
              </a:lnSpc>
              <a:spcAft>
                <a:spcPts val="1200"/>
              </a:spcAft>
            </a:pPr>
            <a:r>
              <a:rPr lang="en-US" b="1" dirty="0"/>
              <a:t>Sample:</a:t>
            </a:r>
            <a:r>
              <a:rPr lang="en-US" dirty="0"/>
              <a:t> randomized, single variable of size n</a:t>
            </a:r>
          </a:p>
          <a:p>
            <a:pPr>
              <a:lnSpc>
                <a:spcPct val="90000"/>
              </a:lnSpc>
              <a:spcAft>
                <a:spcPts val="1200"/>
              </a:spcAft>
            </a:pPr>
            <a:r>
              <a:rPr lang="en-US" b="1" dirty="0"/>
              <a:t>Assume: </a:t>
            </a:r>
            <a:r>
              <a:rPr lang="en-US" dirty="0"/>
              <a:t>at least 5 in each cell of </a:t>
            </a:r>
            <a:r>
              <a:rPr lang="en-US" b="1" dirty="0">
                <a:solidFill>
                  <a:srgbClr val="FF0000"/>
                </a:solidFill>
              </a:rPr>
              <a:t>expected table</a:t>
            </a:r>
            <a:endParaRPr lang="en-US" sz="1000" b="1" dirty="0">
              <a:solidFill>
                <a:srgbClr val="FF0000"/>
              </a:solidFill>
            </a:endParaRPr>
          </a:p>
          <a:p>
            <a:pPr>
              <a:lnSpc>
                <a:spcPct val="90000"/>
              </a:lnSpc>
              <a:spcAft>
                <a:spcPts val="1200"/>
              </a:spcAft>
            </a:pPr>
            <a:r>
              <a:rPr lang="en-US" b="1" dirty="0"/>
              <a:t>Statistic: </a:t>
            </a:r>
            <a:r>
              <a:rPr lang="en-US" dirty="0"/>
              <a:t>Observed frequency </a:t>
            </a:r>
            <a:r>
              <a:rPr lang="en-US" dirty="0" smtClean="0"/>
              <a:t>table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Lst>
  </p:timing>
</p:sld>
</file>

<file path=ppt/theme/theme1.xml><?xml version="1.0" encoding="utf-8"?>
<a:theme xmlns:a="http://schemas.openxmlformats.org/drawingml/2006/main" name="Default Design">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Designs\Portrait Notebook.pot</Template>
  <TotalTime>5756</TotalTime>
  <Words>1589</Words>
  <Application>Microsoft Office PowerPoint</Application>
  <PresentationFormat>On-screen Show (4:3)</PresentationFormat>
  <Paragraphs>256</Paragraphs>
  <Slides>28</Slides>
  <Notes>1</Notes>
  <HiddenSlides>4</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7" baseType="lpstr">
      <vt:lpstr>Arial</vt:lpstr>
      <vt:lpstr>Courier New</vt:lpstr>
      <vt:lpstr>Symbol</vt:lpstr>
      <vt:lpstr>Times New Roman</vt:lpstr>
      <vt:lpstr>Wingdings</vt:lpstr>
      <vt:lpstr>Default Design</vt:lpstr>
      <vt:lpstr>Equation</vt:lpstr>
      <vt:lpstr>Microsoft Excel 97-2003 Worksheet</vt:lpstr>
      <vt:lpstr>Worksheet</vt:lpstr>
      <vt:lpstr>Chi-Square Tests</vt:lpstr>
      <vt:lpstr>Goodness-of-Fit Test</vt:lpstr>
      <vt:lpstr>An Illustrative Example</vt:lpstr>
      <vt:lpstr>An Illustrative Example</vt:lpstr>
      <vt:lpstr>An Illustrative Example</vt:lpstr>
      <vt:lpstr>A New Test Statistic</vt:lpstr>
      <vt:lpstr>Chi-Square Distribution</vt:lpstr>
      <vt:lpstr>An Illustrative Example</vt:lpstr>
      <vt:lpstr>Goodness-of-Fit Test</vt:lpstr>
      <vt:lpstr>Goodness-of-Fit Test</vt:lpstr>
      <vt:lpstr>Examine HO – Page 2</vt:lpstr>
      <vt:lpstr>Example Data – Corn Genetics</vt:lpstr>
      <vt:lpstr>A Full Example</vt:lpstr>
      <vt:lpstr>A Full Example</vt:lpstr>
      <vt:lpstr>Chi-Square -- Examples</vt:lpstr>
      <vt:lpstr>What do those examples have in common?</vt:lpstr>
      <vt:lpstr>An Illustrative Example</vt:lpstr>
      <vt:lpstr>Observed Table</vt:lpstr>
      <vt:lpstr>Observed Table</vt:lpstr>
      <vt:lpstr>Expectations if Ho is true</vt:lpstr>
      <vt:lpstr>Create Expected Table</vt:lpstr>
      <vt:lpstr>Create Expected Table</vt:lpstr>
      <vt:lpstr>Chi-Square Test</vt:lpstr>
      <vt:lpstr>A Full Example</vt:lpstr>
      <vt:lpstr>A Full Example</vt:lpstr>
      <vt:lpstr>Another Full Example</vt:lpstr>
      <vt:lpstr>Examine HO – Page 4</vt:lpstr>
      <vt:lpstr>Example Data</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You Required to Take Statistics?</dc:title>
  <dc:creator>Derek H. Ogle</dc:creator>
  <cp:lastModifiedBy>Derek Ogle</cp:lastModifiedBy>
  <cp:revision>147</cp:revision>
  <dcterms:created xsi:type="dcterms:W3CDTF">1999-07-28T01:00:17Z</dcterms:created>
  <dcterms:modified xsi:type="dcterms:W3CDTF">2013-11-25T12:49:54Z</dcterms:modified>
</cp:coreProperties>
</file>