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410" r:id="rId2"/>
    <p:sldId id="442" r:id="rId3"/>
    <p:sldId id="412" r:id="rId4"/>
    <p:sldId id="414" r:id="rId5"/>
    <p:sldId id="418" r:id="rId6"/>
    <p:sldId id="419" r:id="rId7"/>
    <p:sldId id="444" r:id="rId8"/>
    <p:sldId id="450" r:id="rId9"/>
    <p:sldId id="451" r:id="rId10"/>
    <p:sldId id="452" r:id="rId11"/>
    <p:sldId id="453" r:id="rId12"/>
    <p:sldId id="446" r:id="rId13"/>
    <p:sldId id="44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19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9FCCC5A-A033-4539-8AE2-96A48315626D}" type="slidenum">
              <a:rPr lang="en-US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 smtClean="0"/>
              <a:t>2-Sample t-test -- Examples</a:t>
            </a: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4191000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test scores differ between sections of a class?</a:t>
            </a:r>
          </a:p>
          <a:p>
            <a:r>
              <a:rPr lang="en-US" dirty="0" smtClean="0"/>
              <a:t>Doe</a:t>
            </a:r>
            <a:r>
              <a:rPr lang="en-US" dirty="0" smtClean="0"/>
              <a:t>s </a:t>
            </a:r>
            <a:r>
              <a:rPr lang="en-US" dirty="0"/>
              <a:t>the average number of yew per m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differ </a:t>
            </a:r>
            <a:r>
              <a:rPr lang="en-US" dirty="0"/>
              <a:t>between areas exposed to and areas protected from moose browsing?</a:t>
            </a:r>
          </a:p>
          <a:p>
            <a:r>
              <a:rPr lang="en-US" dirty="0"/>
              <a:t>Does the time from ingesting a pill until a subject claims no more headache pain less for subjects given an experimental drug as compared to those given a placebo?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53340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When: </a:t>
            </a:r>
            <a:r>
              <a:rPr lang="en-US" kern="0" dirty="0" smtClean="0">
                <a:solidFill>
                  <a:srgbClr val="FF0000"/>
                </a:solidFill>
              </a:rPr>
              <a:t>samples from two populations, samples are independent, quantitative variable</a:t>
            </a:r>
            <a:endParaRPr lang="en-US" kern="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5</a:t>
            </a:r>
            <a:r>
              <a:rPr lang="en-US" sz="2400" b="1" dirty="0"/>
              <a:t>)  Check all necessary </a:t>
            </a:r>
            <a:r>
              <a:rPr lang="en-US" sz="2400" b="1" dirty="0" smtClean="0"/>
              <a:t>assumption(s</a:t>
            </a:r>
            <a:r>
              <a:rPr lang="en-US" sz="2400" b="1" dirty="0" smtClean="0"/>
              <a:t>)  [</a:t>
            </a:r>
            <a:r>
              <a:rPr lang="en-US" sz="2400" b="1" dirty="0" err="1" smtClean="0"/>
              <a:t>cont</a:t>
            </a:r>
            <a:r>
              <a:rPr lang="en-US" sz="2400" b="1" dirty="0" smtClean="0"/>
              <a:t>]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(iii)  Variances are 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Variances are equal   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Variances are not equal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3. </a:t>
            </a:r>
            <a:r>
              <a:rPr lang="en-US" sz="2400" dirty="0" err="1" smtClean="0"/>
              <a:t>Levene’s</a:t>
            </a:r>
            <a:r>
              <a:rPr lang="en-US" sz="2400" dirty="0" smtClean="0"/>
              <a:t> Test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8. p-value = 0.1993</a:t>
            </a:r>
          </a:p>
          <a:p>
            <a:pPr marL="0" indent="0">
              <a:buNone/>
            </a:pPr>
            <a:r>
              <a:rPr lang="en-US" sz="2400" dirty="0" smtClean="0"/>
              <a:t>	9. p-value &gt;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(0.05) … DNR H</a:t>
            </a:r>
            <a:r>
              <a:rPr lang="en-US" sz="2400" baseline="-25000" dirty="0" smtClean="0"/>
              <a:t>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10. Variances appear to be equal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6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EC54EC-D873-43EA-B6A2-D17560EF23B3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9144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Group     n  Mean   </a:t>
            </a:r>
            <a:r>
              <a:rPr lang="en-US" sz="2000" b="1" u="sng" dirty="0" err="1" smtClean="0">
                <a:latin typeface="Courier New" pitchFamily="49" charset="0"/>
              </a:rPr>
              <a:t>StDev</a:t>
            </a:r>
            <a:r>
              <a:rPr lang="en-US" sz="2000" b="1" u="sng" dirty="0" smtClean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Min 1</a:t>
            </a:r>
            <a:r>
              <a:rPr lang="en-US" sz="2000" b="1" u="sng" baseline="30000" dirty="0">
                <a:latin typeface="Courier New" pitchFamily="49" charset="0"/>
              </a:rPr>
              <a:t>st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 Median 3</a:t>
            </a:r>
            <a:r>
              <a:rPr lang="en-US" sz="2000" b="1" u="sng" baseline="30000" dirty="0" smtClean="0">
                <a:latin typeface="Courier New" pitchFamily="49" charset="0"/>
              </a:rPr>
              <a:t>rd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  </a:t>
            </a:r>
            <a:r>
              <a:rPr lang="en-US" sz="2000" b="1" u="sng" dirty="0" smtClean="0">
                <a:latin typeface="Courier New" pitchFamily="49" charset="0"/>
              </a:rPr>
              <a:t>Max</a:t>
            </a:r>
            <a:endParaRPr lang="en-US" sz="2000" b="1" u="sng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Caffeine </a:t>
            </a:r>
            <a:r>
              <a:rPr lang="en-US" sz="2000" dirty="0" smtClean="0">
                <a:latin typeface="Courier New" pitchFamily="49" charset="0"/>
              </a:rPr>
              <a:t>18  94.22  4.870  84.0  </a:t>
            </a:r>
            <a:r>
              <a:rPr lang="en-US" sz="2000" dirty="0">
                <a:latin typeface="Courier New" pitchFamily="49" charset="0"/>
              </a:rPr>
              <a:t>93.00  94.00 </a:t>
            </a:r>
            <a:r>
              <a:rPr lang="en-US" sz="2000" dirty="0" smtClean="0">
                <a:latin typeface="Courier New" pitchFamily="49" charset="0"/>
              </a:rPr>
              <a:t> 96.75 105.0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Placebo  18 100.10  5.795  89.0  96.25 </a:t>
            </a:r>
            <a:r>
              <a:rPr lang="en-US" sz="2000" dirty="0">
                <a:latin typeface="Courier New" pitchFamily="49" charset="0"/>
              </a:rPr>
              <a:t>100.50 </a:t>
            </a:r>
            <a:r>
              <a:rPr lang="en-US" sz="2000" dirty="0" smtClean="0">
                <a:latin typeface="Courier New" pitchFamily="49" charset="0"/>
              </a:rPr>
              <a:t>103.00 109.0</a:t>
            </a:r>
            <a:endParaRPr lang="en-US" sz="1200" dirty="0" smtClean="0">
              <a:latin typeface="Courier New" pitchFamily="49" charset="0"/>
            </a:endParaRPr>
          </a:p>
        </p:txBody>
      </p:sp>
      <p:sp>
        <p:nvSpPr>
          <p:cNvPr id="75" name="Rectangle 5"/>
          <p:cNvSpPr txBox="1">
            <a:spLocks noChangeArrowheads="1"/>
          </p:cNvSpPr>
          <p:nvPr/>
        </p:nvSpPr>
        <p:spPr bwMode="auto">
          <a:xfrm>
            <a:off x="152400" y="1447800"/>
            <a:ext cx="87630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</a:pPr>
            <a:r>
              <a:rPr lang="en-US" sz="2400" b="1" kern="0" dirty="0" smtClean="0"/>
              <a:t>6)  Calculate the appropriate statistic(s)</a:t>
            </a:r>
          </a:p>
          <a:p>
            <a:pPr marL="609600" indent="-609600">
              <a:buFontTx/>
              <a:buNone/>
            </a:pPr>
            <a:r>
              <a:rPr lang="en-US" sz="2400" kern="0" dirty="0" smtClean="0">
                <a:latin typeface="Symbol" panose="05050102010706020507" pitchFamily="18" charset="2"/>
              </a:rPr>
              <a:t>`</a:t>
            </a:r>
            <a:r>
              <a:rPr lang="en-US" sz="2400" kern="0" dirty="0" smtClean="0"/>
              <a:t>x</a:t>
            </a:r>
            <a:r>
              <a:rPr lang="en-US" sz="2400" kern="0" baseline="-25000" dirty="0" smtClean="0"/>
              <a:t>c</a:t>
            </a:r>
            <a:r>
              <a:rPr lang="en-US" sz="2400" kern="0" dirty="0" smtClean="0"/>
              <a:t> -</a:t>
            </a:r>
            <a:r>
              <a:rPr lang="en-US" sz="2400" kern="0" dirty="0" smtClean="0">
                <a:latin typeface="Symbol" panose="05050102010706020507" pitchFamily="18" charset="2"/>
              </a:rPr>
              <a:t>`</a:t>
            </a:r>
            <a:r>
              <a:rPr lang="en-US" sz="2400" kern="0" dirty="0" err="1" smtClean="0"/>
              <a:t>x</a:t>
            </a:r>
            <a:r>
              <a:rPr lang="en-US" sz="2400" kern="0" baseline="-25000" dirty="0" err="1"/>
              <a:t>p</a:t>
            </a:r>
            <a:r>
              <a:rPr lang="en-US" sz="2400" kern="0" dirty="0" smtClean="0"/>
              <a:t>  = 94.22-100.10 = -5.88</a:t>
            </a:r>
          </a:p>
          <a:p>
            <a:pPr marL="609600" indent="-609600">
              <a:buFontTx/>
              <a:buNone/>
            </a:pPr>
            <a:endParaRPr lang="en-US" sz="2400" kern="0" dirty="0"/>
          </a:p>
          <a:p>
            <a:pPr marL="609600" indent="-609600">
              <a:buFontTx/>
              <a:buNone/>
            </a:pP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2400" kern="0" dirty="0"/>
          </a:p>
          <a:p>
            <a:pPr marL="609600" indent="-609600">
              <a:buFontTx/>
              <a:buNone/>
            </a:pP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4000" kern="0" dirty="0"/>
          </a:p>
          <a:p>
            <a:pPr marL="609600" indent="-609600">
              <a:buNone/>
            </a:pPr>
            <a:r>
              <a:rPr lang="en-US" sz="2400" b="1" dirty="0"/>
              <a:t>7)  Calculate the appropriate test </a:t>
            </a:r>
            <a:r>
              <a:rPr lang="en-US" sz="2400" b="1" dirty="0" smtClean="0"/>
              <a:t>statistic</a:t>
            </a: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2400" kern="0" dirty="0"/>
          </a:p>
        </p:txBody>
      </p:sp>
      <p:graphicFrame>
        <p:nvGraphicFramePr>
          <p:cNvPr id="7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24580"/>
              </p:ext>
            </p:extLst>
          </p:nvPr>
        </p:nvGraphicFramePr>
        <p:xfrm>
          <a:off x="342900" y="2436812"/>
          <a:ext cx="3238500" cy="90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5" name="Equation" r:id="rId3" imgW="1396800" imgH="393480" progId="Equation.3">
                  <p:embed/>
                </p:oleObj>
              </mc:Choice>
              <mc:Fallback>
                <p:oleObj name="Equation" r:id="rId3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436812"/>
                        <a:ext cx="3238500" cy="9092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621821" y="6248400"/>
            <a:ext cx="2807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smtClean="0"/>
              <a:t>18 </a:t>
            </a:r>
            <a:r>
              <a:rPr lang="en-US" dirty="0"/>
              <a:t>+ </a:t>
            </a:r>
            <a:r>
              <a:rPr lang="en-US" dirty="0" smtClean="0"/>
              <a:t>18 – 2 = 34</a:t>
            </a:r>
            <a:endParaRPr lang="en-US" dirty="0"/>
          </a:p>
        </p:txBody>
      </p:sp>
      <p:graphicFrame>
        <p:nvGraphicFramePr>
          <p:cNvPr id="7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88276"/>
              </p:ext>
            </p:extLst>
          </p:nvPr>
        </p:nvGraphicFramePr>
        <p:xfrm>
          <a:off x="3624263" y="2455863"/>
          <a:ext cx="37052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6" name="Equation" r:id="rId5" imgW="1714320" imgH="355320" progId="Equation.3">
                  <p:embed/>
                </p:oleObj>
              </mc:Choice>
              <mc:Fallback>
                <p:oleObj name="Equation" r:id="rId5" imgW="1714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2455863"/>
                        <a:ext cx="3705225" cy="76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8182"/>
              </p:ext>
            </p:extLst>
          </p:nvPr>
        </p:nvGraphicFramePr>
        <p:xfrm>
          <a:off x="7402513" y="2667000"/>
          <a:ext cx="12080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7" name="Equation" r:id="rId7" imgW="558720" imgH="152280" progId="Equation.3">
                  <p:embed/>
                </p:oleObj>
              </mc:Choice>
              <mc:Fallback>
                <p:oleObj name="Equation" r:id="rId7" imgW="558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667000"/>
                        <a:ext cx="1208087" cy="32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1825"/>
              </p:ext>
            </p:extLst>
          </p:nvPr>
        </p:nvGraphicFramePr>
        <p:xfrm>
          <a:off x="317021" y="3433762"/>
          <a:ext cx="31565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8" name="Equation" r:id="rId9" imgW="1307880" imgH="457200" progId="Equation.3">
                  <p:embed/>
                </p:oleObj>
              </mc:Choice>
              <mc:Fallback>
                <p:oleObj name="Equation" r:id="rId9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1" y="3433762"/>
                        <a:ext cx="3156588" cy="1100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95549"/>
              </p:ext>
            </p:extLst>
          </p:nvPr>
        </p:nvGraphicFramePr>
        <p:xfrm>
          <a:off x="3505200" y="3475038"/>
          <a:ext cx="2819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9" name="Equation" r:id="rId11" imgW="1168200" imgH="419040" progId="Equation.3">
                  <p:embed/>
                </p:oleObj>
              </mc:Choice>
              <mc:Fallback>
                <p:oleObj name="Equation" r:id="rId11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5038"/>
                        <a:ext cx="2819400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94514"/>
              </p:ext>
            </p:extLst>
          </p:nvPr>
        </p:nvGraphicFramePr>
        <p:xfrm>
          <a:off x="6400800" y="3748088"/>
          <a:ext cx="10112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0" name="Equation" r:id="rId13" imgW="419040" imgH="152280" progId="Equation.3">
                  <p:embed/>
                </p:oleObj>
              </mc:Choice>
              <mc:Fallback>
                <p:oleObj name="Equation" r:id="rId13" imgW="4190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48088"/>
                        <a:ext cx="1011237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68871"/>
              </p:ext>
            </p:extLst>
          </p:nvPr>
        </p:nvGraphicFramePr>
        <p:xfrm>
          <a:off x="654050" y="5264150"/>
          <a:ext cx="19208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1" name="Equation" r:id="rId15" imgW="825480" imgH="419040" progId="Equation.3">
                  <p:embed/>
                </p:oleObj>
              </mc:Choice>
              <mc:Fallback>
                <p:oleObj name="Equation" r:id="rId15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264150"/>
                        <a:ext cx="1920875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82243"/>
              </p:ext>
            </p:extLst>
          </p:nvPr>
        </p:nvGraphicFramePr>
        <p:xfrm>
          <a:off x="2590800" y="5306534"/>
          <a:ext cx="14176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2" name="Equation" r:id="rId17" imgW="609480" imgH="330120" progId="Equation.3">
                  <p:embed/>
                </p:oleObj>
              </mc:Choice>
              <mc:Fallback>
                <p:oleObj name="Equation" r:id="rId17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06534"/>
                        <a:ext cx="1417638" cy="763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33501"/>
              </p:ext>
            </p:extLst>
          </p:nvPr>
        </p:nvGraphicFramePr>
        <p:xfrm>
          <a:off x="4000500" y="5513388"/>
          <a:ext cx="1181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3" name="Equation" r:id="rId19" imgW="507960" imgH="152280" progId="Equation.3">
                  <p:embed/>
                </p:oleObj>
              </mc:Choice>
              <mc:Fallback>
                <p:oleObj name="Equation" r:id="rId19" imgW="5079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13388"/>
                        <a:ext cx="1181100" cy="352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9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12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8)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/>
          </a:p>
          <a:p>
            <a:pPr marL="609600" indent="-609600">
              <a:buFontTx/>
              <a:buNone/>
            </a:pPr>
            <a:endParaRPr lang="en-US" b="1" dirty="0" smtClean="0"/>
          </a:p>
          <a:p>
            <a:pPr marL="609600" indent="-609600">
              <a:buFontTx/>
              <a:buNone/>
            </a:pPr>
            <a:endParaRPr lang="en-US" sz="2800" b="1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9)  State your rejection decision</a:t>
            </a:r>
          </a:p>
          <a:p>
            <a:pPr marL="609600" indent="-609600">
              <a:buFontTx/>
              <a:buNone/>
            </a:pPr>
            <a:r>
              <a:rPr lang="en-US" sz="2400" dirty="0"/>
              <a:t>p-value (</a:t>
            </a:r>
            <a:r>
              <a:rPr lang="en-US" sz="2400" dirty="0" smtClean="0"/>
              <a:t>0.0022) </a:t>
            </a:r>
            <a:r>
              <a:rPr lang="en-US" sz="2400" dirty="0"/>
              <a:t>&lt;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dirty="0"/>
              <a:t> (</a:t>
            </a:r>
            <a:r>
              <a:rPr lang="en-US" sz="2400" dirty="0" smtClean="0"/>
              <a:t>0.05) </a:t>
            </a:r>
            <a:r>
              <a:rPr lang="en-US" sz="2400" dirty="0"/>
              <a:t>…. Reject H</a:t>
            </a:r>
            <a:r>
              <a:rPr lang="en-US" sz="2400" baseline="-25000" dirty="0"/>
              <a:t>o</a:t>
            </a:r>
          </a:p>
          <a:p>
            <a:pPr marL="609600" indent="-609600">
              <a:buFontTx/>
              <a:buNone/>
            </a:pP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b="1" dirty="0"/>
              <a:t>10) Summarize your findings in terms of the problem </a:t>
            </a:r>
          </a:p>
          <a:p>
            <a:pPr marL="0" indent="0">
              <a:buFontTx/>
              <a:buNone/>
            </a:pPr>
            <a:r>
              <a:rPr lang="en-US" sz="2400" dirty="0"/>
              <a:t>The mean </a:t>
            </a:r>
            <a:r>
              <a:rPr lang="en-US" sz="2400" dirty="0" smtClean="0"/>
              <a:t>RER appears to differ between the males that received the caffeine pill and those that received the placebo.</a:t>
            </a:r>
            <a:endParaRPr lang="en-US" sz="2400" dirty="0"/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1600200"/>
            <a:ext cx="456695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2*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(-3.307,distrib="t",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=34)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0.002233631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94" y="1219200"/>
            <a:ext cx="440954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parameter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  100(1-0.05)% = 95%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 Interval … because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was not equals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(iii) t* = ±2.032   … from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endParaRPr lang="en-US" sz="900" dirty="0"/>
          </a:p>
          <a:p>
            <a:pPr marL="609600" indent="-609600">
              <a:buFontTx/>
              <a:buNone/>
            </a:pPr>
            <a:r>
              <a:rPr lang="en-US" sz="2400" dirty="0" smtClean="0"/>
              <a:t>(iv) -</a:t>
            </a:r>
            <a:r>
              <a:rPr lang="en-US" sz="2400" dirty="0"/>
              <a:t>5.88 </a:t>
            </a:r>
            <a:r>
              <a:rPr lang="en-US" sz="2400" dirty="0" smtClean="0"/>
              <a:t>± 2.032*1.778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</a:t>
            </a:r>
            <a:r>
              <a:rPr lang="en-US" sz="2400" dirty="0"/>
              <a:t>5.88 ± </a:t>
            </a:r>
            <a:r>
              <a:rPr lang="en-US" sz="2400" dirty="0" smtClean="0"/>
              <a:t>3.61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(-9.49, -2.27)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(v)  I am 95% confident that the mean RER for those that received the caffeine pill is between 2.27 and 9.49 units </a:t>
            </a:r>
            <a:r>
              <a:rPr lang="en-US" sz="2400" b="1" dirty="0" smtClean="0"/>
              <a:t>lower</a:t>
            </a:r>
            <a:r>
              <a:rPr lang="en-US" sz="2400" dirty="0" smtClean="0"/>
              <a:t> than for those that received the placebo.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3241357"/>
            <a:ext cx="580126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(0.025,distrib="t",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=34,type="q")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-2.032245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42925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=0   (which is the same as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>
                <a:latin typeface="Symbol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54073"/>
              </p:ext>
            </p:extLst>
          </p:nvPr>
        </p:nvGraphicFramePr>
        <p:xfrm>
          <a:off x="3581400" y="5097462"/>
          <a:ext cx="44116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2" name="Equation" r:id="rId3" imgW="1511280" imgH="406080" progId="Equation.3">
                  <p:embed/>
                </p:oleObj>
              </mc:Choice>
              <mc:Fallback>
                <p:oleObj name="Equation" r:id="rId3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97462"/>
                        <a:ext cx="4411663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3735387" y="3011487"/>
            <a:ext cx="2743200" cy="1524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42052"/>
              </p:ext>
            </p:extLst>
          </p:nvPr>
        </p:nvGraphicFramePr>
        <p:xfrm>
          <a:off x="2211387" y="1554162"/>
          <a:ext cx="13890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3" name="Equation" r:id="rId5" imgW="457200" imgH="215640" progId="Equation.3">
                  <p:embed/>
                </p:oleObj>
              </mc:Choice>
              <mc:Fallback>
                <p:oleObj name="Equation" r:id="rId5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7" y="1554162"/>
                        <a:ext cx="1389063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6200" y="1593850"/>
            <a:ext cx="20780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/>
              <a:t>Statistic: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7787" y="2630487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/>
              <a:t>Test Statistic:</a:t>
            </a:r>
          </a:p>
        </p:txBody>
      </p:sp>
      <p:graphicFrame>
        <p:nvGraphicFramePr>
          <p:cNvPr id="1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56673"/>
              </p:ext>
            </p:extLst>
          </p:nvPr>
        </p:nvGraphicFramePr>
        <p:xfrm>
          <a:off x="3121025" y="2347912"/>
          <a:ext cx="343376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4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347912"/>
                        <a:ext cx="3433762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23538"/>
              </p:ext>
            </p:extLst>
          </p:nvPr>
        </p:nvGraphicFramePr>
        <p:xfrm>
          <a:off x="3738562" y="2987675"/>
          <a:ext cx="2738438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5" name="Equation" r:id="rId9" imgW="901440" imgH="520560" progId="Equation.3">
                  <p:embed/>
                </p:oleObj>
              </mc:Choice>
              <mc:Fallback>
                <p:oleObj name="Equation" r:id="rId9" imgW="901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2987675"/>
                        <a:ext cx="2738438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133600" y="4602162"/>
            <a:ext cx="67040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where s</a:t>
            </a:r>
            <a:r>
              <a:rPr lang="en-US" sz="3200" baseline="-25000" dirty="0"/>
              <a:t>p</a:t>
            </a:r>
            <a:r>
              <a:rPr lang="en-US" sz="3200" baseline="30000" dirty="0"/>
              <a:t>2</a:t>
            </a:r>
            <a:r>
              <a:rPr lang="en-US" sz="3200" dirty="0"/>
              <a:t> is </a:t>
            </a:r>
            <a:r>
              <a:rPr lang="en-US" sz="3200" dirty="0" smtClean="0"/>
              <a:t>the </a:t>
            </a:r>
            <a:r>
              <a:rPr lang="en-US" sz="3200" dirty="0"/>
              <a:t>pooled sample </a:t>
            </a:r>
            <a:r>
              <a:rPr lang="en-US" sz="3200" dirty="0" smtClean="0"/>
              <a:t>variance</a:t>
            </a:r>
            <a:endParaRPr lang="en-US" sz="3200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521325" y="2316162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- 0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200275" y="6278562"/>
            <a:ext cx="260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</a:t>
            </a:r>
            <a:r>
              <a:rPr lang="en-US" sz="3200" baseline="-25000" dirty="0">
                <a:solidFill>
                  <a:schemeClr val="accent1"/>
                </a:solidFill>
              </a:rPr>
              <a:t>1</a:t>
            </a:r>
            <a:r>
              <a:rPr lang="en-US" sz="3200" dirty="0">
                <a:solidFill>
                  <a:schemeClr val="accent1"/>
                </a:solidFill>
              </a:rPr>
              <a:t> + n</a:t>
            </a:r>
            <a:r>
              <a:rPr lang="en-US" sz="3200" baseline="-25000" dirty="0">
                <a:solidFill>
                  <a:schemeClr val="accent1"/>
                </a:solidFill>
              </a:rPr>
              <a:t>2</a:t>
            </a:r>
            <a:r>
              <a:rPr lang="en-US" sz="3200" dirty="0">
                <a:solidFill>
                  <a:schemeClr val="accent1"/>
                </a:solidFill>
              </a:rPr>
              <a:t> - 2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 rot="20317763">
            <a:off x="6443662" y="3440112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92508"/>
              </p:ext>
            </p:extLst>
          </p:nvPr>
        </p:nvGraphicFramePr>
        <p:xfrm>
          <a:off x="7545387" y="2782887"/>
          <a:ext cx="1427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6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7" y="2782887"/>
                        <a:ext cx="14271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7554912" y="2849562"/>
            <a:ext cx="1371600" cy="533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3505200"/>
          </a:xfrm>
        </p:spPr>
        <p:txBody>
          <a:bodyPr/>
          <a:lstStyle/>
          <a:p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is large </a:t>
            </a:r>
            <a:r>
              <a:rPr lang="en-US" dirty="0" smtClean="0"/>
              <a:t>(to use a </a:t>
            </a:r>
            <a:r>
              <a:rPr lang="en-US" dirty="0"/>
              <a:t>t-distribution)</a:t>
            </a:r>
          </a:p>
          <a:p>
            <a:pPr lvl="2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b="1" dirty="0">
                <a:solidFill>
                  <a:schemeClr val="accent1"/>
                </a:solidFill>
              </a:rPr>
              <a:t>both</a:t>
            </a:r>
            <a:r>
              <a:rPr lang="en-US" dirty="0"/>
              <a:t> </a:t>
            </a:r>
            <a:r>
              <a:rPr lang="en-US" dirty="0" smtClean="0"/>
              <a:t>histograms are </a:t>
            </a:r>
            <a:r>
              <a:rPr lang="en-US" dirty="0"/>
              <a:t>not strongly skewed, OR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both</a:t>
            </a:r>
            <a:r>
              <a:rPr lang="en-US" dirty="0"/>
              <a:t> </a:t>
            </a:r>
            <a:r>
              <a:rPr lang="en-US" dirty="0" smtClean="0"/>
              <a:t>histograms are </a:t>
            </a:r>
            <a:r>
              <a:rPr lang="en-US" dirty="0"/>
              <a:t>approximately normal</a:t>
            </a:r>
          </a:p>
          <a:p>
            <a:pPr lvl="1"/>
            <a:r>
              <a:rPr lang="en-US" dirty="0"/>
              <a:t> the two samples are independent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00200" y="43434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Are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&amp;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parameters or statistics?</a:t>
            </a:r>
          </a:p>
          <a:p>
            <a:r>
              <a:rPr lang="en-US" kern="0" dirty="0" smtClean="0"/>
              <a:t>Hypothesis Test -- </a:t>
            </a:r>
            <a:r>
              <a:rPr lang="en-US" b="1" kern="0" dirty="0" err="1" smtClean="0">
                <a:solidFill>
                  <a:schemeClr val="accent1"/>
                </a:solidFill>
              </a:rPr>
              <a:t>Levene’s</a:t>
            </a:r>
            <a:r>
              <a:rPr lang="en-US" b="1" kern="0" dirty="0" smtClean="0">
                <a:solidFill>
                  <a:schemeClr val="accent1"/>
                </a:solidFill>
              </a:rPr>
              <a:t> Test</a:t>
            </a:r>
            <a:endParaRPr lang="en-US" kern="0" dirty="0" smtClean="0"/>
          </a:p>
          <a:p>
            <a:pPr lvl="1"/>
            <a:r>
              <a:rPr lang="en-US" kern="0" dirty="0" smtClean="0"/>
              <a:t>H</a:t>
            </a:r>
            <a:r>
              <a:rPr lang="en-US" kern="0" baseline="-25000" dirty="0" smtClean="0"/>
              <a:t>o</a:t>
            </a:r>
            <a:r>
              <a:rPr lang="en-US" kern="0" dirty="0" smtClean="0"/>
              <a:t>: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=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   vs  H</a:t>
            </a:r>
            <a:r>
              <a:rPr lang="en-US" kern="0" baseline="-25000" dirty="0" smtClean="0"/>
              <a:t>a</a:t>
            </a:r>
            <a:r>
              <a:rPr lang="en-US" kern="0" dirty="0" smtClean="0"/>
              <a:t>: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</a:t>
            </a:r>
            <a:r>
              <a:rPr lang="en-US" kern="0" dirty="0" smtClean="0">
                <a:sym typeface="Symbol" pitchFamily="18" charset="2"/>
              </a:rPr>
              <a:t>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</a:p>
          <a:p>
            <a:pPr lvl="1"/>
            <a:r>
              <a:rPr lang="en-US" kern="0" dirty="0" smtClean="0"/>
              <a:t>What do you do with the p-value?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781E6F4-6155-4046-98DF-43015C2C0681}" type="slidenum">
              <a:rPr lang="en-US"/>
              <a:pPr/>
              <a:t>4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Levene’s Test Summary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 dirty="0"/>
              <a:t>A hypothesis test within a hypothesis test.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Small </a:t>
            </a:r>
            <a:r>
              <a:rPr lang="en-US" dirty="0">
                <a:solidFill>
                  <a:schemeClr val="accent1"/>
                </a:solidFill>
              </a:rPr>
              <a:t>p-values mean the variances are unequal.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Levene’s</a:t>
            </a:r>
            <a:r>
              <a:rPr lang="en-US" dirty="0" smtClean="0"/>
              <a:t> </a:t>
            </a:r>
            <a:r>
              <a:rPr lang="en-US" dirty="0"/>
              <a:t>test is a </a:t>
            </a:r>
            <a:r>
              <a:rPr lang="en-US" dirty="0" smtClean="0"/>
              <a:t>reject, can </a:t>
            </a:r>
            <a:r>
              <a:rPr lang="en-US" dirty="0"/>
              <a:t>not </a:t>
            </a:r>
            <a:r>
              <a:rPr lang="en-US" dirty="0" smtClean="0"/>
              <a:t>continue with </a:t>
            </a:r>
            <a:r>
              <a:rPr lang="en-US" dirty="0"/>
              <a:t>the 2-sample t-test </a:t>
            </a:r>
            <a:r>
              <a:rPr lang="en-US" dirty="0" smtClean="0"/>
              <a:t>(</a:t>
            </a:r>
            <a:r>
              <a:rPr lang="en-US" i="1" dirty="0" smtClean="0"/>
              <a:t>as presented here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F998900-995F-486D-8EBB-08A3631BCAE7}" type="slidenum">
              <a:rPr lang="en-US"/>
              <a:pPr/>
              <a:t>5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r>
              <a:rPr lang="en-US" sz="2800" dirty="0"/>
              <a:t>A study of the effect of caffeine on muscle metabolism used 36 male volunteers who each underwent arm exercise tests.  Eighteen of the men were randomly selected to take a capsule containing pure caffeine one hour before the test.  The other men received a placebo capsule.  During each exercise the subject's respiratory exchange ratio (RER) was measured. [</a:t>
            </a:r>
            <a:r>
              <a:rPr lang="en-US" sz="2800" i="1" dirty="0"/>
              <a:t>RER is the ratio of CO</a:t>
            </a:r>
            <a:r>
              <a:rPr lang="en-US" sz="2800" i="1" baseline="-25000" dirty="0"/>
              <a:t>2</a:t>
            </a:r>
            <a:r>
              <a:rPr lang="en-US" sz="2800" i="1" dirty="0"/>
              <a:t> produced to O</a:t>
            </a:r>
            <a:r>
              <a:rPr lang="en-US" sz="2800" i="1" baseline="-25000" dirty="0"/>
              <a:t>2</a:t>
            </a:r>
            <a:r>
              <a:rPr lang="en-US" sz="2800" i="1" dirty="0"/>
              <a:t> consumed and is an indicator of whether energy is being obtained from carbohydrates or </a:t>
            </a:r>
            <a:r>
              <a:rPr lang="en-US" sz="2800" i="1" dirty="0" smtClean="0"/>
              <a:t>fats</a:t>
            </a:r>
            <a:r>
              <a:rPr lang="en-US" sz="2800" dirty="0"/>
              <a:t>]</a:t>
            </a:r>
            <a:r>
              <a:rPr lang="en-US" sz="2800" dirty="0" smtClean="0"/>
              <a:t>.  </a:t>
            </a:r>
            <a:r>
              <a:rPr lang="en-US" sz="2800" dirty="0"/>
              <a:t>The question of interest to the experimenter was whether, on average and at the 5% level, caffeine </a:t>
            </a:r>
            <a:r>
              <a:rPr lang="en-US" sz="2800" dirty="0" smtClean="0"/>
              <a:t>changed mean RER</a:t>
            </a:r>
            <a:r>
              <a:rPr lang="en-US" sz="2800" dirty="0"/>
              <a:t>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 Full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EC54EC-D873-43EA-B6A2-D17560EF23B3}" type="slidenum">
              <a:rPr lang="en-US"/>
              <a:pPr/>
              <a:t>6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Group     n  Mean   </a:t>
            </a:r>
            <a:r>
              <a:rPr lang="en-US" sz="2000" b="1" u="sng" dirty="0" err="1" smtClean="0">
                <a:latin typeface="Courier New" pitchFamily="49" charset="0"/>
              </a:rPr>
              <a:t>StDev</a:t>
            </a:r>
            <a:r>
              <a:rPr lang="en-US" sz="2000" b="1" u="sng" dirty="0" smtClean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Min 1</a:t>
            </a:r>
            <a:r>
              <a:rPr lang="en-US" sz="2000" b="1" u="sng" baseline="30000" dirty="0">
                <a:latin typeface="Courier New" pitchFamily="49" charset="0"/>
              </a:rPr>
              <a:t>st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 Median 3</a:t>
            </a:r>
            <a:r>
              <a:rPr lang="en-US" sz="2000" b="1" u="sng" baseline="30000" dirty="0" smtClean="0">
                <a:latin typeface="Courier New" pitchFamily="49" charset="0"/>
              </a:rPr>
              <a:t>rd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  </a:t>
            </a:r>
            <a:r>
              <a:rPr lang="en-US" sz="2000" b="1" u="sng" dirty="0" smtClean="0">
                <a:latin typeface="Courier New" pitchFamily="49" charset="0"/>
              </a:rPr>
              <a:t>Max</a:t>
            </a:r>
            <a:endParaRPr lang="en-US" sz="2000" b="1" u="sng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Caffeine </a:t>
            </a:r>
            <a:r>
              <a:rPr lang="en-US" sz="2000" dirty="0" smtClean="0">
                <a:latin typeface="Courier New" pitchFamily="49" charset="0"/>
              </a:rPr>
              <a:t>18  94.22  4.870  84.0  </a:t>
            </a:r>
            <a:r>
              <a:rPr lang="en-US" sz="2000" dirty="0">
                <a:latin typeface="Courier New" pitchFamily="49" charset="0"/>
              </a:rPr>
              <a:t>93.00  94.00 </a:t>
            </a:r>
            <a:r>
              <a:rPr lang="en-US" sz="2000" dirty="0" smtClean="0">
                <a:latin typeface="Courier New" pitchFamily="49" charset="0"/>
              </a:rPr>
              <a:t> 96.75 105.0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Placebo  18 100.10  5.795  89.0  96.25 </a:t>
            </a:r>
            <a:r>
              <a:rPr lang="en-US" sz="2000" dirty="0">
                <a:latin typeface="Courier New" pitchFamily="49" charset="0"/>
              </a:rPr>
              <a:t>100.50 </a:t>
            </a:r>
            <a:r>
              <a:rPr lang="en-US" sz="2000" dirty="0" smtClean="0">
                <a:latin typeface="Courier New" pitchFamily="49" charset="0"/>
              </a:rPr>
              <a:t>103.00 109.0</a:t>
            </a:r>
            <a:endParaRPr lang="en-US" sz="12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Levene’s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Test p-value = 0.1993</a:t>
            </a:r>
          </a:p>
        </p:txBody>
      </p:sp>
      <p:sp>
        <p:nvSpPr>
          <p:cNvPr id="195668" name="Rectangle 8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 Full Example</a:t>
            </a:r>
          </a:p>
        </p:txBody>
      </p:sp>
      <p:grpSp>
        <p:nvGrpSpPr>
          <p:cNvPr id="195663" name="Group 195662"/>
          <p:cNvGrpSpPr/>
          <p:nvPr/>
        </p:nvGrpSpPr>
        <p:grpSpPr>
          <a:xfrm>
            <a:off x="1008061" y="3124200"/>
            <a:ext cx="7028553" cy="3438832"/>
            <a:chOff x="1008061" y="3200400"/>
            <a:chExt cx="7028553" cy="3438832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471738" y="3200400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Caffeine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56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643730" y="4590046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6614" y="5926348"/>
              <a:ext cx="2471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6866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1803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75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169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630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158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326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263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21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15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53501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6922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5811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581150" y="55911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581150" y="52578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581150" y="492442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581150" y="457993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581150" y="42465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581150" y="39131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5811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3723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4" name="Rectangle 31"/>
            <p:cNvSpPr>
              <a:spLocks noChangeArrowheads="1"/>
            </p:cNvSpPr>
            <p:nvPr/>
          </p:nvSpPr>
          <p:spPr bwMode="auto">
            <a:xfrm rot="16200000">
              <a:off x="1372393" y="50948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7" name="Rectangle 33"/>
            <p:cNvSpPr>
              <a:spLocks noChangeArrowheads="1"/>
            </p:cNvSpPr>
            <p:nvPr/>
          </p:nvSpPr>
          <p:spPr bwMode="auto">
            <a:xfrm rot="16200000">
              <a:off x="1372393" y="441700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9" name="Rectangle 35"/>
            <p:cNvSpPr>
              <a:spLocks noChangeArrowheads="1"/>
            </p:cNvSpPr>
            <p:nvPr/>
          </p:nvSpPr>
          <p:spPr bwMode="auto">
            <a:xfrm rot="16200000">
              <a:off x="1372393" y="37502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1" name="Rectangle 37"/>
            <p:cNvSpPr>
              <a:spLocks noChangeArrowheads="1"/>
            </p:cNvSpPr>
            <p:nvPr/>
          </p:nvSpPr>
          <p:spPr bwMode="auto">
            <a:xfrm>
              <a:off x="1686614" y="5591175"/>
              <a:ext cx="493713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2" name="Rectangle 38"/>
            <p:cNvSpPr>
              <a:spLocks noChangeArrowheads="1"/>
            </p:cNvSpPr>
            <p:nvPr/>
          </p:nvSpPr>
          <p:spPr bwMode="auto">
            <a:xfrm>
              <a:off x="2180326" y="4924425"/>
              <a:ext cx="495300" cy="1000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3" name="Rectangle 39"/>
            <p:cNvSpPr>
              <a:spLocks noChangeArrowheads="1"/>
            </p:cNvSpPr>
            <p:nvPr/>
          </p:nvSpPr>
          <p:spPr bwMode="auto">
            <a:xfrm>
              <a:off x="2675626" y="3579813"/>
              <a:ext cx="493713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4" name="Rectangle 40"/>
            <p:cNvSpPr>
              <a:spLocks noChangeArrowheads="1"/>
            </p:cNvSpPr>
            <p:nvPr/>
          </p:nvSpPr>
          <p:spPr bwMode="auto">
            <a:xfrm>
              <a:off x="3169339" y="3913188"/>
              <a:ext cx="493713" cy="20113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5" name="Rectangle 41"/>
            <p:cNvSpPr>
              <a:spLocks noChangeArrowheads="1"/>
            </p:cNvSpPr>
            <p:nvPr/>
          </p:nvSpPr>
          <p:spPr bwMode="auto">
            <a:xfrm>
              <a:off x="3663051" y="5591175"/>
              <a:ext cx="495300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6" name="Rectangle 42"/>
            <p:cNvSpPr>
              <a:spLocks noChangeArrowheads="1"/>
            </p:cNvSpPr>
            <p:nvPr/>
          </p:nvSpPr>
          <p:spPr bwMode="auto">
            <a:xfrm>
              <a:off x="6159500" y="3200400"/>
              <a:ext cx="10509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Placebo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7" name="Rectangle 43"/>
            <p:cNvSpPr>
              <a:spLocks noChangeArrowheads="1"/>
            </p:cNvSpPr>
            <p:nvPr/>
          </p:nvSpPr>
          <p:spPr bwMode="auto">
            <a:xfrm>
              <a:off x="63459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8" name="Rectangle 44"/>
            <p:cNvSpPr>
              <a:spLocks noChangeArrowheads="1"/>
            </p:cNvSpPr>
            <p:nvPr/>
          </p:nvSpPr>
          <p:spPr bwMode="auto">
            <a:xfrm rot="16200000">
              <a:off x="4301330" y="4588459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9" name="Line 45"/>
            <p:cNvSpPr>
              <a:spLocks noChangeShapeType="1"/>
            </p:cNvSpPr>
            <p:nvPr/>
          </p:nvSpPr>
          <p:spPr bwMode="auto">
            <a:xfrm>
              <a:off x="5356914" y="5926348"/>
              <a:ext cx="2470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0" name="Line 46"/>
            <p:cNvSpPr>
              <a:spLocks noChangeShapeType="1"/>
            </p:cNvSpPr>
            <p:nvPr/>
          </p:nvSpPr>
          <p:spPr bwMode="auto">
            <a:xfrm>
              <a:off x="53569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1" name="Line 47"/>
            <p:cNvSpPr>
              <a:spLocks noChangeShapeType="1"/>
            </p:cNvSpPr>
            <p:nvPr/>
          </p:nvSpPr>
          <p:spPr bwMode="auto">
            <a:xfrm>
              <a:off x="5850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2" name="Line 48"/>
            <p:cNvSpPr>
              <a:spLocks noChangeShapeType="1"/>
            </p:cNvSpPr>
            <p:nvPr/>
          </p:nvSpPr>
          <p:spPr bwMode="auto">
            <a:xfrm>
              <a:off x="6344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3" name="Line 49"/>
            <p:cNvSpPr>
              <a:spLocks noChangeShapeType="1"/>
            </p:cNvSpPr>
            <p:nvPr/>
          </p:nvSpPr>
          <p:spPr bwMode="auto">
            <a:xfrm>
              <a:off x="68396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4" name="Line 50"/>
            <p:cNvSpPr>
              <a:spLocks noChangeShapeType="1"/>
            </p:cNvSpPr>
            <p:nvPr/>
          </p:nvSpPr>
          <p:spPr bwMode="auto">
            <a:xfrm>
              <a:off x="7333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5" name="Line 51"/>
            <p:cNvSpPr>
              <a:spLocks noChangeShapeType="1"/>
            </p:cNvSpPr>
            <p:nvPr/>
          </p:nvSpPr>
          <p:spPr bwMode="auto">
            <a:xfrm>
              <a:off x="782706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6" name="Rectangle 52"/>
            <p:cNvSpPr>
              <a:spLocks noChangeArrowheads="1"/>
            </p:cNvSpPr>
            <p:nvPr/>
          </p:nvSpPr>
          <p:spPr bwMode="auto">
            <a:xfrm>
              <a:off x="52029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7" name="Rectangle 53"/>
            <p:cNvSpPr>
              <a:spLocks noChangeArrowheads="1"/>
            </p:cNvSpPr>
            <p:nvPr/>
          </p:nvSpPr>
          <p:spPr bwMode="auto">
            <a:xfrm>
              <a:off x="5696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8" name="Rectangle 54"/>
            <p:cNvSpPr>
              <a:spLocks noChangeArrowheads="1"/>
            </p:cNvSpPr>
            <p:nvPr/>
          </p:nvSpPr>
          <p:spPr bwMode="auto">
            <a:xfrm>
              <a:off x="6190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9" name="Rectangle 55"/>
            <p:cNvSpPr>
              <a:spLocks noChangeArrowheads="1"/>
            </p:cNvSpPr>
            <p:nvPr/>
          </p:nvSpPr>
          <p:spPr bwMode="auto">
            <a:xfrm>
              <a:off x="6630089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10" name="Rectangle 56"/>
            <p:cNvSpPr>
              <a:spLocks noChangeArrowheads="1"/>
            </p:cNvSpPr>
            <p:nvPr/>
          </p:nvSpPr>
          <p:spPr bwMode="auto">
            <a:xfrm>
              <a:off x="7617514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11" name="Line 57"/>
            <p:cNvSpPr>
              <a:spLocks noChangeShapeType="1"/>
            </p:cNvSpPr>
            <p:nvPr/>
          </p:nvSpPr>
          <p:spPr bwMode="auto">
            <a:xfrm flipV="1">
              <a:off x="53498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2" name="Line 58"/>
            <p:cNvSpPr>
              <a:spLocks noChangeShapeType="1"/>
            </p:cNvSpPr>
            <p:nvPr/>
          </p:nvSpPr>
          <p:spPr bwMode="auto">
            <a:xfrm flipH="1">
              <a:off x="52387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3" name="Line 59"/>
            <p:cNvSpPr>
              <a:spLocks noChangeShapeType="1"/>
            </p:cNvSpPr>
            <p:nvPr/>
          </p:nvSpPr>
          <p:spPr bwMode="auto">
            <a:xfrm flipH="1">
              <a:off x="5238750" y="55292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4" name="Line 60"/>
            <p:cNvSpPr>
              <a:spLocks noChangeShapeType="1"/>
            </p:cNvSpPr>
            <p:nvPr/>
          </p:nvSpPr>
          <p:spPr bwMode="auto">
            <a:xfrm flipH="1">
              <a:off x="5238750" y="51466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5" name="Line 61"/>
            <p:cNvSpPr>
              <a:spLocks noChangeShapeType="1"/>
            </p:cNvSpPr>
            <p:nvPr/>
          </p:nvSpPr>
          <p:spPr bwMode="auto">
            <a:xfrm flipH="1">
              <a:off x="5238750" y="47529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48" name="Line 62"/>
            <p:cNvSpPr>
              <a:spLocks noChangeShapeType="1"/>
            </p:cNvSpPr>
            <p:nvPr/>
          </p:nvSpPr>
          <p:spPr bwMode="auto">
            <a:xfrm flipH="1">
              <a:off x="5238750" y="43576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49" name="Line 63"/>
            <p:cNvSpPr>
              <a:spLocks noChangeShapeType="1"/>
            </p:cNvSpPr>
            <p:nvPr/>
          </p:nvSpPr>
          <p:spPr bwMode="auto">
            <a:xfrm flipH="1">
              <a:off x="5238750" y="39751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0" name="Line 64"/>
            <p:cNvSpPr>
              <a:spLocks noChangeShapeType="1"/>
            </p:cNvSpPr>
            <p:nvPr/>
          </p:nvSpPr>
          <p:spPr bwMode="auto">
            <a:xfrm flipH="1">
              <a:off x="52387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1" name="Rectangle 65"/>
            <p:cNvSpPr>
              <a:spLocks noChangeArrowheads="1"/>
            </p:cNvSpPr>
            <p:nvPr/>
          </p:nvSpPr>
          <p:spPr bwMode="auto">
            <a:xfrm rot="16200000">
              <a:off x="50299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3" name="Rectangle 67"/>
            <p:cNvSpPr>
              <a:spLocks noChangeArrowheads="1"/>
            </p:cNvSpPr>
            <p:nvPr/>
          </p:nvSpPr>
          <p:spPr bwMode="auto">
            <a:xfrm rot="16200000">
              <a:off x="5029993" y="49821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5" name="Rectangle 69"/>
            <p:cNvSpPr>
              <a:spLocks noChangeArrowheads="1"/>
            </p:cNvSpPr>
            <p:nvPr/>
          </p:nvSpPr>
          <p:spPr bwMode="auto">
            <a:xfrm rot="16200000">
              <a:off x="5029993" y="41931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7" name="Rectangle 71"/>
            <p:cNvSpPr>
              <a:spLocks noChangeArrowheads="1"/>
            </p:cNvSpPr>
            <p:nvPr/>
          </p:nvSpPr>
          <p:spPr bwMode="auto">
            <a:xfrm rot="16200000">
              <a:off x="5029993" y="3415296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8" name="Rectangle 72"/>
            <p:cNvSpPr>
              <a:spLocks noChangeArrowheads="1"/>
            </p:cNvSpPr>
            <p:nvPr/>
          </p:nvSpPr>
          <p:spPr bwMode="auto">
            <a:xfrm>
              <a:off x="5356914" y="5529263"/>
              <a:ext cx="493713" cy="3952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9" name="Rectangle 73"/>
            <p:cNvSpPr>
              <a:spLocks noChangeArrowheads="1"/>
            </p:cNvSpPr>
            <p:nvPr/>
          </p:nvSpPr>
          <p:spPr bwMode="auto">
            <a:xfrm>
              <a:off x="5850626" y="5146675"/>
              <a:ext cx="493713" cy="7778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0" name="Rectangle 74"/>
            <p:cNvSpPr>
              <a:spLocks noChangeArrowheads="1"/>
            </p:cNvSpPr>
            <p:nvPr/>
          </p:nvSpPr>
          <p:spPr bwMode="auto">
            <a:xfrm>
              <a:off x="6344339" y="3579813"/>
              <a:ext cx="495300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1" name="Rectangle 75"/>
            <p:cNvSpPr>
              <a:spLocks noChangeArrowheads="1"/>
            </p:cNvSpPr>
            <p:nvPr/>
          </p:nvSpPr>
          <p:spPr bwMode="auto">
            <a:xfrm>
              <a:off x="6839639" y="3975100"/>
              <a:ext cx="493713" cy="19494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2" name="Rectangle 76"/>
            <p:cNvSpPr>
              <a:spLocks noChangeArrowheads="1"/>
            </p:cNvSpPr>
            <p:nvPr/>
          </p:nvSpPr>
          <p:spPr bwMode="auto">
            <a:xfrm>
              <a:off x="7333351" y="4357688"/>
              <a:ext cx="493713" cy="15668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158248" y="6121343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985186" y="6119909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=0.05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baseline="-25000" dirty="0" smtClean="0"/>
              <a:t>c</a:t>
            </a:r>
            <a:r>
              <a:rPr lang="en-US" sz="2400" dirty="0" smtClean="0">
                <a:latin typeface="Symbol" panose="05050102010706020507" pitchFamily="18" charset="2"/>
              </a:rPr>
              <a:t>-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0</a:t>
            </a:r>
          </a:p>
          <a:p>
            <a:pPr marL="1941513" indent="-1941513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baseline="-25000" dirty="0" smtClean="0"/>
              <a:t>c</a:t>
            </a:r>
            <a:r>
              <a:rPr lang="en-US" sz="2400" dirty="0" smtClean="0">
                <a:latin typeface="Symbol" panose="05050102010706020507" pitchFamily="18" charset="2"/>
              </a:rPr>
              <a:t>-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 </a:t>
            </a:r>
            <a:r>
              <a:rPr lang="en-US" sz="2400" dirty="0" smtClean="0"/>
              <a:t>0</a:t>
            </a:r>
            <a:endParaRPr lang="en-US" sz="2400" dirty="0"/>
          </a:p>
          <a:p>
            <a:pPr marL="1941513" indent="-1941513">
              <a:buFontTx/>
              <a:buNone/>
            </a:pPr>
            <a:endParaRPr lang="en-US" sz="2400" dirty="0" smtClean="0"/>
          </a:p>
          <a:p>
            <a:pPr marL="1941513" indent="-1941513">
              <a:buFontTx/>
              <a:buNone/>
            </a:pPr>
            <a:r>
              <a:rPr lang="en-US" sz="2400" dirty="0" smtClean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baseline="-25000" dirty="0"/>
              <a:t>c</a:t>
            </a:r>
            <a:r>
              <a:rPr lang="en-US" sz="2400" dirty="0" smtClean="0"/>
              <a:t> is mean RER for all males given the caffeine pill</a:t>
            </a:r>
          </a:p>
          <a:p>
            <a:pPr marL="1941513" indent="-1941513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/>
              <a:t>p</a:t>
            </a:r>
            <a:r>
              <a:rPr lang="en-US" sz="2400" dirty="0" smtClean="0"/>
              <a:t> </a:t>
            </a:r>
            <a:r>
              <a:rPr lang="en-US" sz="2400" dirty="0"/>
              <a:t>is mean RER for all males given the </a:t>
            </a:r>
            <a:r>
              <a:rPr lang="en-US" sz="2400" dirty="0" smtClean="0"/>
              <a:t>placebo</a:t>
            </a:r>
          </a:p>
          <a:p>
            <a:pPr marL="1941513" indent="-1941513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6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8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3)  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2-sample t-test … because …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(a) two populations were considered (caffeine and placebo groups),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(b) the populations are independent (there is no connection between males in the two groups), and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(c) a quantitative variable (RER) was recorded.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4)  Collect the 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/>
              <a:t>(i) </a:t>
            </a:r>
            <a:r>
              <a:rPr lang="en-US" sz="2400" dirty="0" smtClean="0"/>
              <a:t>Experiment (pill was controlled by experimenter to form treatments)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dirty="0"/>
              <a:t>(ii) </a:t>
            </a:r>
            <a:r>
              <a:rPr lang="en-US" sz="2400" dirty="0" smtClean="0"/>
              <a:t>Random allocation of individuals to treatments, but not random selection from population for inclusion in the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91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9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5</a:t>
            </a:r>
            <a:r>
              <a:rPr lang="en-US" sz="2400" b="1" dirty="0"/>
              <a:t>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609600" indent="-609600">
              <a:buFontTx/>
              <a:buAutoNum type="romanLcParenBoth"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c</a:t>
            </a:r>
            <a:r>
              <a:rPr lang="en-US" sz="2400" dirty="0" err="1" smtClean="0"/>
              <a:t>+n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= 18+18 = 36 &gt;15 and histograms not strongly skewed</a:t>
            </a:r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Two samples are independent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2133600"/>
            <a:ext cx="7028553" cy="3438832"/>
            <a:chOff x="1008061" y="3200400"/>
            <a:chExt cx="7028553" cy="34388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71738" y="3200400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Caffeine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756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16200000">
              <a:off x="643730" y="4590046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86614" y="5926348"/>
              <a:ext cx="2471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866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803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675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169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6630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158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326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0263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521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15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453501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16922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15811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581150" y="55911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581150" y="52578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581150" y="492442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581150" y="457993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581150" y="42465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581150" y="39131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15811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3723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372393" y="50948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 rot="16200000">
              <a:off x="1372393" y="441700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16200000">
              <a:off x="1372393" y="37502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686614" y="5591175"/>
              <a:ext cx="493713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180326" y="4924425"/>
              <a:ext cx="495300" cy="1000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675626" y="3579813"/>
              <a:ext cx="493713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169339" y="3913188"/>
              <a:ext cx="493713" cy="20113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663051" y="5591175"/>
              <a:ext cx="495300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6159500" y="3200400"/>
              <a:ext cx="10509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Placebo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63459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 rot="16200000">
              <a:off x="4301330" y="4588459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356914" y="5926348"/>
              <a:ext cx="2470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3569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850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6344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68396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7333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782706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2029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96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6190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6630089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7617514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53498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52387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H="1">
              <a:off x="5238750" y="55292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H="1">
              <a:off x="5238750" y="51466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5238750" y="47529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5238750" y="43576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5238750" y="39751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52387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 rot="16200000">
              <a:off x="50299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 rot="16200000">
              <a:off x="5029993" y="49821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 rot="16200000">
              <a:off x="5029993" y="41931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 rot="16200000">
              <a:off x="5029993" y="3415296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5356914" y="5529263"/>
              <a:ext cx="493713" cy="3952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5850626" y="5146675"/>
              <a:ext cx="493713" cy="7778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6344339" y="3579813"/>
              <a:ext cx="495300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6839639" y="3975100"/>
              <a:ext cx="493713" cy="19494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333351" y="4357688"/>
              <a:ext cx="493713" cy="15668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7158248" y="6121343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985186" y="6119909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0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2612</TotalTime>
  <Words>977</Words>
  <Application>Microsoft Office PowerPoint</Application>
  <PresentationFormat>On-screen Show (4:3)</PresentationFormat>
  <Paragraphs>196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Lucida Console</vt:lpstr>
      <vt:lpstr>Symbol</vt:lpstr>
      <vt:lpstr>Times New Roman</vt:lpstr>
      <vt:lpstr>Default Design</vt:lpstr>
      <vt:lpstr>Equation</vt:lpstr>
      <vt:lpstr>2-Sample t-test -- Examples</vt:lpstr>
      <vt:lpstr>2-sample t-test</vt:lpstr>
      <vt:lpstr>2-sample t-test</vt:lpstr>
      <vt:lpstr>Levene’s Test Summary</vt:lpstr>
      <vt:lpstr>A Full Example</vt:lpstr>
      <vt:lpstr>A Full Example</vt:lpstr>
      <vt:lpstr>Recipe for any Hypothesis Test</vt:lpstr>
      <vt:lpstr>Recipe for any Hypothesis Test</vt:lpstr>
      <vt:lpstr>Recipe for any Hypothesis Test</vt:lpstr>
      <vt:lpstr>Recipe for any Hypothesis Test</vt:lpstr>
      <vt:lpstr>PowerPoint Presentation</vt:lpstr>
      <vt:lpstr>Recipe for any Hypothesis Test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199</cp:revision>
  <dcterms:created xsi:type="dcterms:W3CDTF">1999-07-28T01:00:17Z</dcterms:created>
  <dcterms:modified xsi:type="dcterms:W3CDTF">2015-12-04T02:36:49Z</dcterms:modified>
</cp:coreProperties>
</file>