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63" autoAdjust="0"/>
    <p:restoredTop sz="94660"/>
  </p:normalViewPr>
  <p:slideViewPr>
    <p:cSldViewPr snapToGrid="0">
      <p:cViewPr>
        <p:scale>
          <a:sx n="140" d="100"/>
          <a:sy n="140" d="100"/>
        </p:scale>
        <p:origin x="-542" y="7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5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892968" y="4685722"/>
            <a:ext cx="7358064" cy="97071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892968" y="5691100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rekogle.com/NCMTH107/resources/data_10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derekogle.com/NCMTH107/resources/FAQ/#rrstudio-relat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5241434" y="113903"/>
            <a:ext cx="3650082" cy="444334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/>
          <a:p>
            <a:pPr algn="l" defTabSz="153683">
              <a:lnSpc>
                <a:spcPct val="80000"/>
              </a:lnSpc>
              <a:defRPr sz="1800"/>
            </a:pP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R </a:t>
            </a:r>
            <a:r>
              <a:rPr lang="en-US" sz="2400" b="1" cap="small" dirty="0" err="1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Cheatsheet</a:t>
            </a: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Times New Roman" panose="02020603050405020304" pitchFamily="18" charset="0"/>
                <a:sym typeface="Source Sans Pro"/>
              </a:rPr>
              <a:t>• </a:t>
            </a: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MTH107</a:t>
            </a:r>
            <a:endParaRPr sz="2400" b="1" cap="small" dirty="0">
              <a:solidFill>
                <a:srgbClr val="53585F"/>
              </a:solidFill>
              <a:latin typeface="Source Sans Pro Semibold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0161" y="2096590"/>
            <a:ext cx="2159304" cy="1543928"/>
            <a:chOff x="40161" y="2028221"/>
            <a:chExt cx="2159304" cy="1630064"/>
          </a:xfrm>
        </p:grpSpPr>
        <p:sp>
          <p:nvSpPr>
            <p:cNvPr id="34" name="Shape 34"/>
            <p:cNvSpPr/>
            <p:nvPr/>
          </p:nvSpPr>
          <p:spPr>
            <a:xfrm>
              <a:off x="50625" y="2172275"/>
              <a:ext cx="2148840" cy="1486010"/>
            </a:xfrm>
            <a:prstGeom prst="roundRect">
              <a:avLst>
                <a:gd name="adj" fmla="val 1194"/>
              </a:avLst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Start script and save it in the same folder that contains the CSV file.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Select Session, Set Working Directory, To Source File Location menus.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Copy resulting 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setwd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()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code to script.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Use 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read.csv()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to load data into 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dfobj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4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 startAt="5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Observe structure of </a:t>
              </a:r>
              <a:r>
                <a:rPr lang="en-US" sz="800" dirty="0" err="1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data.frame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40161" y="2028221"/>
              <a:ext cx="214884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Load CSV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85881" y="3066154"/>
              <a:ext cx="20574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dfobj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 &lt;- read.csv(“filename.csv”)</a:t>
              </a: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85881" y="3441053"/>
              <a:ext cx="20574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</a:rPr>
                <a:t>str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</a:rPr>
                <a:t>(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</a:p>
          </p:txBody>
        </p:sp>
      </p:grpSp>
      <p:sp>
        <p:nvSpPr>
          <p:cNvPr id="304" name="Shape 34"/>
          <p:cNvSpPr/>
          <p:nvPr/>
        </p:nvSpPr>
        <p:spPr>
          <a:xfrm>
            <a:off x="2267028" y="528323"/>
            <a:ext cx="2148840" cy="2921995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>
                <a:latin typeface="Source Sans Pro Light"/>
              </a:rPr>
              <a:t>Individuals that meet a certain condition (or conditions) are filtered from the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</a:rPr>
              <a:t>dfobj</a:t>
            </a:r>
            <a:r>
              <a:rPr lang="en-US" sz="800" dirty="0">
                <a:latin typeface="Source Sans Pro Light"/>
              </a:rPr>
              <a:t> </a:t>
            </a:r>
            <a:r>
              <a:rPr lang="en-US" sz="800" dirty="0" err="1">
                <a:latin typeface="Source Sans Pro Light"/>
              </a:rPr>
              <a:t>data.frame</a:t>
            </a:r>
            <a:r>
              <a:rPr lang="en-US" sz="800" dirty="0">
                <a:latin typeface="Source Sans Pro Light"/>
              </a:rPr>
              <a:t> with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</a:rPr>
              <a:t>filterD</a:t>
            </a:r>
            <a:r>
              <a:rPr lang="en-US" sz="800" dirty="0">
                <a:solidFill>
                  <a:srgbClr val="FF0000"/>
                </a:solidFill>
                <a:latin typeface="Source Sans Pro Light"/>
              </a:rPr>
              <a:t>()</a:t>
            </a:r>
            <a:r>
              <a:rPr lang="en-US" sz="800" dirty="0">
                <a:latin typeface="Source Sans Pro Light"/>
              </a:rPr>
              <a:t>.</a:t>
            </a: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1600" dirty="0">
              <a:latin typeface="Source Sans Pro Light"/>
            </a:endParaRP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>
                <a:latin typeface="Source Sans Pro Light"/>
              </a:rPr>
              <a:t>where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</a:rPr>
              <a:t>cond</a:t>
            </a:r>
            <a:r>
              <a:rPr lang="en-US" sz="800" dirty="0">
                <a:latin typeface="Source Sans Pro Light"/>
              </a:rPr>
              <a:t> may be as </a:t>
            </a:r>
            <a:r>
              <a:rPr lang="en-US" sz="800" dirty="0" smtClean="0">
                <a:latin typeface="Source Sans Pro Light"/>
              </a:rPr>
              <a:t>follows (</a:t>
            </a:r>
            <a:r>
              <a:rPr lang="en-US" sz="800" i="1" dirty="0" smtClean="0">
                <a:latin typeface="Source Sans Pro Light"/>
              </a:rPr>
              <a:t>if 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</a:rPr>
              <a:t>value</a:t>
            </a:r>
            <a:r>
              <a:rPr lang="en-US" sz="800" i="1" dirty="0" smtClean="0">
                <a:latin typeface="Source Sans Pro Light"/>
              </a:rPr>
              <a:t> is text then it must be in quotes</a:t>
            </a:r>
            <a:r>
              <a:rPr lang="en-US" sz="800" dirty="0" smtClean="0">
                <a:latin typeface="Source Sans Pro Light"/>
              </a:rPr>
              <a:t>):</a:t>
            </a:r>
            <a:endParaRPr lang="en-US" sz="800" dirty="0">
              <a:latin typeface="Source Sans Pro Light"/>
            </a:endParaRP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400" dirty="0">
              <a:latin typeface="Source Sans Pro Light"/>
            </a:endParaRP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== value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equal to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!= value 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not equal to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&gt; value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greater than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&gt;= value 	# 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greater than or equal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&lt; value 	# 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less than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&lt;= value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less than or equal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%in% c(“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val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”,”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val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”,”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val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”)   # in the list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cond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|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cond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either condition met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cond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,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cond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both conditions met</a:t>
            </a:r>
          </a:p>
          <a:p>
            <a:pPr lvl="0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400" dirty="0">
              <a:latin typeface="Source Sans Pro Light"/>
            </a:endParaRPr>
          </a:p>
          <a:p>
            <a:pPr lvl="0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>
                <a:latin typeface="Source Sans Pro Light"/>
              </a:rPr>
              <a:t>Individual in row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rownum</a:t>
            </a:r>
            <a:r>
              <a:rPr lang="en-US" sz="800" dirty="0">
                <a:latin typeface="Source Sans Pro Light"/>
              </a:rPr>
              <a:t> is selected with:</a:t>
            </a: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1600" dirty="0">
              <a:latin typeface="Source Sans Pro Light"/>
            </a:endParaRP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>
                <a:latin typeface="Source Sans Pro Light"/>
              </a:rPr>
              <a:t>Individual in row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rownum</a:t>
            </a:r>
            <a:r>
              <a:rPr lang="en-US" sz="800" dirty="0">
                <a:latin typeface="Source Sans Pro Light"/>
              </a:rPr>
              <a:t> is excluded with:</a:t>
            </a: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800" dirty="0">
              <a:latin typeface="Source Sans Pro Light"/>
            </a:endParaRPr>
          </a:p>
        </p:txBody>
      </p:sp>
      <p:sp>
        <p:nvSpPr>
          <p:cNvPr id="305" name="Shape 38"/>
          <p:cNvSpPr/>
          <p:nvPr/>
        </p:nvSpPr>
        <p:spPr>
          <a:xfrm>
            <a:off x="2260227" y="396289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Filter Individuals</a:t>
            </a:r>
            <a:endParaRPr sz="1400" b="1" dirty="0">
              <a:solidFill>
                <a:schemeClr val="bg2">
                  <a:lumMod val="1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2312748" y="1030428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newdf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 &lt;-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filterD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dfobj,cond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)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2312748" y="2850570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dfobj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[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rownum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,]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2312748" y="3210578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dfobj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[-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rownum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,]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91210" y="4182205"/>
            <a:ext cx="2152399" cy="2204183"/>
            <a:chOff x="2291210" y="4190751"/>
            <a:chExt cx="2152399" cy="2204183"/>
          </a:xfrm>
          <a:solidFill>
            <a:schemeClr val="bg1">
              <a:lumMod val="95000"/>
            </a:schemeClr>
          </a:solidFill>
        </p:grpSpPr>
        <p:sp>
          <p:nvSpPr>
            <p:cNvPr id="317" name="Shape 34"/>
            <p:cNvSpPr/>
            <p:nvPr/>
          </p:nvSpPr>
          <p:spPr>
            <a:xfrm>
              <a:off x="2294769" y="4349214"/>
              <a:ext cx="2148840" cy="2045720"/>
            </a:xfrm>
            <a:prstGeom prst="roundRect">
              <a:avLst>
                <a:gd name="adj" fmla="val 1194"/>
              </a:avLst>
            </a:prstGeom>
            <a:grpFill/>
            <a:ln w="12700">
              <a:miter lim="400000"/>
            </a:ln>
          </p:spPr>
          <p:txBody>
            <a:bodyPr lIns="45720" tIns="9144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Correlation (r) and scatterplot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qvarY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and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qvarX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variables.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6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Frequency and percentage tables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fvarRow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and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fvarCol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variables.</a:t>
              </a:r>
            </a:p>
          </p:txBody>
        </p:sp>
        <p:sp>
          <p:nvSpPr>
            <p:cNvPr id="319" name="Shape 38"/>
            <p:cNvSpPr/>
            <p:nvPr/>
          </p:nvSpPr>
          <p:spPr>
            <a:xfrm>
              <a:off x="2291210" y="4190751"/>
              <a:ext cx="214884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351667" y="4690104"/>
              <a:ext cx="205740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corr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qvarY+qvarX,data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plot(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qvarY~qvarX,data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      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ylab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yvar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”,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xlab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xvar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label”)</a:t>
              </a: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358468" y="5611639"/>
              <a:ext cx="205740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( freq2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&lt;-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xtabs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fvarRow+fvarCol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                         data=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) 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percTable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(freq2)                   # total/table %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percTable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(freq2,margin=1)   # row %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percTable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(freq2,margin=2)   # column %</a:t>
              </a:r>
            </a:p>
          </p:txBody>
        </p:sp>
      </p:grpSp>
      <p:sp>
        <p:nvSpPr>
          <p:cNvPr id="31" name="Shape 34"/>
          <p:cNvSpPr/>
          <p:nvPr/>
        </p:nvSpPr>
        <p:spPr>
          <a:xfrm>
            <a:off x="4720585" y="1263513"/>
            <a:ext cx="2148840" cy="1923297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0" bIns="0" anchor="t"/>
          <a:lstStyle/>
          <a:p>
            <a:pPr algn="l">
              <a:buClr>
                <a:schemeClr val="tx1"/>
              </a:buClr>
            </a:pPr>
            <a:endParaRPr lang="en-US" sz="2400" dirty="0" smtClean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 smtClean="0">
                <a:latin typeface="Source Sans Pro Light"/>
              </a:rPr>
              <a:t>where 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val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a value of the quantitative variable or area (i.e., percentage as a proportion).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meanval</a:t>
            </a:r>
            <a:r>
              <a:rPr lang="en-US" sz="800" dirty="0">
                <a:latin typeface="Source Sans Pro Light"/>
              </a:rPr>
              <a:t> </a:t>
            </a:r>
            <a:r>
              <a:rPr lang="en-US" sz="800" dirty="0" smtClean="0">
                <a:latin typeface="Source Sans Pro Light"/>
              </a:rPr>
              <a:t>is </a:t>
            </a:r>
            <a:r>
              <a:rPr lang="en-US" sz="800" dirty="0">
                <a:latin typeface="Source Sans Pro Light"/>
              </a:rPr>
              <a:t>population </a:t>
            </a:r>
            <a:r>
              <a:rPr lang="en-US" sz="800" dirty="0" smtClean="0">
                <a:latin typeface="Source Sans Pro Light"/>
              </a:rPr>
              <a:t>mean (</a:t>
            </a:r>
            <a:r>
              <a:rPr lang="en-US" sz="800" dirty="0" smtClean="0">
                <a:latin typeface="Symbol" panose="05050102010706020507" pitchFamily="18" charset="2"/>
              </a:rPr>
              <a:t>m</a:t>
            </a:r>
            <a:r>
              <a:rPr lang="en-US" sz="800" dirty="0" smtClean="0">
                <a:latin typeface="Source Sans Pro Light"/>
              </a:rPr>
              <a:t>)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 smtClean="0">
                <a:latin typeface="Source Sans Pro Light"/>
              </a:rPr>
              <a:t>is </a:t>
            </a:r>
            <a:r>
              <a:rPr lang="en-US" sz="800" dirty="0">
                <a:latin typeface="Source Sans Pro Light"/>
              </a:rPr>
              <a:t>standard deviation </a:t>
            </a:r>
            <a:r>
              <a:rPr lang="en-US" sz="800" dirty="0" smtClean="0">
                <a:latin typeface="Source Sans Pro Light"/>
              </a:rPr>
              <a:t>(</a:t>
            </a:r>
            <a:r>
              <a:rPr lang="en-US" sz="800" dirty="0" smtClean="0">
                <a:latin typeface="Symbol" panose="05050102010706020507" pitchFamily="18" charset="2"/>
              </a:rPr>
              <a:t>s</a:t>
            </a:r>
            <a:r>
              <a:rPr lang="en-US" sz="800" dirty="0" smtClean="0">
                <a:latin typeface="Source Sans Pro Light"/>
              </a:rPr>
              <a:t>) or error (SE)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lower.tail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=FALSE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included for “right-of” calculations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type=”q” </a:t>
            </a:r>
            <a:r>
              <a:rPr lang="en-US" sz="800" dirty="0">
                <a:latin typeface="Source Sans Pro Light"/>
              </a:rPr>
              <a:t>is included for reverse calculations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740" algn="l">
              <a:buClr>
                <a:schemeClr val="tx1"/>
              </a:buClr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For SE use (where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nval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=sample size):</a:t>
            </a:r>
          </a:p>
        </p:txBody>
      </p:sp>
      <p:sp>
        <p:nvSpPr>
          <p:cNvPr id="33" name="Shape 38"/>
          <p:cNvSpPr/>
          <p:nvPr/>
        </p:nvSpPr>
        <p:spPr>
          <a:xfrm>
            <a:off x="4720585" y="1091431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Normal Distributions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78919" y="1356478"/>
            <a:ext cx="2057400" cy="3016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distrib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val,mean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meanval,sd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,</a:t>
            </a:r>
          </a:p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lower.tail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FALSE,type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=“q”)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778919" y="2959398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/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sqrt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nval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0161" y="4050724"/>
            <a:ext cx="2148840" cy="2760277"/>
            <a:chOff x="40161" y="4059270"/>
            <a:chExt cx="2148840" cy="2760277"/>
          </a:xfrm>
        </p:grpSpPr>
        <p:sp>
          <p:nvSpPr>
            <p:cNvPr id="36" name="Shape 36"/>
            <p:cNvSpPr/>
            <p:nvPr/>
          </p:nvSpPr>
          <p:spPr>
            <a:xfrm>
              <a:off x="938422" y="4059270"/>
              <a:ext cx="60469" cy="14472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9910" tIns="29910" rIns="29910" bIns="29910" anchor="ctr">
              <a:sp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sz="548"/>
            </a:p>
          </p:txBody>
        </p:sp>
        <p:sp>
          <p:nvSpPr>
            <p:cNvPr id="312" name="Shape 34"/>
            <p:cNvSpPr/>
            <p:nvPr/>
          </p:nvSpPr>
          <p:spPr>
            <a:xfrm>
              <a:off x="40161" y="4356079"/>
              <a:ext cx="2148840" cy="2463468"/>
            </a:xfrm>
            <a:prstGeom prst="roundRect">
              <a:avLst>
                <a:gd name="adj" fmla="val 1194"/>
              </a:avLst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Summary statistics (mean, median, SD, IQR, etc.) and a histogram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26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BY GROUP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Summary statistics and histograms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 separated by groups in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fvar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variable. </a:t>
              </a:r>
              <a:endParaRPr lang="en-US" sz="8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28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–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Frequency and percentage tables and bar chart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fvar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</p:txBody>
        </p:sp>
        <p:sp>
          <p:nvSpPr>
            <p:cNvPr id="314" name="Shape 38"/>
            <p:cNvSpPr/>
            <p:nvPr/>
          </p:nvSpPr>
          <p:spPr>
            <a:xfrm>
              <a:off x="40161" y="4191697"/>
              <a:ext cx="214884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87799" y="4810811"/>
              <a:ext cx="205740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Summarize(~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=#)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hist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dfobj,xlab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label”)</a:t>
              </a: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85881" y="6202961"/>
              <a:ext cx="2057400" cy="54784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( freq1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&lt;-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xtabs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fvar,data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) 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(freq1,digits=#)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barplot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(freq1,xlab=“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label”,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	     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   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ylab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=“Frequency”)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5881" y="5568321"/>
              <a:ext cx="205740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Summarize(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qvar~fvar,data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=#)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hist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qvar~fvar,data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dfobj,xlab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label”)</a:t>
              </a:r>
            </a:p>
          </p:txBody>
        </p:sp>
      </p:grpSp>
      <p:sp>
        <p:nvSpPr>
          <p:cNvPr id="42" name="Shape 34"/>
          <p:cNvSpPr/>
          <p:nvPr/>
        </p:nvSpPr>
        <p:spPr>
          <a:xfrm>
            <a:off x="6951542" y="1234243"/>
            <a:ext cx="2148840" cy="1952567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0" bIns="0" anchor="t"/>
          <a:lstStyle/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The best-fit line between the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respvar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response and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expvar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explanatory variables.</a:t>
            </a: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 visual of the best-fit line.</a:t>
            </a: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The r</a:t>
            </a:r>
            <a:r>
              <a:rPr lang="en-US" sz="800" baseline="300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2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value.</a:t>
            </a: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Predict 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 value of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respvar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given the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expval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value of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expvar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</p:txBody>
      </p:sp>
      <p:sp>
        <p:nvSpPr>
          <p:cNvPr id="44" name="Shape 38"/>
          <p:cNvSpPr/>
          <p:nvPr/>
        </p:nvSpPr>
        <p:spPr>
          <a:xfrm>
            <a:off x="6951542" y="1083269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Linear Regression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11282" y="1607620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bfl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&lt;- lm(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respvar~expvar,data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 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11282" y="2409415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rSquared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bfl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011282" y="1992626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fitPlot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bfl,ylab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=“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yvar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label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”,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xlab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=“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xvar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label”)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011282" y="2938899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predict(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bfl,data.frame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expvar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expval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))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  <p:sp>
        <p:nvSpPr>
          <p:cNvPr id="53" name="Shape 34"/>
          <p:cNvSpPr/>
          <p:nvPr/>
        </p:nvSpPr>
        <p:spPr>
          <a:xfrm>
            <a:off x="4687479" y="3736922"/>
            <a:ext cx="2148840" cy="2860432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0" bIns="0" anchor="t"/>
          <a:lstStyle/>
          <a:p>
            <a:pPr algn="l">
              <a:buClr>
                <a:schemeClr val="tx1"/>
              </a:buClr>
            </a:pPr>
            <a:r>
              <a:rPr lang="en-US" sz="800" b="1" dirty="0">
                <a:latin typeface="Source Sans Pro Light"/>
              </a:rPr>
              <a:t>ONE SAMPLE:</a:t>
            </a:r>
          </a:p>
          <a:p>
            <a:pPr algn="l">
              <a:buClr>
                <a:schemeClr val="tx1"/>
              </a:buClr>
            </a:pPr>
            <a:endParaRPr lang="en-US" sz="42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qvar</a:t>
            </a:r>
            <a:r>
              <a:rPr lang="en-US" sz="800" b="1" dirty="0" smtClean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a quantitative variable in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mu0</a:t>
            </a:r>
            <a:r>
              <a:rPr lang="en-US" sz="800" dirty="0">
                <a:latin typeface="Source Sans Pro Light"/>
              </a:rPr>
              <a:t> is the population mean in H</a:t>
            </a:r>
            <a:r>
              <a:rPr lang="en-US" sz="800" baseline="-25000" dirty="0">
                <a:latin typeface="Source Sans Pro Light"/>
              </a:rPr>
              <a:t>0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HAtype</a:t>
            </a:r>
            <a:r>
              <a:rPr lang="en-US" sz="800" dirty="0">
                <a:latin typeface="Source Sans Pro Light"/>
              </a:rPr>
              <a:t> is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“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two.sided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”</a:t>
            </a:r>
            <a:r>
              <a:rPr lang="en-US" sz="800" dirty="0">
                <a:latin typeface="Source Sans Pro Light"/>
              </a:rPr>
              <a:t>,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“less”</a:t>
            </a:r>
            <a:r>
              <a:rPr lang="en-US" sz="800" dirty="0">
                <a:latin typeface="Source Sans Pro Light"/>
              </a:rPr>
              <a:t>, or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“greater”</a:t>
            </a:r>
            <a:r>
              <a:rPr lang="en-US" sz="800" dirty="0">
                <a:latin typeface="Source Sans Pro Light"/>
              </a:rPr>
              <a:t> for not equals, less than, and greater than H</a:t>
            </a:r>
            <a:r>
              <a:rPr lang="en-US" sz="800" baseline="-25000" dirty="0">
                <a:latin typeface="Source Sans Pro Light"/>
              </a:rPr>
              <a:t>A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confval</a:t>
            </a:r>
            <a:r>
              <a:rPr lang="en-US" sz="800" dirty="0">
                <a:latin typeface="Source Sans Pro Light"/>
              </a:rPr>
              <a:t> is the confidence </a:t>
            </a:r>
            <a:r>
              <a:rPr lang="en-US" sz="800" dirty="0" smtClean="0">
                <a:latin typeface="Source Sans Pro Light"/>
              </a:rPr>
              <a:t>level (e.g., 0.95)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the </a:t>
            </a:r>
            <a:r>
              <a:rPr lang="en-US" sz="800" dirty="0" err="1" smtClean="0">
                <a:latin typeface="Source Sans Pro Light"/>
              </a:rPr>
              <a:t>popn</a:t>
            </a:r>
            <a:r>
              <a:rPr lang="en-US" sz="800" dirty="0" smtClean="0">
                <a:latin typeface="Source Sans Pro Light"/>
              </a:rPr>
              <a:t>. standard </a:t>
            </a:r>
            <a:r>
              <a:rPr lang="en-US" sz="800" dirty="0">
                <a:latin typeface="Source Sans Pro Light"/>
              </a:rPr>
              <a:t>deviation (</a:t>
            </a:r>
            <a:r>
              <a:rPr lang="en-US" sz="800" dirty="0">
                <a:latin typeface="Symbol" panose="05050102010706020507" pitchFamily="18" charset="2"/>
              </a:rPr>
              <a:t>s</a:t>
            </a:r>
            <a:r>
              <a:rPr lang="en-US" sz="800" dirty="0">
                <a:latin typeface="Source Sans Pro Light"/>
              </a:rPr>
              <a:t>)</a:t>
            </a:r>
          </a:p>
          <a:p>
            <a:pPr marL="1740" algn="l">
              <a:buClr>
                <a:schemeClr val="tx1"/>
              </a:buClr>
            </a:pPr>
            <a:endParaRPr lang="en-US" sz="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b="1" dirty="0">
                <a:latin typeface="Source Sans Pro Light"/>
              </a:rPr>
              <a:t>TWO SAMPLE:</a:t>
            </a:r>
          </a:p>
          <a:p>
            <a:pPr algn="l">
              <a:buClr>
                <a:schemeClr val="tx1"/>
              </a:buClr>
            </a:pPr>
            <a:endParaRPr lang="en-US" sz="32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qvar</a:t>
            </a:r>
            <a:r>
              <a:rPr lang="en-US" sz="800" b="1" dirty="0" smtClean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a quantitative variable in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fvar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a </a:t>
            </a:r>
            <a:r>
              <a:rPr lang="en-US" sz="800" dirty="0" smtClean="0">
                <a:latin typeface="Source Sans Pro Light"/>
              </a:rPr>
              <a:t>factor (categorical) </a:t>
            </a:r>
            <a:r>
              <a:rPr lang="en-US" sz="800" dirty="0">
                <a:latin typeface="Source Sans Pro Light"/>
              </a:rPr>
              <a:t>variable in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var.equal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=TRUE</a:t>
            </a:r>
            <a:r>
              <a:rPr lang="en-US" sz="800" dirty="0">
                <a:solidFill>
                  <a:schemeClr val="tx1"/>
                </a:solidFill>
                <a:latin typeface="Source Sans Pro Light"/>
              </a:rPr>
              <a:t> if the population variances are thought to be equal</a:t>
            </a:r>
            <a:endParaRPr lang="en-US" sz="800" dirty="0">
              <a:solidFill>
                <a:schemeClr val="tx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5" name="Shape 38"/>
          <p:cNvSpPr/>
          <p:nvPr/>
        </p:nvSpPr>
        <p:spPr>
          <a:xfrm>
            <a:off x="4687479" y="3577933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Quantitative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37363" y="3987154"/>
            <a:ext cx="2057400" cy="54784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z.test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dfobj$qvar,mu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=mu0,alt=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HAtype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,</a:t>
            </a:r>
          </a:p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conf.level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confval,sd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t.test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dfobj$qvar,mu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=mu0,alt=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HAtype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,</a:t>
            </a:r>
          </a:p>
          <a:p>
            <a:pPr algn="l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conf.level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733199" y="5602728"/>
            <a:ext cx="2057400" cy="42473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levenesTest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qvar~fvar,data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t.test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qvar~fvar,data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dfobj,alt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HAtype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,</a:t>
            </a:r>
          </a:p>
          <a:p>
            <a:pPr algn="l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conf.level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confval,var.equal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=TRUE)</a:t>
            </a:r>
          </a:p>
        </p:txBody>
      </p:sp>
      <p:sp>
        <p:nvSpPr>
          <p:cNvPr id="65" name="Shape 34"/>
          <p:cNvSpPr/>
          <p:nvPr/>
        </p:nvSpPr>
        <p:spPr>
          <a:xfrm>
            <a:off x="6919842" y="3760813"/>
            <a:ext cx="2148840" cy="3039877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0" bIns="0" anchor="t"/>
          <a:lstStyle/>
          <a:p>
            <a:pPr algn="l">
              <a:buClr>
                <a:schemeClr val="tx1"/>
              </a:buClr>
            </a:pPr>
            <a:r>
              <a:rPr lang="en-US" sz="800" b="1" dirty="0">
                <a:latin typeface="Source Sans Pro Light"/>
              </a:rPr>
              <a:t>ONE SAMPLE:</a:t>
            </a: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Goodness-of-fit test for observed frequencies in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freq1</a:t>
            </a:r>
            <a:r>
              <a:rPr lang="en-US" sz="800" dirty="0">
                <a:latin typeface="Source Sans Pro Light"/>
              </a:rPr>
              <a:t> and expected values (or proportions) in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exp.p</a:t>
            </a:r>
            <a:r>
              <a:rPr lang="en-US" sz="800" dirty="0">
                <a:latin typeface="Source Sans Pro Light"/>
              </a:rPr>
              <a:t>.</a:t>
            </a:r>
          </a:p>
          <a:p>
            <a:pPr algn="l">
              <a:buClr>
                <a:schemeClr val="tx1"/>
              </a:buClr>
            </a:pPr>
            <a:endParaRPr lang="en-US" sz="2400" dirty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Extract the expected values.</a:t>
            </a:r>
          </a:p>
          <a:p>
            <a:pPr algn="l">
              <a:buClr>
                <a:schemeClr val="tx1"/>
              </a:buClr>
            </a:pPr>
            <a:endParaRPr lang="en-US" sz="1600" dirty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Extract the residuals.</a:t>
            </a:r>
          </a:p>
          <a:p>
            <a:pPr algn="l">
              <a:buClr>
                <a:schemeClr val="tx1"/>
              </a:buClr>
            </a:pPr>
            <a:endParaRPr lang="en-US" sz="16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Follow-up confidence intervals.</a:t>
            </a:r>
          </a:p>
          <a:p>
            <a:pPr algn="l">
              <a:buClr>
                <a:schemeClr val="tx1"/>
              </a:buClr>
            </a:pPr>
            <a:endParaRPr lang="en-US" sz="1600" b="1" dirty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b="1" dirty="0">
                <a:latin typeface="Source Sans Pro Light"/>
              </a:rPr>
              <a:t>TWO SAMPLE:</a:t>
            </a: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Chi-square </a:t>
            </a:r>
            <a:r>
              <a:rPr lang="en-US" sz="800" dirty="0" smtClean="0">
                <a:latin typeface="Source Sans Pro Light"/>
              </a:rPr>
              <a:t>for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freq2</a:t>
            </a:r>
            <a:r>
              <a:rPr lang="en-US" sz="800" dirty="0">
                <a:latin typeface="Source Sans Pro Light"/>
              </a:rPr>
              <a:t> two-way observed frequency table.</a:t>
            </a:r>
          </a:p>
          <a:p>
            <a:pPr algn="l">
              <a:buClr>
                <a:schemeClr val="tx1"/>
              </a:buClr>
            </a:pPr>
            <a:endParaRPr lang="en-US" sz="1600" dirty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Extract the expected values and residuals as for one-sample situation (but using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chi </a:t>
            </a:r>
            <a:r>
              <a:rPr lang="en-US" sz="800" dirty="0">
                <a:latin typeface="Source Sans Pro Light"/>
              </a:rPr>
              <a:t>instead of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</a:t>
            </a:r>
            <a:r>
              <a:rPr lang="en-US" sz="800" dirty="0">
                <a:latin typeface="Source Sans Pro Light"/>
              </a:rPr>
              <a:t>).</a:t>
            </a:r>
          </a:p>
        </p:txBody>
      </p:sp>
      <p:sp>
        <p:nvSpPr>
          <p:cNvPr id="66" name="Shape 38"/>
          <p:cNvSpPr/>
          <p:nvPr/>
        </p:nvSpPr>
        <p:spPr>
          <a:xfrm>
            <a:off x="6922534" y="3577933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Categorical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965562" y="4374908"/>
            <a:ext cx="2057400" cy="3016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&lt;-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chisq.test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(freq1,p=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exp.p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,</a:t>
            </a:r>
          </a:p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rescale.p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TRUE,correct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=FALSE) 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965562" y="6193952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 chi &lt;-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chisq.test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(freq2,correct=FALSE) 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965562" y="4846534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gof$expected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965562" y="5214616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gof$residuals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965562" y="5582698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gofCI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gof,digits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=3)</a:t>
            </a:r>
          </a:p>
        </p:txBody>
      </p:sp>
      <p:sp>
        <p:nvSpPr>
          <p:cNvPr id="77" name="Shape 38"/>
          <p:cNvSpPr/>
          <p:nvPr/>
        </p:nvSpPr>
        <p:spPr>
          <a:xfrm>
            <a:off x="4684426" y="3284583"/>
            <a:ext cx="4389120" cy="294850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535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Hypothesis Testing</a:t>
            </a:r>
            <a:endParaRPr sz="1535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Shape 38"/>
          <p:cNvSpPr/>
          <p:nvPr/>
        </p:nvSpPr>
        <p:spPr>
          <a:xfrm>
            <a:off x="4711262" y="797657"/>
            <a:ext cx="4389120" cy="294850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535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Models</a:t>
            </a:r>
            <a:endParaRPr sz="1535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Shape 38"/>
          <p:cNvSpPr/>
          <p:nvPr/>
        </p:nvSpPr>
        <p:spPr>
          <a:xfrm>
            <a:off x="48453" y="3887355"/>
            <a:ext cx="4389120" cy="294850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535" b="1" dirty="0" smtClean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Exploratory Data Analysis</a:t>
            </a:r>
            <a:endParaRPr sz="1535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" name="Shape 34"/>
          <p:cNvSpPr/>
          <p:nvPr/>
        </p:nvSpPr>
        <p:spPr>
          <a:xfrm>
            <a:off x="43926" y="528675"/>
            <a:ext cx="2148840" cy="1537596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/>
          <a:lstStyle/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b="1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ENTER RAW DATA: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  <a:p>
            <a:pPr marL="125285" indent="-125285" algn="l">
              <a:lnSpc>
                <a:spcPct val="90000"/>
              </a:lnSpc>
              <a:spcBef>
                <a:spcPts val="165"/>
              </a:spcBef>
              <a:buSzPct val="100000"/>
              <a:buFont typeface="+mj-lt"/>
              <a:buAutoNum type="arabicPeriod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Enter data in Excel (variables in columns, individuals in rows, first row has variable names, no spaces or special characters).</a:t>
            </a:r>
          </a:p>
          <a:p>
            <a:pPr marL="125285" indent="-125285" algn="l">
              <a:lnSpc>
                <a:spcPct val="90000"/>
              </a:lnSpc>
              <a:spcBef>
                <a:spcPts val="165"/>
              </a:spcBef>
              <a:buSzPct val="100000"/>
              <a:buFont typeface="+mj-lt"/>
              <a:buAutoNum type="arabicPeriod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Save as “Comma Separated Values (*.CSV)” file in your local directory/folder.</a:t>
            </a: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3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b="1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 PROVIDED BY PROFESSOR: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  <a:p>
            <a:pPr marL="125285" indent="-125285" algn="l">
              <a:lnSpc>
                <a:spcPct val="90000"/>
              </a:lnSpc>
              <a:spcBef>
                <a:spcPts val="165"/>
              </a:spcBef>
              <a:buSzPct val="100000"/>
              <a:buFont typeface="+mj-lt"/>
              <a:buAutoNum type="arabicPeriod"/>
              <a:defRPr sz="1800"/>
            </a:pPr>
            <a:r>
              <a:rPr lang="en-US" sz="8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Goto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Data Specific to MTH107 on Resources page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  <a:p>
            <a:pPr marL="125285" indent="-125285" algn="l">
              <a:lnSpc>
                <a:spcPct val="90000"/>
              </a:lnSpc>
              <a:spcBef>
                <a:spcPts val="165"/>
              </a:spcBef>
              <a:buSzPct val="100000"/>
              <a:buFont typeface="+mj-lt"/>
              <a:buAutoNum type="arabicPeriod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Right-click on “data” link and save to your local directory/folder.</a:t>
            </a:r>
          </a:p>
        </p:txBody>
      </p:sp>
      <p:sp>
        <p:nvSpPr>
          <p:cNvPr id="84" name="Shape 38"/>
          <p:cNvSpPr/>
          <p:nvPr/>
        </p:nvSpPr>
        <p:spPr>
          <a:xfrm>
            <a:off x="41652" y="390211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Get Data</a:t>
            </a:r>
            <a:endParaRPr sz="1400" b="1" dirty="0">
              <a:solidFill>
                <a:schemeClr val="bg2">
                  <a:lumMod val="1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Shape 38"/>
          <p:cNvSpPr/>
          <p:nvPr/>
        </p:nvSpPr>
        <p:spPr>
          <a:xfrm>
            <a:off x="41652" y="99001"/>
            <a:ext cx="4389120" cy="294850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535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sz="1535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7616" y="441817"/>
            <a:ext cx="958086" cy="2450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9910" tIns="29910" rIns="29910" bIns="29910" numCol="1" spcCol="38100" rtlCol="0" anchor="ctr">
            <a:spAutoFit/>
          </a:bodyPr>
          <a:lstStyle/>
          <a:p>
            <a:pPr defTabSz="320174" rtl="0" latinLnBrk="1" hangingPunct="0"/>
            <a:r>
              <a:rPr lang="en-US" sz="1200" dirty="0">
                <a:solidFill>
                  <a:srgbClr val="000000"/>
                </a:solidFill>
                <a:latin typeface="Source Sans Pro Light"/>
                <a:hlinkClick r:id="rId4"/>
              </a:rPr>
              <a:t>Class R FAQ</a:t>
            </a:r>
            <a:endParaRPr lang="en-US" sz="1200" dirty="0">
              <a:solidFill>
                <a:srgbClr val="000000"/>
              </a:solidFill>
              <a:latin typeface="Source Sans Pro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7967" y="471082"/>
            <a:ext cx="1262656" cy="1527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9910" tIns="29910" rIns="29910" bIns="29910" numCol="1" spcCol="38100" rtlCol="0" anchor="ctr">
            <a:spAutoFit/>
          </a:bodyPr>
          <a:lstStyle/>
          <a:p>
            <a:pPr defTabSz="320174" rtl="0" latinLnBrk="1" hangingPunct="0"/>
            <a:r>
              <a:rPr lang="en-US" sz="600" b="1" dirty="0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by Derek H. Ogle, </a:t>
            </a:r>
            <a:r>
              <a:rPr lang="en-US" sz="600" b="1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revised </a:t>
            </a:r>
            <a:r>
              <a:rPr lang="en-US" sz="600" b="1" smtClean="0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Sep-17</a:t>
            </a:r>
            <a:endParaRPr lang="en-US" sz="600" b="1" dirty="0">
              <a:solidFill>
                <a:schemeClr val="bg1">
                  <a:lumMod val="75000"/>
                </a:schemeClr>
              </a:solidFill>
              <a:latin typeface="Source Sans Pro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34"/>
          <p:cNvSpPr/>
          <p:nvPr/>
        </p:nvSpPr>
        <p:spPr>
          <a:xfrm>
            <a:off x="3107055" y="4255070"/>
            <a:ext cx="2926080" cy="2138579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lm(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HMPG~Weight,data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Weight 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51.601365    -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0.007327</a:t>
            </a: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fitPlot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bfl,xlab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="Weight 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)",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="Highway MPG")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rSquared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[1] 0.6571665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bfl,data.frame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(Weight=3000))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29.62019</a:t>
            </a: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Shape 34"/>
          <p:cNvSpPr/>
          <p:nvPr/>
        </p:nvSpPr>
        <p:spPr>
          <a:xfrm>
            <a:off x="91440" y="1987392"/>
            <a:ext cx="2926080" cy="4824887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Summarize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dfobj,digits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   mean   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min     Q1 median     Q3    max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93.0   29.1    5.3   20.0   26.0   28.0   31.0   50.0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dfobj,xlab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="Highway MPG")</a:t>
            </a: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 latinLnBrk="1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Summarize(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HMPG~Domestic,data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dfobj,digits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 algn="l" latinLnBrk="1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Domestic  n mean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min Q1 median Q3 max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 No 45 30.1 6.2  21 25     30 33  50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Yes 48 28.1 4.2  20 26     28 30  41</a:t>
            </a:r>
          </a:p>
          <a:p>
            <a:pPr algn="l" latinLnBrk="1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HMPG~Domestic,data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dfobj,xlab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="Highway MPG")</a:t>
            </a:r>
          </a:p>
          <a:p>
            <a:pPr algn="l" latinLnBrk="1"/>
            <a:endParaRPr lang="en-US" sz="7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freq1 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Compact   Large Midsize   Small  Sporty     Van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16      11      22      21      14       9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percTable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(freq1,digits=1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Compact   Large Midsize   Small  Sporty     Van     Sum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17.2    11.8    23.7    22.6    15.1     9.7   100.1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(freq1,xlab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="Type of Car",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="Frequency")</a:t>
            </a: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r>
              <a:rPr lang="en-US" sz="600" dirty="0"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en-US" sz="6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5" name="Shape 34"/>
          <p:cNvSpPr/>
          <p:nvPr/>
        </p:nvSpPr>
        <p:spPr>
          <a:xfrm>
            <a:off x="91440" y="202672"/>
            <a:ext cx="2926080" cy="1516949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NCStats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("C:/aaaWork/Web/GitHub/NCMTH107")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read.csv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("93cars.csv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':    93 obs. of  26 variables: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$ Type   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Factor w/ 6 levels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Compact","Large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",..: 4 ...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$ HMPG   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31 25 26 26 30 31 28 25 27 25 ...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$ Manual 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Factor w/ 2 levels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No","Yes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2 2 2 2 2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$ Weight 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2705 3560 3375 3405 3640 2880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3470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Domestic: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Factor w/ 2 levels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No","Yes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1 1 1 1 1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algn="l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newdf1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dfobj,Type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=="Sporty")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newdf2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dfobj,HMPG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&gt;30)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newdf3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dfobj,Domestic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!="Yes")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newdf4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dfobj,Type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%in% c("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Sporty","Small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7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211" y="2509584"/>
            <a:ext cx="11430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Shape 34"/>
          <p:cNvSpPr/>
          <p:nvPr/>
        </p:nvSpPr>
        <p:spPr>
          <a:xfrm>
            <a:off x="3108960" y="202673"/>
            <a:ext cx="2926080" cy="3686942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HMPG~Weight,data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[1] -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0.8106581</a:t>
            </a: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HMPG~Weight,data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dfobj,xlab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="Weight 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lbs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)",</a:t>
            </a:r>
          </a:p>
          <a:p>
            <a:pPr algn="l" latinLnBrk="1"/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="Highway MPG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freq2 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Domestic+Manual,data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No Yes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 6  39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26  22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percTable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(freq2,digits=1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   No   Yes   Sum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  6.5  41.9  48.4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 28.0  23.7  51.7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Sum  34.5  65.6 100.1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percTable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(freq2,margin=1,digits=1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   No   Yes   Sum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 13.3  86.7 100.0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 54.2  45.8 100.0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percTable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(freq2,margin=2,digits=1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   No   Yes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 18.8  63.9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 81.2  36.1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Sum 100.0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</a:p>
        </p:txBody>
      </p:sp>
      <p:sp>
        <p:nvSpPr>
          <p:cNvPr id="9" name="Shape 34"/>
          <p:cNvSpPr/>
          <p:nvPr/>
        </p:nvSpPr>
        <p:spPr>
          <a:xfrm>
            <a:off x="6126480" y="216320"/>
            <a:ext cx="2926080" cy="6559796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z.test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dfobj$HMPG,mu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=26,alt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="greater",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=0.95,sd=6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z= 4.9601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n= 93,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Std.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Dev=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6.000, Std.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of the sample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mean = 0.622, p-value = 3.523e-07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mean is greater than 26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28.06264    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mean of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dfobj$HMPG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29.08602</a:t>
            </a: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dfobj$HMPG,mu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=26,alt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="two.sided",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=0.99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t = 5.5818,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92, p-value = 2.387e-07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mean is not equal to 26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99 percent confidence interval: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27.63178 30.54026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mean of x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29.08602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levenesTest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HMPG~Domestic,data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F value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(&gt;F) 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group  1  5.3595 0.02286 *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91                 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HMPG~Manual,data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dfobj,alt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="less",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=0.99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 latinLnBrk="1"/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var.equal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t = -4.2183,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91, p-value = 2.904e-05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alt.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hypothesis: true difference in means is less than 0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99 percent confidence interval: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-1.980103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mean in group No mean in group Yes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26.12500          30.63934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c(1,1,1,1,1,1)/6</a:t>
            </a:r>
            <a:b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(freq1,p=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exp,rescale.p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TRUE,correct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=FALSE))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8.871,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5, p-value =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0.1143</a:t>
            </a:r>
          </a:p>
          <a:p>
            <a:pPr marL="171450" indent="-171450" algn="l" latinLnBrk="1">
              <a:buFont typeface="Wingdings" panose="05000000000000000000" pitchFamily="2" charset="2"/>
              <a:buChar char="Ø"/>
            </a:pP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gof$expected</a:t>
            </a:r>
            <a:endParaRPr lang="en-US" sz="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Compact   Large Midsize   Small  Sporty     Van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15.5    15.5    15.5    15.5    15.5    15.5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gof$residuals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Compact  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Large  Midsize    Small   Sporty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Van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0.12700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1.14300  1.65100  1.39700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0.38100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1.65100</a:t>
            </a: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gofCI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gof,digits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p.obs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p.LCI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p.UCI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p.exp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Compact 0.172 0.109 0.261 0.167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Large   0.118 0.067 0.199 0.167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Midsize 0.237 0.162 0.332 0.167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Small   0.226 0.153 0.321 0.167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Sporty  0.151 0.092 0.237 0.167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Van     0.097 0.052 0.174 0.167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 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(freq2,correct=FALSE) 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Pearson's Chi-squared test with freq2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17.1588,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1, p-value =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3.438e-05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chi$expected</a:t>
            </a:r>
            <a:endParaRPr lang="en-US" sz="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      No      Yes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15.48387 29.51613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16.51613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31.48387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chi$residuals</a:t>
            </a:r>
            <a:endParaRPr lang="en-US" sz="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       No       Yes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-2.410160  1.745645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 2.333627 -1.690214</a:t>
            </a:r>
          </a:p>
        </p:txBody>
      </p:sp>
      <p:pic>
        <p:nvPicPr>
          <p:cNvPr id="10" name="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5211" y="5860410"/>
            <a:ext cx="11430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2" name="Pictur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314357" y="4993843"/>
            <a:ext cx="11430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3" name="Pictur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313437" y="838748"/>
            <a:ext cx="11430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4" name="Shape 38"/>
          <p:cNvSpPr/>
          <p:nvPr/>
        </p:nvSpPr>
        <p:spPr>
          <a:xfrm>
            <a:off x="97154" y="54502"/>
            <a:ext cx="2926080" cy="227438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sz="1400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Shape 38"/>
          <p:cNvSpPr/>
          <p:nvPr/>
        </p:nvSpPr>
        <p:spPr>
          <a:xfrm>
            <a:off x="3110865" y="54502"/>
            <a:ext cx="2926080" cy="227438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Bivariate EDA</a:t>
            </a:r>
            <a:endParaRPr sz="1400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Shape 38"/>
          <p:cNvSpPr/>
          <p:nvPr/>
        </p:nvSpPr>
        <p:spPr>
          <a:xfrm>
            <a:off x="3110865" y="4090986"/>
            <a:ext cx="2926080" cy="227438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Linear Regression</a:t>
            </a:r>
            <a:endParaRPr sz="1400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Shape 38"/>
          <p:cNvSpPr/>
          <p:nvPr/>
        </p:nvSpPr>
        <p:spPr>
          <a:xfrm>
            <a:off x="6126480" y="54667"/>
            <a:ext cx="2926080" cy="227438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Hypothesis Tests</a:t>
            </a:r>
            <a:endParaRPr sz="1400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286" y="3973820"/>
            <a:ext cx="1828800" cy="914400"/>
          </a:xfrm>
          <a:prstGeom prst="rect">
            <a:avLst/>
          </a:prstGeom>
        </p:spPr>
      </p:pic>
      <p:sp>
        <p:nvSpPr>
          <p:cNvPr id="15" name="Shape 38"/>
          <p:cNvSpPr/>
          <p:nvPr/>
        </p:nvSpPr>
        <p:spPr>
          <a:xfrm>
            <a:off x="95249" y="1822324"/>
            <a:ext cx="2926080" cy="227438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Univariate EDA</a:t>
            </a:r>
            <a:endParaRPr sz="1400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344097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774</Words>
  <Application>Microsoft Office PowerPoint</Application>
  <PresentationFormat>Letter Paper (8.5x11 in)</PresentationFormat>
  <Paragraphs>252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7" baseType="lpstr">
      <vt:lpstr>Arabic Typesetting</vt:lpstr>
      <vt:lpstr>Arial</vt:lpstr>
      <vt:lpstr>Avenir Book</vt:lpstr>
      <vt:lpstr>Cordia New</vt:lpstr>
      <vt:lpstr>Courier New</vt:lpstr>
      <vt:lpstr>Helvetica Light</vt:lpstr>
      <vt:lpstr>Menlo</vt:lpstr>
      <vt:lpstr>Microsoft Yi Baiti</vt:lpstr>
      <vt:lpstr>Source Sans Pro</vt:lpstr>
      <vt:lpstr>Source Sans Pro Light</vt:lpstr>
      <vt:lpstr>Source Sans Pro Semibold</vt:lpstr>
      <vt:lpstr>Symbol</vt:lpstr>
      <vt:lpstr>Times New Roman</vt:lpstr>
      <vt:lpstr>Wingdings</vt:lpstr>
      <vt:lpstr>White</vt:lpstr>
      <vt:lpstr>R Cheatsheet • MTH107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Cheatsheet Northland College  Introductory Statistics</dc:title>
  <dc:creator>Derek Ogle</dc:creator>
  <cp:lastModifiedBy>Derek Ogle</cp:lastModifiedBy>
  <cp:revision>63</cp:revision>
  <cp:lastPrinted>2016-12-15T18:07:42Z</cp:lastPrinted>
  <dcterms:modified xsi:type="dcterms:W3CDTF">2017-09-28T16:15:04Z</dcterms:modified>
</cp:coreProperties>
</file>