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9" r:id="rId3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587" y="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DC37CE51-47C1-4915-B907-DCD114BF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44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AD074D8C-8158-49E9-A32D-A75222EC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0650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6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1E5C-D02D-483A-B24D-3A43E3FC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1E5C-D02D-483A-B24D-3A43E3FC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1E5C-D02D-483A-B24D-3A43E3FC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8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1E5C-D02D-483A-B24D-3A43E3FC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1E5C-D02D-483A-B24D-3A43E3FC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6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1E5C-D02D-483A-B24D-3A43E3FC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1E5C-D02D-483A-B24D-3A43E3FC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1E5C-D02D-483A-B24D-3A43E3FC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3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1E5C-D02D-483A-B24D-3A43E3FC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1E5C-D02D-483A-B24D-3A43E3FC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0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1E5C-D02D-483A-B24D-3A43E3FC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1E5C-D02D-483A-B24D-3A43E3FC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4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86800" cy="838200"/>
          </a:xfrm>
        </p:spPr>
        <p:txBody>
          <a:bodyPr>
            <a:normAutofit/>
          </a:bodyPr>
          <a:lstStyle/>
          <a:p>
            <a:r>
              <a:rPr lang="en-US" sz="5400" b="1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825192"/>
            <a:ext cx="12192000" cy="5943600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en-US" sz="3000" b="1" dirty="0" smtClean="0"/>
              <a:t>  1</a:t>
            </a:r>
            <a:r>
              <a:rPr lang="en-US" sz="3000" b="1" dirty="0"/>
              <a:t>) </a:t>
            </a:r>
            <a:r>
              <a:rPr lang="en-US" sz="3000" dirty="0" smtClean="0"/>
              <a:t>State </a:t>
            </a:r>
            <a:r>
              <a:rPr lang="en-US" sz="3000" dirty="0"/>
              <a:t>the rejection criterion (</a:t>
            </a:r>
            <a:r>
              <a:rPr lang="en-US" sz="3000" dirty="0">
                <a:latin typeface="Symbol" pitchFamily="18" charset="2"/>
              </a:rPr>
              <a:t>a</a:t>
            </a:r>
            <a:r>
              <a:rPr lang="en-US" sz="3000" dirty="0"/>
              <a:t>)</a:t>
            </a:r>
            <a:endParaRPr lang="en-US" sz="3000" dirty="0"/>
          </a:p>
          <a:p>
            <a:pPr marL="609600" indent="-609600">
              <a:buNone/>
            </a:pPr>
            <a:r>
              <a:rPr lang="en-US" sz="3000" b="1" dirty="0" smtClean="0"/>
              <a:t>  2</a:t>
            </a:r>
            <a:r>
              <a:rPr lang="en-US" sz="3000" b="1" dirty="0"/>
              <a:t>)</a:t>
            </a:r>
            <a:r>
              <a:rPr lang="en-US" sz="3000" dirty="0"/>
              <a:t> </a:t>
            </a:r>
            <a:r>
              <a:rPr lang="en-US" sz="3000" dirty="0" smtClean="0"/>
              <a:t>State </a:t>
            </a:r>
            <a:r>
              <a:rPr lang="en-US" sz="3000" dirty="0"/>
              <a:t>the null &amp;</a:t>
            </a:r>
            <a:r>
              <a:rPr lang="en-US" sz="3000" dirty="0"/>
              <a:t> </a:t>
            </a:r>
            <a:r>
              <a:rPr lang="en-US" sz="3000" dirty="0"/>
              <a:t>alternative </a:t>
            </a:r>
            <a:r>
              <a:rPr lang="en-US" sz="3000" dirty="0"/>
              <a:t>hypotheses and define the parameter(s)</a:t>
            </a:r>
          </a:p>
          <a:p>
            <a:pPr marL="609600" indent="-609600">
              <a:buNone/>
            </a:pPr>
            <a:r>
              <a:rPr lang="en-US" sz="3000" b="1" dirty="0" smtClean="0"/>
              <a:t>  3</a:t>
            </a:r>
            <a:r>
              <a:rPr lang="en-US" sz="3000" b="1" dirty="0"/>
              <a:t>)</a:t>
            </a:r>
            <a:r>
              <a:rPr lang="en-US" sz="3000" dirty="0"/>
              <a:t> </a:t>
            </a:r>
            <a:r>
              <a:rPr lang="en-US" sz="3000" dirty="0" smtClean="0"/>
              <a:t>Determine </a:t>
            </a:r>
            <a:r>
              <a:rPr lang="en-US" sz="3000" dirty="0"/>
              <a:t>which test to perform – Explain!</a:t>
            </a:r>
          </a:p>
          <a:p>
            <a:pPr marL="609600" indent="-609600">
              <a:buNone/>
            </a:pPr>
            <a:r>
              <a:rPr lang="en-US" sz="3000" b="1" dirty="0" smtClean="0"/>
              <a:t>  4</a:t>
            </a:r>
            <a:r>
              <a:rPr lang="en-US" sz="3000" b="1" dirty="0"/>
              <a:t>)</a:t>
            </a:r>
            <a:r>
              <a:rPr lang="en-US" sz="3000" dirty="0"/>
              <a:t> </a:t>
            </a:r>
            <a:r>
              <a:rPr lang="en-US" sz="3000" dirty="0" smtClean="0"/>
              <a:t>Collect </a:t>
            </a:r>
            <a:r>
              <a:rPr lang="en-US" sz="3000" dirty="0"/>
              <a:t>the </a:t>
            </a:r>
            <a:r>
              <a:rPr lang="en-US" sz="3000" dirty="0"/>
              <a:t>data (address type of study and randomization)</a:t>
            </a:r>
            <a:endParaRPr lang="en-US" sz="3000" dirty="0"/>
          </a:p>
          <a:p>
            <a:pPr marL="609600" indent="-609600">
              <a:buNone/>
            </a:pPr>
            <a:r>
              <a:rPr lang="en-US" sz="3000" b="1" dirty="0" smtClean="0"/>
              <a:t>  5</a:t>
            </a:r>
            <a:r>
              <a:rPr lang="en-US" sz="3000" b="1" dirty="0"/>
              <a:t>)</a:t>
            </a:r>
            <a:r>
              <a:rPr lang="en-US" sz="3000" dirty="0"/>
              <a:t> </a:t>
            </a:r>
            <a:r>
              <a:rPr lang="en-US" sz="3000" dirty="0" smtClean="0"/>
              <a:t>Check </a:t>
            </a:r>
            <a:r>
              <a:rPr lang="en-US" sz="3000" dirty="0"/>
              <a:t>all necessary </a:t>
            </a:r>
            <a:r>
              <a:rPr lang="en-US" sz="3000" dirty="0"/>
              <a:t>assumption(s)</a:t>
            </a:r>
            <a:endParaRPr lang="en-US" sz="3000" dirty="0"/>
          </a:p>
          <a:p>
            <a:pPr marL="609600" indent="-609600">
              <a:buNone/>
            </a:pPr>
            <a:r>
              <a:rPr lang="en-US" sz="3000" b="1" dirty="0" smtClean="0"/>
              <a:t>  6</a:t>
            </a:r>
            <a:r>
              <a:rPr lang="en-US" sz="3000" b="1" dirty="0"/>
              <a:t>)</a:t>
            </a:r>
            <a:r>
              <a:rPr lang="en-US" sz="3000" dirty="0"/>
              <a:t> </a:t>
            </a:r>
            <a:r>
              <a:rPr lang="en-US" sz="3000" dirty="0" smtClean="0"/>
              <a:t>Calculate </a:t>
            </a:r>
            <a:r>
              <a:rPr lang="en-US" sz="3000" dirty="0"/>
              <a:t>the appropriate </a:t>
            </a:r>
            <a:r>
              <a:rPr lang="en-US" sz="3000" dirty="0"/>
              <a:t>statistic(s)</a:t>
            </a:r>
            <a:endParaRPr lang="en-US" sz="3000" dirty="0"/>
          </a:p>
          <a:p>
            <a:pPr marL="609600" indent="-609600">
              <a:buNone/>
            </a:pPr>
            <a:r>
              <a:rPr lang="en-US" sz="3000" b="1" dirty="0" smtClean="0"/>
              <a:t>  7</a:t>
            </a:r>
            <a:r>
              <a:rPr lang="en-US" sz="3000" b="1" dirty="0"/>
              <a:t>)</a:t>
            </a:r>
            <a:r>
              <a:rPr lang="en-US" sz="3000" dirty="0"/>
              <a:t> </a:t>
            </a:r>
            <a:r>
              <a:rPr lang="en-US" sz="3000" dirty="0" smtClean="0"/>
              <a:t>Calculate </a:t>
            </a:r>
            <a:r>
              <a:rPr lang="en-US" sz="3000" dirty="0"/>
              <a:t>the appropriate test statistic</a:t>
            </a:r>
          </a:p>
          <a:p>
            <a:pPr marL="609600" indent="-609600">
              <a:buNone/>
            </a:pPr>
            <a:r>
              <a:rPr lang="en-US" sz="3000" b="1" dirty="0" smtClean="0"/>
              <a:t>  8</a:t>
            </a:r>
            <a:r>
              <a:rPr lang="en-US" sz="3000" b="1" dirty="0"/>
              <a:t>)</a:t>
            </a:r>
            <a:r>
              <a:rPr lang="en-US" sz="3000" dirty="0"/>
              <a:t> </a:t>
            </a:r>
            <a:r>
              <a:rPr lang="en-US" sz="3000" dirty="0" smtClean="0"/>
              <a:t>Calculate </a:t>
            </a:r>
            <a:r>
              <a:rPr lang="en-US" sz="3000" dirty="0"/>
              <a:t>the p-value</a:t>
            </a:r>
          </a:p>
          <a:p>
            <a:pPr marL="609600" indent="-609600">
              <a:buNone/>
            </a:pPr>
            <a:r>
              <a:rPr lang="en-US" sz="3000" b="1" dirty="0" smtClean="0"/>
              <a:t>  9</a:t>
            </a:r>
            <a:r>
              <a:rPr lang="en-US" sz="3000" b="1" dirty="0"/>
              <a:t>)</a:t>
            </a:r>
            <a:r>
              <a:rPr lang="en-US" sz="3000" dirty="0"/>
              <a:t> </a:t>
            </a:r>
            <a:r>
              <a:rPr lang="en-US" sz="3000" dirty="0" smtClean="0"/>
              <a:t>State </a:t>
            </a:r>
            <a:r>
              <a:rPr lang="en-US" sz="3000" dirty="0"/>
              <a:t>your rejection </a:t>
            </a:r>
            <a:r>
              <a:rPr lang="en-US" sz="3000" dirty="0"/>
              <a:t>decision</a:t>
            </a:r>
          </a:p>
          <a:p>
            <a:pPr marL="609600" indent="-609600">
              <a:buNone/>
            </a:pPr>
            <a:r>
              <a:rPr lang="en-US" sz="3000" b="1" dirty="0"/>
              <a:t>10)</a:t>
            </a:r>
            <a:r>
              <a:rPr lang="en-US" sz="3000" dirty="0"/>
              <a:t> Summarize your findings in terms of the problem </a:t>
            </a:r>
          </a:p>
          <a:p>
            <a:pPr marL="609600" indent="-609600">
              <a:buNone/>
            </a:pPr>
            <a:r>
              <a:rPr lang="en-US" sz="3000" b="1" dirty="0"/>
              <a:t>11) If </a:t>
            </a:r>
            <a:r>
              <a:rPr lang="en-US" sz="3000" b="1" dirty="0" smtClean="0"/>
              <a:t>rejected H</a:t>
            </a:r>
            <a:r>
              <a:rPr lang="en-US" sz="3000" b="1" baseline="-25000" dirty="0" smtClean="0"/>
              <a:t>0</a:t>
            </a:r>
            <a:r>
              <a:rPr lang="en-US" sz="3000" b="1" dirty="0" smtClean="0"/>
              <a:t>,</a:t>
            </a:r>
            <a:r>
              <a:rPr lang="en-US" sz="3000" dirty="0" smtClean="0"/>
              <a:t> </a:t>
            </a:r>
            <a:r>
              <a:rPr lang="en-US" sz="3000" dirty="0"/>
              <a:t>compute </a:t>
            </a:r>
            <a:r>
              <a:rPr lang="en-US" sz="3000" dirty="0" smtClean="0"/>
              <a:t>a </a:t>
            </a:r>
            <a:r>
              <a:rPr lang="en-US" sz="3000" b="1" dirty="0" smtClean="0"/>
              <a:t>100(1-</a:t>
            </a:r>
            <a:r>
              <a:rPr lang="en-US" sz="3000" b="1" dirty="0" smtClean="0">
                <a:latin typeface="Symbol" pitchFamily="18" charset="2"/>
              </a:rPr>
              <a:t>a</a:t>
            </a:r>
            <a:r>
              <a:rPr lang="en-US" sz="3000" b="1" dirty="0" smtClean="0"/>
              <a:t>)%</a:t>
            </a:r>
            <a:r>
              <a:rPr lang="en-US" sz="3000" dirty="0" smtClean="0"/>
              <a:t> </a:t>
            </a:r>
            <a:r>
              <a:rPr lang="en-US" sz="3000" i="1" dirty="0"/>
              <a:t>confidence region</a:t>
            </a:r>
            <a:r>
              <a:rPr lang="en-US" sz="3000" dirty="0"/>
              <a:t> for the parameter</a:t>
            </a:r>
          </a:p>
        </p:txBody>
      </p:sp>
    </p:spTree>
    <p:extLst>
      <p:ext uri="{BB962C8B-B14F-4D97-AF65-F5344CB8AC3E}">
        <p14:creationId xmlns:p14="http://schemas.microsoft.com/office/powerpoint/2010/main" val="296554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6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86800" cy="838200"/>
          </a:xfrm>
        </p:spPr>
        <p:txBody>
          <a:bodyPr>
            <a:normAutofit/>
          </a:bodyPr>
          <a:lstStyle/>
          <a:p>
            <a:r>
              <a:rPr lang="en-US" sz="5400" b="1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825192"/>
            <a:ext cx="12192000" cy="5943600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en-US" sz="3000" b="1" dirty="0" smtClean="0"/>
              <a:t>  1</a:t>
            </a:r>
            <a:r>
              <a:rPr lang="en-US" sz="3000" b="1" dirty="0"/>
              <a:t>) </a:t>
            </a:r>
            <a:r>
              <a:rPr lang="en-US" sz="3000" dirty="0" smtClean="0"/>
              <a:t>State </a:t>
            </a:r>
            <a:r>
              <a:rPr lang="en-US" sz="3000" dirty="0"/>
              <a:t>the rejection criterion (</a:t>
            </a:r>
            <a:r>
              <a:rPr lang="en-US" sz="3000" dirty="0">
                <a:latin typeface="Symbol" pitchFamily="18" charset="2"/>
              </a:rPr>
              <a:t>a</a:t>
            </a:r>
            <a:r>
              <a:rPr lang="en-US" sz="3000" dirty="0"/>
              <a:t>)</a:t>
            </a:r>
            <a:endParaRPr lang="en-US" sz="3000" dirty="0"/>
          </a:p>
          <a:p>
            <a:pPr marL="609600" indent="-609600">
              <a:buNone/>
            </a:pPr>
            <a:r>
              <a:rPr lang="en-US" sz="3000" b="1" dirty="0" smtClean="0"/>
              <a:t>  2</a:t>
            </a:r>
            <a:r>
              <a:rPr lang="en-US" sz="3000" b="1" dirty="0"/>
              <a:t>)</a:t>
            </a:r>
            <a:r>
              <a:rPr lang="en-US" sz="3000" dirty="0"/>
              <a:t> </a:t>
            </a:r>
            <a:r>
              <a:rPr lang="en-US" sz="3000" dirty="0" smtClean="0"/>
              <a:t>State </a:t>
            </a:r>
            <a:r>
              <a:rPr lang="en-US" sz="3000" dirty="0"/>
              <a:t>the null &amp;</a:t>
            </a:r>
            <a:r>
              <a:rPr lang="en-US" sz="3000" dirty="0"/>
              <a:t> </a:t>
            </a:r>
            <a:r>
              <a:rPr lang="en-US" sz="3000" dirty="0"/>
              <a:t>alternative </a:t>
            </a:r>
            <a:r>
              <a:rPr lang="en-US" sz="3000" dirty="0"/>
              <a:t>hypotheses and define the parameter(s)</a:t>
            </a:r>
          </a:p>
          <a:p>
            <a:pPr marL="609600" indent="-609600">
              <a:buNone/>
            </a:pPr>
            <a:r>
              <a:rPr lang="en-US" sz="3000" b="1" dirty="0" smtClean="0"/>
              <a:t>  3</a:t>
            </a:r>
            <a:r>
              <a:rPr lang="en-US" sz="3000" b="1" dirty="0"/>
              <a:t>)</a:t>
            </a:r>
            <a:r>
              <a:rPr lang="en-US" sz="3000" dirty="0"/>
              <a:t> </a:t>
            </a:r>
            <a:r>
              <a:rPr lang="en-US" sz="3000" dirty="0" smtClean="0"/>
              <a:t>Determine </a:t>
            </a:r>
            <a:r>
              <a:rPr lang="en-US" sz="3000" dirty="0"/>
              <a:t>which test to perform – Explain!</a:t>
            </a:r>
          </a:p>
          <a:p>
            <a:pPr marL="609600" indent="-609600">
              <a:buNone/>
            </a:pPr>
            <a:r>
              <a:rPr lang="en-US" sz="3000" b="1" dirty="0" smtClean="0"/>
              <a:t>  4</a:t>
            </a:r>
            <a:r>
              <a:rPr lang="en-US" sz="3000" b="1" dirty="0"/>
              <a:t>)</a:t>
            </a:r>
            <a:r>
              <a:rPr lang="en-US" sz="3000" dirty="0"/>
              <a:t> </a:t>
            </a:r>
            <a:r>
              <a:rPr lang="en-US" sz="3000" dirty="0" smtClean="0"/>
              <a:t>Collect </a:t>
            </a:r>
            <a:r>
              <a:rPr lang="en-US" sz="3000" dirty="0"/>
              <a:t>the </a:t>
            </a:r>
            <a:r>
              <a:rPr lang="en-US" sz="3000" dirty="0"/>
              <a:t>data (address type of study and randomization)</a:t>
            </a:r>
            <a:endParaRPr lang="en-US" sz="3000" dirty="0"/>
          </a:p>
          <a:p>
            <a:pPr marL="609600" indent="-609600">
              <a:buNone/>
            </a:pPr>
            <a:r>
              <a:rPr lang="en-US" sz="3000" b="1" dirty="0" smtClean="0"/>
              <a:t>  5</a:t>
            </a:r>
            <a:r>
              <a:rPr lang="en-US" sz="3000" b="1" dirty="0"/>
              <a:t>)</a:t>
            </a:r>
            <a:r>
              <a:rPr lang="en-US" sz="3000" dirty="0"/>
              <a:t> </a:t>
            </a:r>
            <a:r>
              <a:rPr lang="en-US" sz="3000" dirty="0" smtClean="0"/>
              <a:t>Check </a:t>
            </a:r>
            <a:r>
              <a:rPr lang="en-US" sz="3000" dirty="0"/>
              <a:t>all necessary </a:t>
            </a:r>
            <a:r>
              <a:rPr lang="en-US" sz="3000" dirty="0"/>
              <a:t>assumption(s)</a:t>
            </a:r>
            <a:endParaRPr lang="en-US" sz="3000" dirty="0"/>
          </a:p>
          <a:p>
            <a:pPr marL="609600" indent="-609600">
              <a:buNone/>
            </a:pPr>
            <a:r>
              <a:rPr lang="en-US" sz="3000" b="1" dirty="0" smtClean="0"/>
              <a:t>  6</a:t>
            </a:r>
            <a:r>
              <a:rPr lang="en-US" sz="3000" b="1" dirty="0"/>
              <a:t>)</a:t>
            </a:r>
            <a:r>
              <a:rPr lang="en-US" sz="3000" dirty="0"/>
              <a:t> </a:t>
            </a:r>
            <a:r>
              <a:rPr lang="en-US" sz="3000" dirty="0" smtClean="0"/>
              <a:t>Calculate </a:t>
            </a:r>
            <a:r>
              <a:rPr lang="en-US" sz="3000" dirty="0"/>
              <a:t>the appropriate </a:t>
            </a:r>
            <a:r>
              <a:rPr lang="en-US" sz="3000" dirty="0"/>
              <a:t>statistic(s)</a:t>
            </a:r>
            <a:endParaRPr lang="en-US" sz="3000" dirty="0"/>
          </a:p>
          <a:p>
            <a:pPr marL="609600" indent="-609600">
              <a:buNone/>
            </a:pPr>
            <a:r>
              <a:rPr lang="en-US" sz="3000" b="1" dirty="0" smtClean="0"/>
              <a:t>  7</a:t>
            </a:r>
            <a:r>
              <a:rPr lang="en-US" sz="3000" b="1" dirty="0"/>
              <a:t>)</a:t>
            </a:r>
            <a:r>
              <a:rPr lang="en-US" sz="3000" dirty="0"/>
              <a:t> </a:t>
            </a:r>
            <a:r>
              <a:rPr lang="en-US" sz="3000" dirty="0" smtClean="0"/>
              <a:t>Calculate </a:t>
            </a:r>
            <a:r>
              <a:rPr lang="en-US" sz="3000" dirty="0"/>
              <a:t>the appropriate test statistic</a:t>
            </a:r>
          </a:p>
          <a:p>
            <a:pPr marL="609600" indent="-609600">
              <a:buNone/>
            </a:pPr>
            <a:r>
              <a:rPr lang="en-US" sz="3000" b="1" dirty="0" smtClean="0"/>
              <a:t>  8</a:t>
            </a:r>
            <a:r>
              <a:rPr lang="en-US" sz="3000" b="1" dirty="0"/>
              <a:t>)</a:t>
            </a:r>
            <a:r>
              <a:rPr lang="en-US" sz="3000" dirty="0"/>
              <a:t> </a:t>
            </a:r>
            <a:r>
              <a:rPr lang="en-US" sz="3000" dirty="0" smtClean="0"/>
              <a:t>Calculate </a:t>
            </a:r>
            <a:r>
              <a:rPr lang="en-US" sz="3000" dirty="0"/>
              <a:t>the p-value</a:t>
            </a:r>
          </a:p>
          <a:p>
            <a:pPr marL="609600" indent="-609600">
              <a:buNone/>
            </a:pPr>
            <a:r>
              <a:rPr lang="en-US" sz="3000" b="1" dirty="0" smtClean="0"/>
              <a:t>  9</a:t>
            </a:r>
            <a:r>
              <a:rPr lang="en-US" sz="3000" b="1" dirty="0"/>
              <a:t>)</a:t>
            </a:r>
            <a:r>
              <a:rPr lang="en-US" sz="3000" dirty="0"/>
              <a:t> </a:t>
            </a:r>
            <a:r>
              <a:rPr lang="en-US" sz="3000" dirty="0" smtClean="0"/>
              <a:t>State </a:t>
            </a:r>
            <a:r>
              <a:rPr lang="en-US" sz="3000" dirty="0"/>
              <a:t>your rejection </a:t>
            </a:r>
            <a:r>
              <a:rPr lang="en-US" sz="3000" dirty="0"/>
              <a:t>decision</a:t>
            </a:r>
          </a:p>
          <a:p>
            <a:pPr marL="609600" indent="-609600">
              <a:buNone/>
            </a:pPr>
            <a:r>
              <a:rPr lang="en-US" sz="3000" b="1" dirty="0"/>
              <a:t>10)</a:t>
            </a:r>
            <a:r>
              <a:rPr lang="en-US" sz="3000" dirty="0"/>
              <a:t> Summarize your findings in terms of the problem </a:t>
            </a:r>
          </a:p>
          <a:p>
            <a:pPr marL="609600" indent="-609600">
              <a:buNone/>
            </a:pPr>
            <a:r>
              <a:rPr lang="en-US" sz="3000" b="1" dirty="0"/>
              <a:t>11) If </a:t>
            </a:r>
            <a:r>
              <a:rPr lang="en-US" sz="3000" b="1" dirty="0" smtClean="0"/>
              <a:t>rejected H</a:t>
            </a:r>
            <a:r>
              <a:rPr lang="en-US" sz="3000" b="1" baseline="-25000" dirty="0" smtClean="0"/>
              <a:t>0</a:t>
            </a:r>
            <a:r>
              <a:rPr lang="en-US" sz="3000" b="1" dirty="0" smtClean="0"/>
              <a:t>,</a:t>
            </a:r>
            <a:r>
              <a:rPr lang="en-US" sz="3000" dirty="0" smtClean="0"/>
              <a:t> </a:t>
            </a:r>
            <a:r>
              <a:rPr lang="en-US" sz="3000" dirty="0"/>
              <a:t>compute </a:t>
            </a:r>
            <a:r>
              <a:rPr lang="en-US" sz="3000" dirty="0" smtClean="0"/>
              <a:t>a </a:t>
            </a:r>
            <a:r>
              <a:rPr lang="en-US" sz="3000" b="1" dirty="0" smtClean="0"/>
              <a:t>100(1-</a:t>
            </a:r>
            <a:r>
              <a:rPr lang="en-US" sz="3000" b="1" dirty="0" smtClean="0">
                <a:latin typeface="Symbol" pitchFamily="18" charset="2"/>
              </a:rPr>
              <a:t>a</a:t>
            </a:r>
            <a:r>
              <a:rPr lang="en-US" sz="3000" b="1" dirty="0" smtClean="0"/>
              <a:t>)%</a:t>
            </a:r>
            <a:r>
              <a:rPr lang="en-US" sz="3000" dirty="0" smtClean="0"/>
              <a:t> </a:t>
            </a:r>
            <a:r>
              <a:rPr lang="en-US" sz="3000" i="1" dirty="0"/>
              <a:t>confidence region</a:t>
            </a:r>
            <a:r>
              <a:rPr lang="en-US" sz="3000" dirty="0"/>
              <a:t> for the parameter</a:t>
            </a:r>
          </a:p>
        </p:txBody>
      </p:sp>
    </p:spTree>
    <p:extLst>
      <p:ext uri="{BB962C8B-B14F-4D97-AF65-F5344CB8AC3E}">
        <p14:creationId xmlns:p14="http://schemas.microsoft.com/office/powerpoint/2010/main" val="351262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6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232</Words>
  <Application>Microsoft Office PowerPoint</Application>
  <PresentationFormat>Widescreen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Recipe for any Hypothesis Test</vt:lpstr>
      <vt:lpstr>Recipe for any Hypothesis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for any Hypothesis Test</dc:title>
  <dc:creator>Derek Ogle</dc:creator>
  <cp:lastModifiedBy>Derek Ogle</cp:lastModifiedBy>
  <cp:revision>2</cp:revision>
  <cp:lastPrinted>2013-11-08T14:03:58Z</cp:lastPrinted>
  <dcterms:created xsi:type="dcterms:W3CDTF">2013-11-08T14:02:14Z</dcterms:created>
  <dcterms:modified xsi:type="dcterms:W3CDTF">2013-11-08T14:04:26Z</dcterms:modified>
</cp:coreProperties>
</file>