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270" r:id="rId2"/>
    <p:sldId id="257" r:id="rId3"/>
    <p:sldId id="271" r:id="rId4"/>
    <p:sldId id="288" r:id="rId5"/>
    <p:sldId id="290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6" autoAdjust="0"/>
  </p:normalViewPr>
  <p:slideViewPr>
    <p:cSldViewPr>
      <p:cViewPr varScale="1">
        <p:scale>
          <a:sx n="58" d="100"/>
          <a:sy n="58" d="100"/>
        </p:scale>
        <p:origin x="54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9E8EDF-0127-4EC6-9EAB-1F714CFFA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0850E27-7330-45B0-AB4E-5776175D6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2C8AAA8-2930-4EAE-8F09-4A639AE58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7277FAC-6273-4CCD-9F4A-D91D0BAFB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42A5D2-8297-4C2E-A455-795C6C535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F1543EF-3E47-4355-A9B1-4C4FB9BD6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E4F254-1B27-4CC8-8F9B-1A4C114DF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7FFD480-C9E5-4018-94E1-184E05FF3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4803EFD-190A-45B2-A17E-4663BC1EF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2880AC-8E28-46F8-8B78-8A44641A9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09C3AC-13CC-493D-8383-8497CD7CE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A6A6CA1-BE79-482D-B3B1-F5C0DEDDD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2214D01-AF2C-464E-AEAA-64AAA7E4F4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Importance of Statistics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1DDB15-A31A-4170-8843-D1D0EAD69CA5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648200" cy="1143000"/>
          </a:xfrm>
        </p:spPr>
        <p:txBody>
          <a:bodyPr/>
          <a:lstStyle/>
          <a:p>
            <a:r>
              <a:rPr lang="en-US"/>
              <a:t>Consider This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5442626" cy="4648200"/>
          </a:xfrm>
        </p:spPr>
        <p:txBody>
          <a:bodyPr/>
          <a:lstStyle/>
          <a:p>
            <a:r>
              <a:rPr lang="en-US" dirty="0" smtClean="0"/>
              <a:t>Marketing </a:t>
            </a:r>
            <a:r>
              <a:rPr lang="en-US" dirty="0" err="1" smtClean="0"/>
              <a:t>cheeseheads</a:t>
            </a:r>
            <a:r>
              <a:rPr lang="en-US" dirty="0" smtClean="0"/>
              <a:t> </a:t>
            </a:r>
            <a:r>
              <a:rPr lang="en-US" dirty="0"/>
              <a:t>to residents  of Ashland &amp; Bayfield </a:t>
            </a:r>
            <a:r>
              <a:rPr lang="en-US" dirty="0" smtClean="0"/>
              <a:t>counties (in 1990)</a:t>
            </a:r>
            <a:endParaRPr lang="en-US" dirty="0"/>
          </a:p>
          <a:p>
            <a:endParaRPr lang="en-US" sz="1600" dirty="0"/>
          </a:p>
          <a:p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know the </a:t>
            </a:r>
            <a:r>
              <a:rPr lang="en-US" dirty="0">
                <a:solidFill>
                  <a:schemeClr val="accent1"/>
                </a:solidFill>
              </a:rPr>
              <a:t>mean age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percentage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males</a:t>
            </a:r>
            <a:endParaRPr lang="en-US" dirty="0"/>
          </a:p>
        </p:txBody>
      </p:sp>
      <p:pic>
        <p:nvPicPr>
          <p:cNvPr id="1026" name="Picture 2" descr="http://urethaneblog.typepad.com/.a/6a00e553931c4c88330163029c4b5c970d-8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71549"/>
            <a:ext cx="2667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telegraph.co.uk/multimedia/archive/01784/cheese-head_1784057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51" y="3810000"/>
            <a:ext cx="301557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AB24252-436B-4006-8272-5BA0E5350ED4}" type="slidenum">
              <a:rPr lang="en-US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How Should You Proceed?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r>
              <a:rPr lang="en-US" dirty="0" smtClean="0"/>
              <a:t>Want </a:t>
            </a:r>
            <a:r>
              <a:rPr lang="en-US" dirty="0"/>
              <a:t>to know </a:t>
            </a:r>
            <a:r>
              <a:rPr lang="en-US" dirty="0" smtClean="0"/>
              <a:t>the mean </a:t>
            </a:r>
            <a:r>
              <a:rPr lang="en-US" dirty="0"/>
              <a:t>&amp; </a:t>
            </a:r>
            <a:r>
              <a:rPr lang="en-US" dirty="0" smtClean="0"/>
              <a:t>percentage male </a:t>
            </a:r>
            <a:r>
              <a:rPr lang="en-US" dirty="0"/>
              <a:t>for the entire </a:t>
            </a:r>
            <a:r>
              <a:rPr lang="en-US" b="1" dirty="0">
                <a:solidFill>
                  <a:schemeClr val="accent1"/>
                </a:solidFill>
              </a:rPr>
              <a:t>population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Is this possible or reasonable?</a:t>
            </a:r>
            <a:endParaRPr lang="en-US" sz="3200" b="1" dirty="0">
              <a:solidFill>
                <a:schemeClr val="accent2"/>
              </a:solidFill>
            </a:endParaRPr>
          </a:p>
          <a:p>
            <a:pPr lvl="1"/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dirty="0"/>
              <a:t>The best we can do is look at a </a:t>
            </a:r>
            <a:r>
              <a:rPr lang="en-US" b="1" dirty="0">
                <a:solidFill>
                  <a:schemeClr val="accent1"/>
                </a:solidFill>
              </a:rPr>
              <a:t>sample</a:t>
            </a:r>
            <a:r>
              <a:rPr lang="en-US" dirty="0" smtClean="0"/>
              <a:t> (i.e., a portion </a:t>
            </a:r>
            <a:r>
              <a:rPr lang="en-US" dirty="0"/>
              <a:t>of the </a:t>
            </a:r>
            <a:r>
              <a:rPr lang="en-US" dirty="0" smtClean="0"/>
              <a:t>population)</a:t>
            </a:r>
            <a:endParaRPr lang="en-US" dirty="0"/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How do we do that?</a:t>
            </a:r>
          </a:p>
          <a:p>
            <a:pPr lvl="2"/>
            <a:r>
              <a:rPr lang="en-US" sz="2800" dirty="0"/>
              <a:t>How are </a:t>
            </a:r>
            <a:r>
              <a:rPr lang="en-US" sz="2800" b="1" dirty="0">
                <a:solidFill>
                  <a:schemeClr val="accent1"/>
                </a:solidFill>
              </a:rPr>
              <a:t>individuals</a:t>
            </a:r>
            <a:r>
              <a:rPr lang="en-US" sz="2800" dirty="0"/>
              <a:t> selected?</a:t>
            </a:r>
          </a:p>
          <a:p>
            <a:pPr lvl="2"/>
            <a:r>
              <a:rPr lang="en-US" sz="2800" dirty="0"/>
              <a:t>How many </a:t>
            </a:r>
            <a:r>
              <a:rPr lang="en-US" sz="2800" b="1" dirty="0">
                <a:solidFill>
                  <a:schemeClr val="accent1"/>
                </a:solidFill>
              </a:rPr>
              <a:t>individuals</a:t>
            </a:r>
            <a:r>
              <a:rPr lang="en-US" sz="2800" dirty="0"/>
              <a:t> should be selected?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b="1" dirty="0" smtClean="0"/>
              <a:t>Page 1, Sections 1 &amp; 2</a:t>
            </a:r>
          </a:p>
          <a:p>
            <a:pPr lvl="1"/>
            <a:r>
              <a:rPr lang="en-US" dirty="0"/>
              <a:t>Were individuals in </a:t>
            </a:r>
            <a:r>
              <a:rPr lang="en-US" dirty="0" smtClean="0"/>
              <a:t>your </a:t>
            </a:r>
            <a:r>
              <a:rPr lang="en-US" dirty="0"/>
              <a:t>sample identical</a:t>
            </a:r>
            <a:r>
              <a:rPr lang="en-US" dirty="0" smtClean="0"/>
              <a:t>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Why or why not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dirty="0"/>
          </a:p>
          <a:p>
            <a:r>
              <a:rPr lang="en-US" b="1" dirty="0"/>
              <a:t>Page 1, Section </a:t>
            </a:r>
            <a:r>
              <a:rPr lang="en-US" b="1" dirty="0" smtClean="0"/>
              <a:t>3</a:t>
            </a:r>
            <a:endParaRPr lang="en-US" b="1" dirty="0"/>
          </a:p>
          <a:p>
            <a:pPr lvl="1"/>
            <a:r>
              <a:rPr lang="en-US" dirty="0" smtClean="0"/>
              <a:t>Were the summaries, as compared to the raw data in the sample, useful to you?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Why or why not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D642A5D2-8297-4C2E-A455-795C6C5351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b="1" dirty="0"/>
              <a:t>Page 1, </a:t>
            </a:r>
            <a:r>
              <a:rPr lang="en-US" b="1" dirty="0" smtClean="0"/>
              <a:t>Section </a:t>
            </a:r>
            <a:r>
              <a:rPr lang="en-US" b="1" dirty="0" smtClean="0"/>
              <a:t>4</a:t>
            </a:r>
            <a:endParaRPr lang="en-US" b="1" dirty="0"/>
          </a:p>
          <a:p>
            <a:pPr lvl="1"/>
            <a:r>
              <a:rPr lang="en-US" dirty="0"/>
              <a:t>Were the means of the two samples identical?</a:t>
            </a:r>
          </a:p>
          <a:p>
            <a:pPr lvl="1"/>
            <a:r>
              <a:rPr lang="en-US" dirty="0"/>
              <a:t>Were the percentages that were male in the two samples identical?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Why or why not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Page 2</a:t>
            </a:r>
          </a:p>
          <a:p>
            <a:pPr lvl="1"/>
            <a:r>
              <a:rPr lang="en-US" dirty="0"/>
              <a:t>Did your sample summaries exactly equal the true values from the population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Why or why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D642A5D2-8297-4C2E-A455-795C6C5351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510C0C2-43F5-4D53-B4DC-E845D55FE800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Summary – 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3886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We cannot “see” the entire population</a:t>
            </a:r>
            <a:endParaRPr lang="en-US" dirty="0"/>
          </a:p>
          <a:p>
            <a:pPr lvl="1"/>
            <a:r>
              <a:rPr lang="en-US" dirty="0"/>
              <a:t>i.e., we must sample to learn</a:t>
            </a:r>
          </a:p>
          <a:p>
            <a:r>
              <a:rPr lang="en-US" b="1" dirty="0">
                <a:solidFill>
                  <a:schemeClr val="accent1"/>
                </a:solidFill>
              </a:rPr>
              <a:t>Variability is everywhere</a:t>
            </a:r>
            <a:endParaRPr lang="en-US" dirty="0"/>
          </a:p>
          <a:p>
            <a:pPr lvl="1"/>
            <a:r>
              <a:rPr lang="en-US" dirty="0"/>
              <a:t>among </a:t>
            </a:r>
            <a:r>
              <a:rPr lang="en-US" dirty="0" smtClean="0"/>
              <a:t>individuals – </a:t>
            </a:r>
            <a:r>
              <a:rPr lang="en-US" b="1" i="1" dirty="0" smtClean="0">
                <a:solidFill>
                  <a:srgbClr val="0000CC"/>
                </a:solidFill>
              </a:rPr>
              <a:t>Natural Variability</a:t>
            </a:r>
            <a:endParaRPr lang="en-US" b="1" i="1" dirty="0">
              <a:solidFill>
                <a:srgbClr val="0000CC"/>
              </a:solidFill>
            </a:endParaRPr>
          </a:p>
          <a:p>
            <a:pPr lvl="1"/>
            <a:r>
              <a:rPr lang="en-US" dirty="0"/>
              <a:t>among summaries of </a:t>
            </a:r>
            <a:r>
              <a:rPr lang="en-US" dirty="0" smtClean="0"/>
              <a:t>samples – </a:t>
            </a:r>
            <a:r>
              <a:rPr lang="en-US" b="1" i="1" dirty="0" smtClean="0">
                <a:solidFill>
                  <a:srgbClr val="0000CC"/>
                </a:solidFill>
              </a:rPr>
              <a:t>Sampling Variability</a:t>
            </a:r>
            <a:endParaRPr lang="en-US" b="1" i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Conclusions are uncertain</a:t>
            </a:r>
          </a:p>
          <a:p>
            <a:pPr lvl="1"/>
            <a:r>
              <a:rPr lang="en-US" dirty="0"/>
              <a:t>because population is unknown and variability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5241925"/>
            <a:ext cx="71481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hlink"/>
                </a:solidFill>
              </a:rPr>
              <a:t>Statistics helps </a:t>
            </a:r>
            <a:r>
              <a:rPr lang="en-US" sz="4000" b="1" dirty="0" smtClean="0">
                <a:solidFill>
                  <a:schemeClr val="hlink"/>
                </a:solidFill>
              </a:rPr>
              <a:t>with these </a:t>
            </a:r>
            <a:r>
              <a:rPr lang="en-US" sz="4000" b="1" dirty="0">
                <a:solidFill>
                  <a:schemeClr val="hlink"/>
                </a:solidFill>
              </a:rPr>
              <a:t>issues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258888" y="5943600"/>
            <a:ext cx="6437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hlink"/>
                </a:solidFill>
              </a:rPr>
              <a:t>That is WHY you are here!!!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  <p:bldP spid="18436" grpId="0" autoUpdateAnimBg="0"/>
      <p:bldP spid="1843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BF2245B-F717-487C-BE52-7A1758A03FAA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/>
              <a:t>Summary – Goals of Statistics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4864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Description / </a:t>
            </a:r>
            <a:r>
              <a:rPr lang="en-US" b="1" dirty="0" smtClean="0">
                <a:solidFill>
                  <a:schemeClr val="accent1"/>
                </a:solidFill>
              </a:rPr>
              <a:t>Summarization</a:t>
            </a:r>
            <a:endParaRPr lang="en-US" dirty="0"/>
          </a:p>
          <a:p>
            <a:pPr lvl="1"/>
            <a:r>
              <a:rPr lang="en-US" dirty="0"/>
              <a:t>Distill large amounts of data into a few informative numerical or graphical </a:t>
            </a:r>
            <a:r>
              <a:rPr lang="en-US" dirty="0" smtClean="0"/>
              <a:t>summaries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Inference</a:t>
            </a:r>
            <a:endParaRPr lang="en-US" dirty="0"/>
          </a:p>
          <a:p>
            <a:pPr lvl="1"/>
            <a:r>
              <a:rPr lang="en-US" dirty="0"/>
              <a:t>Make conclusions about the entire population from information gathered from the individuals in a </a:t>
            </a:r>
            <a:r>
              <a:rPr lang="en-US" dirty="0" smtClean="0"/>
              <a:t>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993</TotalTime>
  <Words>313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Default Design</vt:lpstr>
      <vt:lpstr>Foundations I</vt:lpstr>
      <vt:lpstr>Consider This</vt:lpstr>
      <vt:lpstr>How Should You Proceed?</vt:lpstr>
      <vt:lpstr>Examine Handout</vt:lpstr>
      <vt:lpstr>Examine Handout</vt:lpstr>
      <vt:lpstr>Summary – Principles</vt:lpstr>
      <vt:lpstr>Summary – Goals of Statistics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37</cp:revision>
  <dcterms:created xsi:type="dcterms:W3CDTF">1999-07-28T01:00:17Z</dcterms:created>
  <dcterms:modified xsi:type="dcterms:W3CDTF">2014-09-03T14:53:38Z</dcterms:modified>
</cp:coreProperties>
</file>