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7"/>
  </p:notesMasterIdLst>
  <p:sldIdLst>
    <p:sldId id="361" r:id="rId2"/>
    <p:sldId id="365" r:id="rId3"/>
    <p:sldId id="366" r:id="rId4"/>
    <p:sldId id="389" r:id="rId5"/>
    <p:sldId id="408" r:id="rId6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56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7" autoAdjust="0"/>
    <p:restoredTop sz="94667" autoAdjust="0"/>
  </p:normalViewPr>
  <p:slideViewPr>
    <p:cSldViewPr>
      <p:cViewPr varScale="1">
        <p:scale>
          <a:sx n="100" d="100"/>
          <a:sy n="100" d="100"/>
        </p:scale>
        <p:origin x="1380" y="65"/>
      </p:cViewPr>
      <p:guideLst>
        <p:guide orient="horz" pos="225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6BF3F5D9-D089-40AF-AE46-1175945A111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8634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Chi-Square Tests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8CE8981B-660D-4BCB-959F-8561A5200A5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Chi-Square Tests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B6BF5623-56EA-4219-86EA-60FC9064B8D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Chi-Square Tests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C177A553-3FD4-4D6F-A4A4-05E0468D76A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Chi-Square Tests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CDDA98CD-5EC1-4621-B54B-2ECDF722D99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Chi-Square Tests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CA51ECBA-B563-419C-9FD3-5EE6A584748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Chi-Square Tests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01EAE092-68CA-4642-A413-936CBC9437A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Chi-Square Tests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F3978178-DDDE-4B9B-BC59-A9B9EDBD51A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Chi-Square Tests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4C3603D2-C1D4-4E1C-8167-867096709F3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Chi-Square Tests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E9135DEF-FC87-4B67-A010-A656E8DD8CC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Chi-Square Tests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F2061BE9-FAB7-4AB1-8837-0A1FE6F579C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Chi-Square Tests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C1B1952B-D57F-44F6-9071-DCC78C0E672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181600" y="65532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r>
              <a:rPr lang="en-US" smtClean="0"/>
              <a:t>Chi-Square Tests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77200" y="6553200"/>
            <a:ext cx="990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1"/>
            </a:lvl1pPr>
          </a:lstStyle>
          <a:p>
            <a:r>
              <a:rPr lang="en-US"/>
              <a:t>Slide #</a:t>
            </a:r>
            <a:fld id="{D207A517-A390-466A-A715-88094D677C1B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Chi-Square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8229600" cy="4114800"/>
          </a:xfrm>
        </p:spPr>
        <p:txBody>
          <a:bodyPr/>
          <a:lstStyle/>
          <a:p>
            <a:r>
              <a:rPr lang="en-US" dirty="0" smtClean="0"/>
              <a:t>Categorical data</a:t>
            </a:r>
          </a:p>
          <a:p>
            <a:endParaRPr lang="en-US" sz="1400" dirty="0"/>
          </a:p>
          <a:p>
            <a:r>
              <a:rPr lang="en-US" dirty="0" smtClean="0"/>
              <a:t>1-sample, compared to theoretical distribution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Goodness-of-Fit Test</a:t>
            </a:r>
          </a:p>
          <a:p>
            <a:pPr lvl="1"/>
            <a:endParaRPr lang="en-US" dirty="0"/>
          </a:p>
          <a:p>
            <a:r>
              <a:rPr lang="en-US" dirty="0" smtClean="0"/>
              <a:t>2+ samples, 2+ levels of response variable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Chi-square Test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Chi-Square Tests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#</a:t>
            </a:r>
            <a:fld id="{CDDA98CD-5EC1-4621-B54B-2ECDF722D99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Chi-square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A518EF41-D20A-48C1-9020-CCF1A9C41E43}" type="slidenum">
              <a:rPr lang="en-US"/>
              <a:pPr/>
              <a:t>2</a:t>
            </a:fld>
            <a:endParaRPr lang="en-US"/>
          </a:p>
        </p:txBody>
      </p:sp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dirty="0" smtClean="0"/>
              <a:t>Chi-Square -- </a:t>
            </a:r>
            <a:r>
              <a:rPr lang="en-US" dirty="0"/>
              <a:t>Examples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76400"/>
            <a:ext cx="8839200" cy="4038600"/>
          </a:xfrm>
        </p:spPr>
        <p:txBody>
          <a:bodyPr/>
          <a:lstStyle/>
          <a:p>
            <a:r>
              <a:rPr lang="en-US" dirty="0" smtClean="0"/>
              <a:t>Does </a:t>
            </a:r>
            <a:r>
              <a:rPr lang="en-US" dirty="0"/>
              <a:t>the dominant plants in plots differ between two locations</a:t>
            </a:r>
            <a:r>
              <a:rPr lang="en-US" dirty="0" smtClean="0"/>
              <a:t>?</a:t>
            </a:r>
          </a:p>
          <a:p>
            <a:endParaRPr lang="en-US" sz="1600" dirty="0"/>
          </a:p>
          <a:p>
            <a:r>
              <a:rPr lang="en-US" dirty="0"/>
              <a:t>Does the frequency of females in majors differ between majors in the natural </a:t>
            </a:r>
            <a:r>
              <a:rPr lang="en-US" dirty="0" smtClean="0"/>
              <a:t>sciences, </a:t>
            </a:r>
            <a:r>
              <a:rPr lang="en-US" dirty="0"/>
              <a:t>social </a:t>
            </a:r>
            <a:r>
              <a:rPr lang="en-US" dirty="0" smtClean="0"/>
              <a:t>sciences, </a:t>
            </a:r>
            <a:r>
              <a:rPr lang="en-US" dirty="0"/>
              <a:t>and </a:t>
            </a:r>
            <a:r>
              <a:rPr lang="en-US" dirty="0" smtClean="0"/>
              <a:t>humanities?</a:t>
            </a:r>
          </a:p>
          <a:p>
            <a:endParaRPr lang="en-US" sz="1600" dirty="0" smtClean="0"/>
          </a:p>
          <a:p>
            <a:r>
              <a:rPr lang="en-US" dirty="0"/>
              <a:t>Does the occurrence of a food item in the stomachs of lake trout and chinook salmon differ</a:t>
            </a:r>
            <a:r>
              <a:rPr lang="en-US" dirty="0" smtClean="0"/>
              <a:t>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395" grpId="0" uiExpand="1" build="p" bldLvl="2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Chi-square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6DBB84AF-0AA5-4821-A2AA-F75E615EED53}" type="slidenum">
              <a:rPr lang="en-US"/>
              <a:pPr/>
              <a:t>3</a:t>
            </a:fld>
            <a:endParaRPr lang="en-US"/>
          </a:p>
        </p:txBody>
      </p:sp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do those examples have in common?</a:t>
            </a:r>
          </a:p>
        </p:txBody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382000" cy="4572000"/>
          </a:xfrm>
        </p:spPr>
        <p:txBody>
          <a:bodyPr/>
          <a:lstStyle/>
          <a:p>
            <a:r>
              <a:rPr lang="en-US" sz="2800" dirty="0" smtClean="0"/>
              <a:t>A </a:t>
            </a:r>
            <a:r>
              <a:rPr lang="en-US" sz="2800" b="1" dirty="0" smtClean="0">
                <a:solidFill>
                  <a:srgbClr val="FF0000"/>
                </a:solidFill>
              </a:rPr>
              <a:t>categorical</a:t>
            </a:r>
            <a:r>
              <a:rPr lang="en-US" sz="2800" dirty="0" smtClean="0"/>
              <a:t> </a:t>
            </a:r>
            <a:r>
              <a:rPr lang="en-US" sz="2800" dirty="0"/>
              <a:t>response variable</a:t>
            </a:r>
          </a:p>
          <a:p>
            <a:pPr lvl="1"/>
            <a:r>
              <a:rPr lang="en-US" sz="2400" dirty="0" smtClean="0"/>
              <a:t>dominant </a:t>
            </a:r>
            <a:r>
              <a:rPr lang="en-US" sz="2400" dirty="0"/>
              <a:t>plant in a plot</a:t>
            </a:r>
          </a:p>
          <a:p>
            <a:pPr lvl="1"/>
            <a:r>
              <a:rPr lang="en-US" sz="2400" dirty="0"/>
              <a:t>sex of student (male or female</a:t>
            </a:r>
            <a:r>
              <a:rPr lang="en-US" sz="2400" dirty="0" smtClean="0"/>
              <a:t>)</a:t>
            </a:r>
          </a:p>
          <a:p>
            <a:pPr lvl="1"/>
            <a:r>
              <a:rPr lang="en-US" sz="2400" dirty="0"/>
              <a:t>occurrence of a food item (Y/N</a:t>
            </a:r>
            <a:r>
              <a:rPr lang="en-US" sz="2400" dirty="0" smtClean="0"/>
              <a:t>)</a:t>
            </a:r>
          </a:p>
          <a:p>
            <a:pPr lvl="1"/>
            <a:endParaRPr lang="en-US" sz="1400" dirty="0"/>
          </a:p>
          <a:p>
            <a:r>
              <a:rPr lang="en-US" sz="2800" dirty="0"/>
              <a:t>C</a:t>
            </a:r>
            <a:r>
              <a:rPr lang="en-US" sz="2800" dirty="0" smtClean="0"/>
              <a:t>ompare response frequencies </a:t>
            </a:r>
            <a:r>
              <a:rPr lang="en-US" sz="2800" dirty="0"/>
              <a:t>among </a:t>
            </a:r>
            <a:r>
              <a:rPr lang="en-US" sz="2800" b="1" u="sng" dirty="0" smtClean="0">
                <a:solidFill>
                  <a:srgbClr val="FF0000"/>
                </a:solidFill>
              </a:rPr>
              <a:t>&gt;</a:t>
            </a:r>
            <a:r>
              <a:rPr lang="en-US" sz="2800" b="1" dirty="0" smtClean="0">
                <a:solidFill>
                  <a:srgbClr val="FF0000"/>
                </a:solidFill>
              </a:rPr>
              <a:t>2 groups</a:t>
            </a:r>
            <a:endParaRPr lang="en-US" sz="2800" b="1" dirty="0">
              <a:solidFill>
                <a:srgbClr val="FF0000"/>
              </a:solidFill>
            </a:endParaRPr>
          </a:p>
          <a:p>
            <a:pPr lvl="1"/>
            <a:r>
              <a:rPr lang="en-US" sz="2400" dirty="0" smtClean="0"/>
              <a:t>between </a:t>
            </a:r>
            <a:r>
              <a:rPr lang="en-US" sz="2400" dirty="0"/>
              <a:t>two locations</a:t>
            </a:r>
          </a:p>
          <a:p>
            <a:pPr lvl="1"/>
            <a:r>
              <a:rPr lang="en-US" sz="2400" dirty="0" smtClean="0"/>
              <a:t>among </a:t>
            </a:r>
            <a:r>
              <a:rPr lang="en-US" sz="2400" dirty="0"/>
              <a:t>three </a:t>
            </a:r>
            <a:r>
              <a:rPr lang="en-US" sz="2400" dirty="0" smtClean="0"/>
              <a:t>divisions</a:t>
            </a:r>
          </a:p>
          <a:p>
            <a:pPr lvl="1"/>
            <a:r>
              <a:rPr lang="en-US" sz="2400" dirty="0"/>
              <a:t>between lake trout and chinook </a:t>
            </a:r>
            <a:r>
              <a:rPr lang="en-US" sz="2400" dirty="0" smtClean="0"/>
              <a:t>salmon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419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Chi-square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553200"/>
            <a:ext cx="990600" cy="152400"/>
          </a:xfrm>
        </p:spPr>
        <p:txBody>
          <a:bodyPr/>
          <a:lstStyle/>
          <a:p>
            <a:r>
              <a:rPr lang="en-US"/>
              <a:t>Slide #</a:t>
            </a:r>
            <a:fld id="{DB6696FF-38B2-4A7E-AB39-C237964A2310}" type="slidenum">
              <a:rPr lang="en-US"/>
              <a:pPr/>
              <a:t>4</a:t>
            </a:fld>
            <a:endParaRPr lang="en-US"/>
          </a:p>
        </p:txBody>
      </p:sp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066800"/>
          </a:xfrm>
        </p:spPr>
        <p:txBody>
          <a:bodyPr/>
          <a:lstStyle/>
          <a:p>
            <a:r>
              <a:rPr lang="en-US" sz="4000" dirty="0"/>
              <a:t>Chi-Square </a:t>
            </a:r>
            <a:r>
              <a:rPr lang="en-US" sz="4000" dirty="0" smtClean="0"/>
              <a:t>Test</a:t>
            </a:r>
            <a:endParaRPr lang="en-US" sz="2400" dirty="0"/>
          </a:p>
        </p:txBody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991600" cy="5791200"/>
          </a:xfrm>
        </p:spPr>
        <p:txBody>
          <a:bodyPr/>
          <a:lstStyle/>
          <a:p>
            <a:r>
              <a:rPr lang="en-US" b="1" dirty="0"/>
              <a:t>H</a:t>
            </a:r>
            <a:r>
              <a:rPr lang="en-US" b="1" baseline="-25000" dirty="0"/>
              <a:t>o</a:t>
            </a:r>
            <a:r>
              <a:rPr lang="en-US" b="1" dirty="0"/>
              <a:t>:</a:t>
            </a:r>
            <a:r>
              <a:rPr lang="en-US" dirty="0"/>
              <a:t> “distribution of individuals into the levels is same for each population”</a:t>
            </a:r>
          </a:p>
          <a:p>
            <a:r>
              <a:rPr lang="en-US" b="1" dirty="0"/>
              <a:t>H</a:t>
            </a:r>
            <a:r>
              <a:rPr lang="en-US" b="1" baseline="-25000" dirty="0"/>
              <a:t>A</a:t>
            </a:r>
            <a:r>
              <a:rPr lang="en-US" b="1" dirty="0"/>
              <a:t>:</a:t>
            </a:r>
            <a:r>
              <a:rPr lang="en-US" dirty="0"/>
              <a:t> “distribution of individuals into levels is different for at least one pair of populations”</a:t>
            </a:r>
          </a:p>
          <a:p>
            <a:r>
              <a:rPr lang="en-US" b="1" dirty="0" smtClean="0"/>
              <a:t>Assume</a:t>
            </a:r>
            <a:r>
              <a:rPr lang="en-US" b="1" dirty="0"/>
              <a:t>: </a:t>
            </a:r>
            <a:r>
              <a:rPr lang="en-US" dirty="0"/>
              <a:t>at least 5 in each cell of expected table</a:t>
            </a:r>
            <a:endParaRPr lang="en-US" sz="1000" dirty="0"/>
          </a:p>
          <a:p>
            <a:r>
              <a:rPr lang="en-US" b="1" dirty="0"/>
              <a:t>Statistic: </a:t>
            </a:r>
            <a:r>
              <a:rPr lang="en-US" dirty="0"/>
              <a:t>Observed frequency table</a:t>
            </a:r>
          </a:p>
          <a:p>
            <a:endParaRPr lang="en-US" sz="2400" dirty="0"/>
          </a:p>
          <a:p>
            <a:r>
              <a:rPr lang="en-US" b="1" dirty="0"/>
              <a:t>Test Statistic:</a:t>
            </a:r>
            <a:r>
              <a:rPr lang="en-US" dirty="0"/>
              <a:t> </a:t>
            </a:r>
          </a:p>
          <a:p>
            <a:endParaRPr lang="en-US" sz="1200" dirty="0"/>
          </a:p>
          <a:p>
            <a:r>
              <a:rPr lang="en-US" b="1" dirty="0" err="1"/>
              <a:t>df</a:t>
            </a:r>
            <a:r>
              <a:rPr lang="en-US" b="1" dirty="0"/>
              <a:t>: </a:t>
            </a:r>
            <a:r>
              <a:rPr lang="en-US" dirty="0"/>
              <a:t>(rows-1)*(columns-1</a:t>
            </a:r>
            <a:r>
              <a:rPr lang="en-US" dirty="0" smtClean="0"/>
              <a:t>)</a:t>
            </a:r>
          </a:p>
          <a:p>
            <a:r>
              <a:rPr lang="en-US" b="1" dirty="0" smtClean="0"/>
              <a:t>When:</a:t>
            </a:r>
            <a:r>
              <a:rPr lang="en-US" dirty="0" smtClean="0"/>
              <a:t> categorical variable, 2+ populations/groups</a:t>
            </a:r>
            <a:endParaRPr lang="en-US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3627733"/>
              </p:ext>
            </p:extLst>
          </p:nvPr>
        </p:nvGraphicFramePr>
        <p:xfrm>
          <a:off x="3206750" y="4343400"/>
          <a:ext cx="5403850" cy="1255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73" name="Equation" r:id="rId3" imgW="1968500" imgH="457200" progId="Equation.3">
                  <p:embed/>
                </p:oleObj>
              </mc:Choice>
              <mc:Fallback>
                <p:oleObj name="Equation" r:id="rId3" imgW="1968500" imgH="457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6750" y="4343400"/>
                        <a:ext cx="5403850" cy="1255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53805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0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0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0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0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0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80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80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27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Chi-square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88B24AF3-4205-49FA-ADFB-3B4196ADBCA0}" type="slidenum">
              <a:rPr lang="en-US"/>
              <a:pPr/>
              <a:t>5</a:t>
            </a:fld>
            <a:endParaRPr lang="en-US"/>
          </a:p>
        </p:txBody>
      </p:sp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685800"/>
          </a:xfrm>
        </p:spPr>
        <p:txBody>
          <a:bodyPr/>
          <a:lstStyle/>
          <a:p>
            <a:r>
              <a:rPr lang="en-US" sz="4000" dirty="0" smtClean="0"/>
              <a:t>A Full Example</a:t>
            </a:r>
            <a:endParaRPr lang="en-US" sz="4000" dirty="0"/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534400" cy="5562600"/>
          </a:xfrm>
        </p:spPr>
        <p:txBody>
          <a:bodyPr/>
          <a:lstStyle/>
          <a:p>
            <a:pPr marL="284163" indent="-284163"/>
            <a:r>
              <a:rPr lang="en-US" dirty="0" smtClean="0"/>
              <a:t>When Chinook </a:t>
            </a:r>
            <a:r>
              <a:rPr lang="en-US" dirty="0"/>
              <a:t>S</a:t>
            </a:r>
            <a:r>
              <a:rPr lang="en-US" dirty="0" smtClean="0"/>
              <a:t>almon </a:t>
            </a:r>
            <a:r>
              <a:rPr lang="en-US" dirty="0"/>
              <a:t>were first introduced to Lake </a:t>
            </a:r>
            <a:r>
              <a:rPr lang="en-US" dirty="0" smtClean="0"/>
              <a:t>Superior there was concern that they </a:t>
            </a:r>
            <a:r>
              <a:rPr lang="en-US" dirty="0"/>
              <a:t>would compete </a:t>
            </a:r>
            <a:r>
              <a:rPr lang="en-US" dirty="0" smtClean="0"/>
              <a:t>with </a:t>
            </a:r>
            <a:r>
              <a:rPr lang="en-US" dirty="0"/>
              <a:t>native L</a:t>
            </a:r>
            <a:r>
              <a:rPr lang="en-US" dirty="0" smtClean="0"/>
              <a:t>ake Trout </a:t>
            </a:r>
            <a:r>
              <a:rPr lang="en-US" dirty="0"/>
              <a:t>for </a:t>
            </a:r>
            <a:r>
              <a:rPr lang="en-US" dirty="0" smtClean="0"/>
              <a:t>Lake </a:t>
            </a:r>
            <a:r>
              <a:rPr lang="en-US" dirty="0"/>
              <a:t>H</a:t>
            </a:r>
            <a:r>
              <a:rPr lang="en-US" dirty="0" smtClean="0"/>
              <a:t>erring</a:t>
            </a:r>
            <a:r>
              <a:rPr lang="en-US" dirty="0"/>
              <a:t>. </a:t>
            </a:r>
            <a:r>
              <a:rPr lang="en-US" dirty="0" smtClean="0"/>
              <a:t>Preliminarily, </a:t>
            </a:r>
            <a:r>
              <a:rPr lang="en-US" dirty="0"/>
              <a:t>fisheries biologists </a:t>
            </a:r>
            <a:r>
              <a:rPr lang="en-US" dirty="0" smtClean="0"/>
              <a:t>classified </a:t>
            </a:r>
            <a:r>
              <a:rPr lang="en-US" dirty="0"/>
              <a:t>the diets of </a:t>
            </a:r>
            <a:r>
              <a:rPr lang="en-US" b="1" dirty="0" smtClean="0">
                <a:solidFill>
                  <a:schemeClr val="hlink"/>
                </a:solidFill>
              </a:rPr>
              <a:t>50</a:t>
            </a:r>
            <a:r>
              <a:rPr lang="en-US" dirty="0" smtClean="0"/>
              <a:t> </a:t>
            </a:r>
            <a:r>
              <a:rPr lang="en-US" dirty="0"/>
              <a:t>L</a:t>
            </a:r>
            <a:r>
              <a:rPr lang="en-US" dirty="0" smtClean="0"/>
              <a:t>ake </a:t>
            </a:r>
            <a:r>
              <a:rPr lang="en-US" dirty="0"/>
              <a:t>T</a:t>
            </a:r>
            <a:r>
              <a:rPr lang="en-US" dirty="0" smtClean="0"/>
              <a:t>rout </a:t>
            </a:r>
            <a:r>
              <a:rPr lang="en-US" dirty="0"/>
              <a:t>and </a:t>
            </a:r>
            <a:r>
              <a:rPr lang="en-US" b="1" dirty="0" smtClean="0">
                <a:solidFill>
                  <a:schemeClr val="accent1"/>
                </a:solidFill>
              </a:rPr>
              <a:t>40</a:t>
            </a:r>
            <a:r>
              <a:rPr lang="en-US" dirty="0" smtClean="0"/>
              <a:t> </a:t>
            </a:r>
            <a:r>
              <a:rPr lang="en-US" dirty="0"/>
              <a:t>C</a:t>
            </a:r>
            <a:r>
              <a:rPr lang="en-US" dirty="0" smtClean="0"/>
              <a:t>hinook Salmon as </a:t>
            </a:r>
            <a:r>
              <a:rPr lang="en-US" dirty="0"/>
              <a:t>containing </a:t>
            </a:r>
            <a:r>
              <a:rPr lang="en-US" dirty="0" smtClean="0"/>
              <a:t>Lake </a:t>
            </a:r>
            <a:r>
              <a:rPr lang="en-US" dirty="0"/>
              <a:t>H</a:t>
            </a:r>
            <a:r>
              <a:rPr lang="en-US" dirty="0" smtClean="0"/>
              <a:t>erring </a:t>
            </a:r>
            <a:r>
              <a:rPr lang="en-US" dirty="0"/>
              <a:t>or not. They found </a:t>
            </a:r>
            <a:r>
              <a:rPr lang="en-US" b="1" dirty="0" smtClean="0">
                <a:solidFill>
                  <a:schemeClr val="hlink"/>
                </a:solidFill>
              </a:rPr>
              <a:t>36</a:t>
            </a:r>
            <a:r>
              <a:rPr lang="en-US" dirty="0" smtClean="0"/>
              <a:t> Lake </a:t>
            </a:r>
            <a:r>
              <a:rPr lang="en-US" dirty="0"/>
              <a:t>T</a:t>
            </a:r>
            <a:r>
              <a:rPr lang="en-US" dirty="0" smtClean="0"/>
              <a:t>rout </a:t>
            </a:r>
            <a:r>
              <a:rPr lang="en-US" dirty="0"/>
              <a:t>and </a:t>
            </a:r>
            <a:r>
              <a:rPr lang="en-US" b="1" dirty="0">
                <a:solidFill>
                  <a:schemeClr val="accent1"/>
                </a:solidFill>
              </a:rPr>
              <a:t>24</a:t>
            </a:r>
            <a:r>
              <a:rPr lang="en-US" dirty="0"/>
              <a:t> C</a:t>
            </a:r>
            <a:r>
              <a:rPr lang="en-US" dirty="0" smtClean="0"/>
              <a:t>hinook </a:t>
            </a:r>
            <a:r>
              <a:rPr lang="en-US" dirty="0"/>
              <a:t>S</a:t>
            </a:r>
            <a:r>
              <a:rPr lang="en-US" dirty="0" smtClean="0"/>
              <a:t>almon </a:t>
            </a:r>
            <a:r>
              <a:rPr lang="en-US" dirty="0"/>
              <a:t>contained </a:t>
            </a:r>
            <a:r>
              <a:rPr lang="en-US" dirty="0" smtClean="0"/>
              <a:t>Lake </a:t>
            </a:r>
            <a:r>
              <a:rPr lang="en-US" dirty="0"/>
              <a:t>H</a:t>
            </a:r>
            <a:r>
              <a:rPr lang="en-US" dirty="0" smtClean="0"/>
              <a:t>erring</a:t>
            </a:r>
            <a:r>
              <a:rPr lang="en-US" dirty="0"/>
              <a:t>. T</a:t>
            </a:r>
            <a:r>
              <a:rPr lang="en-US" dirty="0" smtClean="0"/>
              <a:t>est </a:t>
            </a:r>
            <a:r>
              <a:rPr lang="en-US" dirty="0"/>
              <a:t>(at the 10% level) if there is a difference in the proportion of </a:t>
            </a:r>
            <a:r>
              <a:rPr lang="en-US" dirty="0" smtClean="0"/>
              <a:t>Lake </a:t>
            </a:r>
            <a:r>
              <a:rPr lang="en-US" dirty="0"/>
              <a:t>T</a:t>
            </a:r>
            <a:r>
              <a:rPr lang="en-US" dirty="0" smtClean="0"/>
              <a:t>rout </a:t>
            </a:r>
            <a:r>
              <a:rPr lang="en-US" dirty="0"/>
              <a:t>and </a:t>
            </a:r>
            <a:r>
              <a:rPr lang="en-US" dirty="0" smtClean="0"/>
              <a:t>Chinook </a:t>
            </a:r>
            <a:r>
              <a:rPr lang="en-US" dirty="0"/>
              <a:t>S</a:t>
            </a:r>
            <a:r>
              <a:rPr lang="en-US" dirty="0" smtClean="0"/>
              <a:t>almon </a:t>
            </a:r>
            <a:r>
              <a:rPr lang="en-US" dirty="0"/>
              <a:t>that </a:t>
            </a:r>
            <a:r>
              <a:rPr lang="en-US" dirty="0" smtClean="0"/>
              <a:t>had Lake </a:t>
            </a:r>
            <a:r>
              <a:rPr lang="en-US" dirty="0"/>
              <a:t>H</a:t>
            </a:r>
            <a:r>
              <a:rPr lang="en-US" dirty="0" smtClean="0"/>
              <a:t>erring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14688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CC"/>
      </a:lt1>
      <a:dk2>
        <a:srgbClr val="000000"/>
      </a:dk2>
      <a:lt2>
        <a:srgbClr val="808080"/>
      </a:lt2>
      <a:accent1>
        <a:srgbClr val="FF0000"/>
      </a:accent1>
      <a:accent2>
        <a:srgbClr val="008000"/>
      </a:accent2>
      <a:accent3>
        <a:srgbClr val="FFFFE2"/>
      </a:accent3>
      <a:accent4>
        <a:srgbClr val="000000"/>
      </a:accent4>
      <a:accent5>
        <a:srgbClr val="FFAAAA"/>
      </a:accent5>
      <a:accent6>
        <a:srgbClr val="007300"/>
      </a:accent6>
      <a:hlink>
        <a:srgbClr val="3333CC"/>
      </a:hlink>
      <a:folHlink>
        <a:srgbClr val="3333CC"/>
      </a:folHlink>
    </a:clrScheme>
    <a:fontScheme name="Default Design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Designs\Portrait Notebook.pot</Template>
  <TotalTime>6102</TotalTime>
  <Words>308</Words>
  <Application>Microsoft Office PowerPoint</Application>
  <PresentationFormat>On-screen Show (4:3)</PresentationFormat>
  <Paragraphs>46</Paragraphs>
  <Slides>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Times New Roman</vt:lpstr>
      <vt:lpstr>Default Design</vt:lpstr>
      <vt:lpstr>Equation</vt:lpstr>
      <vt:lpstr>Chi-Square Tests</vt:lpstr>
      <vt:lpstr>Chi-Square -- Examples</vt:lpstr>
      <vt:lpstr>What do those examples have in common?</vt:lpstr>
      <vt:lpstr>Chi-Square Test</vt:lpstr>
      <vt:lpstr>A Full Example</vt:lpstr>
    </vt:vector>
  </TitlesOfParts>
  <Company>Northland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Are You Required to Take Statistics?</dc:title>
  <dc:creator>Derek H. Ogle</dc:creator>
  <cp:lastModifiedBy>Derek Ogle</cp:lastModifiedBy>
  <cp:revision>156</cp:revision>
  <dcterms:created xsi:type="dcterms:W3CDTF">1999-07-28T01:00:17Z</dcterms:created>
  <dcterms:modified xsi:type="dcterms:W3CDTF">2015-12-08T22:38:25Z</dcterms:modified>
</cp:coreProperties>
</file>