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9144000" cy="6858000" type="letter"/>
  <p:notesSz cx="7023100" cy="9309100"/>
  <p:defaultTextStyle>
    <a:lvl1pPr algn="ctr" defTabSz="377449">
      <a:defRPr sz="2455">
        <a:latin typeface="+mn-lt"/>
        <a:ea typeface="+mn-ea"/>
        <a:cs typeface="+mn-cs"/>
        <a:sym typeface="Helvetica Light"/>
      </a:defRPr>
    </a:lvl1pPr>
    <a:lvl2pPr indent="147698" algn="ctr" defTabSz="377449">
      <a:defRPr sz="2455">
        <a:latin typeface="+mn-lt"/>
        <a:ea typeface="+mn-ea"/>
        <a:cs typeface="+mn-cs"/>
        <a:sym typeface="Helvetica Light"/>
      </a:defRPr>
    </a:lvl2pPr>
    <a:lvl3pPr indent="295394" algn="ctr" defTabSz="377449">
      <a:defRPr sz="2455">
        <a:latin typeface="+mn-lt"/>
        <a:ea typeface="+mn-ea"/>
        <a:cs typeface="+mn-cs"/>
        <a:sym typeface="Helvetica Light"/>
      </a:defRPr>
    </a:lvl3pPr>
    <a:lvl4pPr indent="443092" algn="ctr" defTabSz="377449">
      <a:defRPr sz="2455">
        <a:latin typeface="+mn-lt"/>
        <a:ea typeface="+mn-ea"/>
        <a:cs typeface="+mn-cs"/>
        <a:sym typeface="Helvetica Light"/>
      </a:defRPr>
    </a:lvl4pPr>
    <a:lvl5pPr indent="590790" algn="ctr" defTabSz="377449">
      <a:defRPr sz="2455">
        <a:latin typeface="+mn-lt"/>
        <a:ea typeface="+mn-ea"/>
        <a:cs typeface="+mn-cs"/>
        <a:sym typeface="Helvetica Light"/>
      </a:defRPr>
    </a:lvl5pPr>
    <a:lvl6pPr indent="738488" algn="ctr" defTabSz="377449">
      <a:defRPr sz="2455">
        <a:latin typeface="+mn-lt"/>
        <a:ea typeface="+mn-ea"/>
        <a:cs typeface="+mn-cs"/>
        <a:sym typeface="Helvetica Light"/>
      </a:defRPr>
    </a:lvl6pPr>
    <a:lvl7pPr indent="886184" algn="ctr" defTabSz="377449">
      <a:defRPr sz="2455">
        <a:latin typeface="+mn-lt"/>
        <a:ea typeface="+mn-ea"/>
        <a:cs typeface="+mn-cs"/>
        <a:sym typeface="Helvetica Light"/>
      </a:defRPr>
    </a:lvl7pPr>
    <a:lvl8pPr indent="1033882" algn="ctr" defTabSz="377449">
      <a:defRPr sz="2455">
        <a:latin typeface="+mn-lt"/>
        <a:ea typeface="+mn-ea"/>
        <a:cs typeface="+mn-cs"/>
        <a:sym typeface="Helvetica Light"/>
      </a:defRPr>
    </a:lvl8pPr>
    <a:lvl9pPr indent="1181579" algn="ctr" defTabSz="377449">
      <a:defRPr sz="2455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E647"/>
    <a:srgbClr val="FCFAEE"/>
    <a:srgbClr val="FEFDF8"/>
    <a:srgbClr val="F3F9FF"/>
    <a:srgbClr val="DAEDFE"/>
    <a:srgbClr val="FBF8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63" autoAdjust="0"/>
    <p:restoredTop sz="96494" autoAdjust="0"/>
  </p:normalViewPr>
  <p:slideViewPr>
    <p:cSldViewPr snapToGrid="0">
      <p:cViewPr varScale="1">
        <p:scale>
          <a:sx n="113" d="100"/>
          <a:sy n="113" d="100"/>
        </p:scale>
        <p:origin x="209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</p:spPr>
        <p:txBody>
          <a:bodyPr lIns="93324" tIns="46662" rIns="93324" bIns="46662"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36414" y="4421823"/>
            <a:ext cx="5150273" cy="4189095"/>
          </a:xfrm>
          <a:prstGeom prst="rect">
            <a:avLst/>
          </a:prstGeom>
        </p:spPr>
        <p:txBody>
          <a:bodyPr lIns="93324" tIns="46662" rIns="93324" bIns="46662"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37412706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1pPr>
    <a:lvl2pPr indent="147698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2pPr>
    <a:lvl3pPr indent="295394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3pPr>
    <a:lvl4pPr indent="443092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4pPr>
    <a:lvl5pPr indent="590790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5pPr>
    <a:lvl6pPr indent="738488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6pPr>
    <a:lvl7pPr indent="886184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7pPr>
    <a:lvl8pPr indent="1033882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8pPr>
    <a:lvl9pPr indent="1181579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892968" y="1218902"/>
            <a:ext cx="7358064" cy="2253434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892968" y="3533004"/>
            <a:ext cx="7358064" cy="77136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863"/>
            </a:lvl1pPr>
            <a:lvl2pPr marL="0" indent="125285" algn="ctr">
              <a:spcBef>
                <a:spcPts val="0"/>
              </a:spcBef>
              <a:buSzTx/>
              <a:buNone/>
              <a:defRPr sz="1863"/>
            </a:lvl2pPr>
            <a:lvl3pPr marL="0" indent="250571" algn="ctr">
              <a:spcBef>
                <a:spcPts val="0"/>
              </a:spcBef>
              <a:buSzTx/>
              <a:buNone/>
              <a:defRPr sz="1863"/>
            </a:lvl3pPr>
            <a:lvl4pPr marL="0" indent="375857" algn="ctr">
              <a:spcBef>
                <a:spcPts val="0"/>
              </a:spcBef>
              <a:buSzTx/>
              <a:buNone/>
              <a:defRPr sz="1863"/>
            </a:lvl4pPr>
            <a:lvl5pPr marL="0" indent="501142" algn="ctr">
              <a:spcBef>
                <a:spcPts val="0"/>
              </a:spcBef>
              <a:buSzTx/>
              <a:buNone/>
              <a:defRPr sz="1863"/>
            </a:lvl5pPr>
          </a:lstStyle>
          <a:p>
            <a:pPr lvl="0">
              <a:defRPr sz="1800"/>
            </a:pPr>
            <a:r>
              <a:rPr sz="1863"/>
              <a:t>Body Level One</a:t>
            </a:r>
          </a:p>
          <a:p>
            <a:pPr lvl="1">
              <a:defRPr sz="1800"/>
            </a:pPr>
            <a:r>
              <a:rPr sz="1863"/>
              <a:t>Body Level Two</a:t>
            </a:r>
          </a:p>
          <a:p>
            <a:pPr lvl="2">
              <a:defRPr sz="1800"/>
            </a:pPr>
            <a:r>
              <a:rPr sz="1863"/>
              <a:t>Body Level Three</a:t>
            </a:r>
          </a:p>
          <a:p>
            <a:pPr lvl="3">
              <a:defRPr sz="1800"/>
            </a:pPr>
            <a:r>
              <a:rPr sz="1863"/>
              <a:t>Body Level Four</a:t>
            </a:r>
          </a:p>
          <a:p>
            <a:pPr lvl="4">
              <a:defRPr sz="1800"/>
            </a:pPr>
            <a:r>
              <a:rPr sz="186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892968" y="4685722"/>
            <a:ext cx="7358064" cy="97071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892968" y="5691100"/>
            <a:ext cx="7358064" cy="77136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863"/>
            </a:lvl1pPr>
            <a:lvl2pPr marL="0" indent="125285" algn="ctr">
              <a:spcBef>
                <a:spcPts val="0"/>
              </a:spcBef>
              <a:buSzTx/>
              <a:buNone/>
              <a:defRPr sz="1863"/>
            </a:lvl2pPr>
            <a:lvl3pPr marL="0" indent="250571" algn="ctr">
              <a:spcBef>
                <a:spcPts val="0"/>
              </a:spcBef>
              <a:buSzTx/>
              <a:buNone/>
              <a:defRPr sz="1863"/>
            </a:lvl3pPr>
            <a:lvl4pPr marL="0" indent="375857" algn="ctr">
              <a:spcBef>
                <a:spcPts val="0"/>
              </a:spcBef>
              <a:buSzTx/>
              <a:buNone/>
              <a:defRPr sz="1863"/>
            </a:lvl4pPr>
            <a:lvl5pPr marL="0" indent="501142" algn="ctr">
              <a:spcBef>
                <a:spcPts val="0"/>
              </a:spcBef>
              <a:buSzTx/>
              <a:buNone/>
              <a:defRPr sz="1863"/>
            </a:lvl5pPr>
          </a:lstStyle>
          <a:p>
            <a:pPr lvl="0">
              <a:defRPr sz="1800"/>
            </a:pPr>
            <a:r>
              <a:rPr sz="1863"/>
              <a:t>Body Level One</a:t>
            </a:r>
          </a:p>
          <a:p>
            <a:pPr lvl="1">
              <a:defRPr sz="1800"/>
            </a:pPr>
            <a:r>
              <a:rPr sz="1863"/>
              <a:t>Body Level Two</a:t>
            </a:r>
          </a:p>
          <a:p>
            <a:pPr lvl="2">
              <a:defRPr sz="1800"/>
            </a:pPr>
            <a:r>
              <a:rPr sz="1863"/>
              <a:t>Body Level Three</a:t>
            </a:r>
          </a:p>
          <a:p>
            <a:pPr lvl="3">
              <a:defRPr sz="1800"/>
            </a:pPr>
            <a:r>
              <a:rPr sz="1863"/>
              <a:t>Body Level Four</a:t>
            </a:r>
          </a:p>
          <a:p>
            <a:pPr lvl="4">
              <a:defRPr sz="1800"/>
            </a:pPr>
            <a:r>
              <a:rPr sz="186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892968" y="2302284"/>
            <a:ext cx="7358064" cy="225343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669727" y="534206"/>
            <a:ext cx="3750469" cy="2721454"/>
          </a:xfrm>
          <a:prstGeom prst="rect">
            <a:avLst/>
          </a:prstGeom>
        </p:spPr>
        <p:txBody>
          <a:bodyPr anchor="b"/>
          <a:lstStyle>
            <a:lvl1pPr>
              <a:defRPr sz="3617"/>
            </a:lvl1pPr>
          </a:lstStyle>
          <a:p>
            <a:pPr lvl="0">
              <a:defRPr sz="1800"/>
            </a:pPr>
            <a:r>
              <a:rPr sz="3617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669727" y="3350997"/>
            <a:ext cx="3750469" cy="279945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863"/>
            </a:lvl1pPr>
            <a:lvl2pPr marL="0" indent="125285" algn="ctr">
              <a:spcBef>
                <a:spcPts val="0"/>
              </a:spcBef>
              <a:buSzTx/>
              <a:buNone/>
              <a:defRPr sz="1863"/>
            </a:lvl2pPr>
            <a:lvl3pPr marL="0" indent="250571" algn="ctr">
              <a:spcBef>
                <a:spcPts val="0"/>
              </a:spcBef>
              <a:buSzTx/>
              <a:buNone/>
              <a:defRPr sz="1863"/>
            </a:lvl3pPr>
            <a:lvl4pPr marL="0" indent="375857" algn="ctr">
              <a:spcBef>
                <a:spcPts val="0"/>
              </a:spcBef>
              <a:buSzTx/>
              <a:buNone/>
              <a:defRPr sz="1863"/>
            </a:lvl4pPr>
            <a:lvl5pPr marL="0" indent="501142" algn="ctr">
              <a:spcBef>
                <a:spcPts val="0"/>
              </a:spcBef>
              <a:buSzTx/>
              <a:buNone/>
              <a:defRPr sz="1863"/>
            </a:lvl5pPr>
          </a:lstStyle>
          <a:p>
            <a:pPr lvl="0">
              <a:defRPr sz="1800"/>
            </a:pPr>
            <a:r>
              <a:rPr sz="1863"/>
              <a:t>Body Level One</a:t>
            </a:r>
          </a:p>
          <a:p>
            <a:pPr lvl="1">
              <a:defRPr sz="1800"/>
            </a:pPr>
            <a:r>
              <a:rPr sz="1863"/>
              <a:t>Body Level Two</a:t>
            </a:r>
          </a:p>
          <a:p>
            <a:pPr lvl="2">
              <a:defRPr sz="1800"/>
            </a:pPr>
            <a:r>
              <a:rPr sz="1863"/>
              <a:t>Body Level Three</a:t>
            </a:r>
          </a:p>
          <a:p>
            <a:pPr lvl="3">
              <a:defRPr sz="1800"/>
            </a:pPr>
            <a:r>
              <a:rPr sz="1863"/>
              <a:t>Body Level Four</a:t>
            </a:r>
          </a:p>
          <a:p>
            <a:pPr lvl="4">
              <a:defRPr sz="1800"/>
            </a:pPr>
            <a:r>
              <a:rPr sz="186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669727" y="1877599"/>
            <a:ext cx="3750469" cy="4290190"/>
          </a:xfrm>
          <a:prstGeom prst="rect">
            <a:avLst/>
          </a:prstGeom>
        </p:spPr>
        <p:txBody>
          <a:bodyPr/>
          <a:lstStyle>
            <a:lvl1pPr marL="201351" indent="-201351">
              <a:spcBef>
                <a:spcPts val="1754"/>
              </a:spcBef>
              <a:defRPr sz="1645"/>
            </a:lvl1pPr>
            <a:lvl2pPr marL="389280" indent="-201351">
              <a:spcBef>
                <a:spcPts val="1754"/>
              </a:spcBef>
              <a:defRPr sz="1645"/>
            </a:lvl2pPr>
            <a:lvl3pPr marL="577208" indent="-201351">
              <a:spcBef>
                <a:spcPts val="1754"/>
              </a:spcBef>
              <a:defRPr sz="1645"/>
            </a:lvl3pPr>
            <a:lvl4pPr marL="765136" indent="-201351">
              <a:spcBef>
                <a:spcPts val="1754"/>
              </a:spcBef>
              <a:defRPr sz="1645"/>
            </a:lvl4pPr>
            <a:lvl5pPr marL="953065" indent="-201351">
              <a:spcBef>
                <a:spcPts val="1754"/>
              </a:spcBef>
              <a:defRPr sz="1645"/>
            </a:lvl5pPr>
          </a:lstStyle>
          <a:p>
            <a:pPr lvl="0">
              <a:defRPr sz="1800"/>
            </a:pPr>
            <a:r>
              <a:rPr sz="1645"/>
              <a:t>Body Level One</a:t>
            </a:r>
          </a:p>
          <a:p>
            <a:pPr lvl="1">
              <a:defRPr sz="1800"/>
            </a:pPr>
            <a:r>
              <a:rPr sz="1645"/>
              <a:t>Body Level Two</a:t>
            </a:r>
          </a:p>
          <a:p>
            <a:pPr lvl="2">
              <a:defRPr sz="1800"/>
            </a:pPr>
            <a:r>
              <a:rPr sz="1645"/>
              <a:t>Body Level Three</a:t>
            </a:r>
          </a:p>
          <a:p>
            <a:pPr lvl="3">
              <a:defRPr sz="1800"/>
            </a:pPr>
            <a:r>
              <a:rPr sz="1645"/>
              <a:t>Body Level Four</a:t>
            </a:r>
          </a:p>
          <a:p>
            <a:pPr lvl="4">
              <a:defRPr sz="1800"/>
            </a:pPr>
            <a:r>
              <a:rPr sz="1645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669727" y="967558"/>
            <a:ext cx="7804547" cy="492288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83"/>
              <a:t>Body Level One</a:t>
            </a:r>
          </a:p>
          <a:p>
            <a:pPr lvl="1">
              <a:defRPr sz="1800"/>
            </a:pPr>
            <a:r>
              <a:rPr sz="2083"/>
              <a:t>Body Level Two</a:t>
            </a:r>
          </a:p>
          <a:p>
            <a:pPr lvl="2">
              <a:defRPr sz="1800"/>
            </a:pPr>
            <a:r>
              <a:rPr sz="2083"/>
              <a:t>Body Level Three</a:t>
            </a:r>
          </a:p>
          <a:p>
            <a:pPr lvl="3">
              <a:defRPr sz="1800"/>
            </a:pPr>
            <a:r>
              <a:rPr sz="2083"/>
              <a:t>Body Level Four</a:t>
            </a:r>
          </a:p>
          <a:p>
            <a:pPr lvl="4">
              <a:defRPr sz="1800"/>
            </a:pPr>
            <a:r>
              <a:rPr sz="208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69727" y="404201"/>
            <a:ext cx="7804547" cy="1473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69727" y="1877599"/>
            <a:ext cx="7804547" cy="42901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2083"/>
              <a:t>Body Level One</a:t>
            </a:r>
          </a:p>
          <a:p>
            <a:pPr lvl="1">
              <a:defRPr sz="1800"/>
            </a:pPr>
            <a:r>
              <a:rPr sz="2083"/>
              <a:t>Body Level Two</a:t>
            </a:r>
          </a:p>
          <a:p>
            <a:pPr lvl="2">
              <a:defRPr sz="1800"/>
            </a:pPr>
            <a:r>
              <a:rPr sz="2083"/>
              <a:t>Body Level Three</a:t>
            </a:r>
          </a:p>
          <a:p>
            <a:pPr lvl="3">
              <a:defRPr sz="1800"/>
            </a:pPr>
            <a:r>
              <a:rPr sz="2083"/>
              <a:t>Body Level Four</a:t>
            </a:r>
          </a:p>
          <a:p>
            <a:pPr lvl="4">
              <a:defRPr sz="1800"/>
            </a:pPr>
            <a:r>
              <a:rPr sz="2083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algn="ctr" defTabSz="320174">
        <a:defRPr sz="4823">
          <a:latin typeface="+mn-lt"/>
          <a:ea typeface="+mn-ea"/>
          <a:cs typeface="+mn-cs"/>
          <a:sym typeface="Helvetica Light"/>
        </a:defRPr>
      </a:lvl1pPr>
      <a:lvl2pPr indent="125285" algn="ctr" defTabSz="320174">
        <a:defRPr sz="4823">
          <a:latin typeface="+mn-lt"/>
          <a:ea typeface="+mn-ea"/>
          <a:cs typeface="+mn-cs"/>
          <a:sym typeface="Helvetica Light"/>
        </a:defRPr>
      </a:lvl2pPr>
      <a:lvl3pPr indent="250571" algn="ctr" defTabSz="320174">
        <a:defRPr sz="4823">
          <a:latin typeface="+mn-lt"/>
          <a:ea typeface="+mn-ea"/>
          <a:cs typeface="+mn-cs"/>
          <a:sym typeface="Helvetica Light"/>
        </a:defRPr>
      </a:lvl3pPr>
      <a:lvl4pPr indent="375857" algn="ctr" defTabSz="320174">
        <a:defRPr sz="4823">
          <a:latin typeface="+mn-lt"/>
          <a:ea typeface="+mn-ea"/>
          <a:cs typeface="+mn-cs"/>
          <a:sym typeface="Helvetica Light"/>
        </a:defRPr>
      </a:lvl4pPr>
      <a:lvl5pPr indent="501142" algn="ctr" defTabSz="320174">
        <a:defRPr sz="4823">
          <a:latin typeface="+mn-lt"/>
          <a:ea typeface="+mn-ea"/>
          <a:cs typeface="+mn-cs"/>
          <a:sym typeface="Helvetica Light"/>
        </a:defRPr>
      </a:lvl5pPr>
      <a:lvl6pPr indent="626428" algn="ctr" defTabSz="320174">
        <a:defRPr sz="4823">
          <a:latin typeface="+mn-lt"/>
          <a:ea typeface="+mn-ea"/>
          <a:cs typeface="+mn-cs"/>
          <a:sym typeface="Helvetica Light"/>
        </a:defRPr>
      </a:lvl6pPr>
      <a:lvl7pPr indent="751714" algn="ctr" defTabSz="320174">
        <a:defRPr sz="4823">
          <a:latin typeface="+mn-lt"/>
          <a:ea typeface="+mn-ea"/>
          <a:cs typeface="+mn-cs"/>
          <a:sym typeface="Helvetica Light"/>
        </a:defRPr>
      </a:lvl7pPr>
      <a:lvl8pPr indent="876999" algn="ctr" defTabSz="320174">
        <a:defRPr sz="4823">
          <a:latin typeface="+mn-lt"/>
          <a:ea typeface="+mn-ea"/>
          <a:cs typeface="+mn-cs"/>
          <a:sym typeface="Helvetica Light"/>
        </a:defRPr>
      </a:lvl8pPr>
      <a:lvl9pPr indent="1002285" algn="ctr" defTabSz="320174">
        <a:defRPr sz="4823">
          <a:latin typeface="+mn-lt"/>
          <a:ea typeface="+mn-ea"/>
          <a:cs typeface="+mn-cs"/>
          <a:sym typeface="Helvetica Light"/>
        </a:defRPr>
      </a:lvl9pPr>
    </p:titleStyle>
    <p:bodyStyle>
      <a:lvl1pPr marL="257145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1pPr>
      <a:lvl2pPr marL="500755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2pPr>
      <a:lvl3pPr marL="744367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3pPr>
      <a:lvl4pPr marL="987977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4pPr>
      <a:lvl5pPr marL="1231588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5pPr>
      <a:lvl6pPr marL="1475199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6pPr>
      <a:lvl7pPr marL="1718809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7pPr>
      <a:lvl8pPr marL="1962420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8pPr>
      <a:lvl9pPr marL="2206031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9pPr>
    </p:bodyStyle>
    <p:otherStyle>
      <a:lvl1pPr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125285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250571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375857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501142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626428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751714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876999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002285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derekogle.com/NCMTH107/resources/data_107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/>
        </p:nvGrpSpPr>
        <p:grpSpPr>
          <a:xfrm>
            <a:off x="48453" y="3914135"/>
            <a:ext cx="2926206" cy="2860208"/>
            <a:chOff x="48453" y="3914135"/>
            <a:chExt cx="2926206" cy="2860208"/>
          </a:xfrm>
        </p:grpSpPr>
        <p:sp>
          <p:nvSpPr>
            <p:cNvPr id="20" name="Shape 34"/>
            <p:cNvSpPr/>
            <p:nvPr/>
          </p:nvSpPr>
          <p:spPr>
            <a:xfrm>
              <a:off x="48453" y="5966883"/>
              <a:ext cx="2926080" cy="807460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18288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justSporty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filterD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dfcar,Type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=="Sporty")</a:t>
              </a:r>
              <a:b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noDomestic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&lt;-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filterD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dfcar,Domestic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!="Yes")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justHMPGgt30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filterD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dfcar,HMPG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&gt;30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Sp_or_Sm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filterD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dfcar,Type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%in% c("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Sporty","Small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"))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Spry_n_gt30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filterD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dfcar,Type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=="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Sporty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,HMPG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&gt;30)</a:t>
              </a:r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justWTlteq3000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filterD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dfcar,Weight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&lt;=3000)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justNum17 &lt;-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[17,]</a:t>
              </a:r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notNum17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[-17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,]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endParaRPr lang="en-US" sz="600" dirty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</p:txBody>
        </p:sp>
        <p:sp>
          <p:nvSpPr>
            <p:cNvPr id="22" name="Shape 34"/>
            <p:cNvSpPr/>
            <p:nvPr/>
          </p:nvSpPr>
          <p:spPr>
            <a:xfrm>
              <a:off x="48453" y="4046169"/>
              <a:ext cx="2926080" cy="1929705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45720" bIns="45720" anchor="t">
              <a:noAutofit/>
            </a:bodyPr>
            <a:lstStyle/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smtClean="0">
                  <a:latin typeface="Source Sans Pro Light"/>
                </a:rPr>
                <a:t>Individuals may be selected </a:t>
              </a:r>
              <a:r>
                <a:rPr lang="en-US" sz="800" dirty="0">
                  <a:latin typeface="Source Sans Pro Light"/>
                </a:rPr>
                <a:t>from </a:t>
              </a:r>
              <a:r>
                <a:rPr lang="en-US" sz="800" dirty="0" smtClean="0">
                  <a:latin typeface="Source Sans Pro Light"/>
                </a:rPr>
                <a:t>the </a:t>
              </a:r>
              <a:r>
                <a:rPr lang="en-US" sz="800" dirty="0" err="1">
                  <a:solidFill>
                    <a:srgbClr val="C00000"/>
                  </a:solidFill>
                  <a:latin typeface="Source Sans Pro Light"/>
                </a:rPr>
                <a:t>dfobj</a:t>
              </a:r>
              <a:r>
                <a:rPr lang="en-US" sz="800" dirty="0">
                  <a:latin typeface="Source Sans Pro Light"/>
                </a:rPr>
                <a:t> </a:t>
              </a:r>
              <a:r>
                <a:rPr lang="en-US" sz="800" dirty="0" err="1" smtClean="0">
                  <a:latin typeface="Source Sans Pro Light"/>
                </a:rPr>
                <a:t>data.frame</a:t>
              </a:r>
              <a:r>
                <a:rPr lang="en-US" sz="800" dirty="0" smtClean="0">
                  <a:latin typeface="Source Sans Pro Light"/>
                </a:rPr>
                <a:t> and put in a the new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Light"/>
                </a:rPr>
                <a:t>newdf</a:t>
              </a:r>
              <a:r>
                <a:rPr lang="en-US" sz="800" dirty="0" smtClean="0">
                  <a:latin typeface="Source Sans Pro Light"/>
                </a:rPr>
                <a:t> </a:t>
              </a:r>
              <a:r>
                <a:rPr lang="en-US" sz="800" dirty="0" err="1" smtClean="0">
                  <a:latin typeface="Source Sans Pro Light"/>
                </a:rPr>
                <a:t>data.frame</a:t>
              </a:r>
              <a:r>
                <a:rPr lang="en-US" sz="800" dirty="0" smtClean="0">
                  <a:latin typeface="Source Sans Pro Light"/>
                </a:rPr>
                <a:t> according to a condition with</a:t>
              </a:r>
              <a:endParaRPr lang="en-US" sz="800" dirty="0">
                <a:latin typeface="Source Sans Pro Light"/>
              </a:endParaRP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lang="en-US" sz="1600" dirty="0">
                <a:latin typeface="Source Sans Pro Light"/>
              </a:endParaRP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>
                  <a:latin typeface="Source Sans Pro Light"/>
                </a:rPr>
                <a:t>where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condition</a:t>
              </a:r>
              <a:r>
                <a:rPr lang="en-US" sz="800" dirty="0" smtClean="0">
                  <a:latin typeface="Source Sans Pro Light"/>
                </a:rPr>
                <a:t> </a:t>
              </a:r>
              <a:r>
                <a:rPr lang="en-US" sz="800" dirty="0">
                  <a:latin typeface="Source Sans Pro Light"/>
                </a:rPr>
                <a:t>may be as </a:t>
              </a:r>
              <a:r>
                <a:rPr lang="en-US" sz="800" dirty="0" smtClean="0">
                  <a:latin typeface="Source Sans Pro Light"/>
                </a:rPr>
                <a:t>follows </a:t>
              </a: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lang="en-US" sz="300" dirty="0" smtClean="0">
                <a:latin typeface="Source Sans Pro Light"/>
              </a:endParaRPr>
            </a:p>
            <a:p>
              <a:pPr marL="125285" algn="l">
                <a:tabLst>
                  <a:tab pos="974725" algn="l"/>
                </a:tabLst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err="1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var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== value	# equal to</a:t>
              </a:r>
            </a:p>
            <a:p>
              <a:pPr marL="125285" algn="l">
                <a:tabLst>
                  <a:tab pos="974725" algn="l"/>
                </a:tabLst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err="1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var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!= value 	# not equal to</a:t>
              </a:r>
            </a:p>
            <a:p>
              <a:pPr marL="125285" algn="l">
                <a:tabLst>
                  <a:tab pos="974725" algn="l"/>
                </a:tabLst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err="1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var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&gt; value	# greater than</a:t>
              </a:r>
            </a:p>
            <a:p>
              <a:pPr marL="125285" algn="l">
                <a:tabLst>
                  <a:tab pos="974725" algn="l"/>
                </a:tabLst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err="1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var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&gt;= value 	# greater than or equal</a:t>
              </a:r>
            </a:p>
            <a:p>
              <a:pPr marL="125285" algn="l">
                <a:tabLst>
                  <a:tab pos="974725" algn="l"/>
                </a:tabLst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err="1" smtClean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var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%in% c(“</a:t>
              </a:r>
              <a:r>
                <a:rPr lang="en-US" sz="800" dirty="0" err="1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val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”,”</a:t>
              </a:r>
              <a:r>
                <a:rPr lang="en-US" sz="800" dirty="0" err="1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val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”,”</a:t>
              </a:r>
              <a:r>
                <a:rPr lang="en-US" sz="800" dirty="0" err="1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val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”)   # in the list</a:t>
              </a:r>
            </a:p>
            <a:p>
              <a:pPr marL="125285" algn="l">
                <a:tabLst>
                  <a:tab pos="974725" algn="l"/>
                </a:tabLst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err="1" smtClean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cond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, </a:t>
              </a:r>
              <a:r>
                <a:rPr lang="en-US" sz="800" dirty="0" err="1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cond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	# both conditions met</a:t>
              </a: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lang="en-US" sz="300" dirty="0">
                <a:latin typeface="Source Sans Pro Light"/>
              </a:endParaRP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smtClean="0">
                  <a:latin typeface="Source Sans Pro Light"/>
                </a:rPr>
                <a:t>with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Light"/>
                </a:rPr>
                <a:t>var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Light"/>
                </a:rPr>
                <a:t> </a:t>
              </a:r>
              <a:r>
                <a:rPr lang="en-US" sz="800" dirty="0" smtClean="0">
                  <a:latin typeface="Source Sans Pro Light"/>
                </a:rPr>
                <a:t>replaced by a variable name and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value</a:t>
              </a:r>
              <a:r>
                <a:rPr lang="en-US" sz="800" dirty="0" smtClean="0">
                  <a:latin typeface="Source Sans Pro Light"/>
                </a:rPr>
                <a:t> replaced by a number or category level (</a:t>
              </a:r>
              <a:r>
                <a:rPr lang="en-US" sz="800" i="1" dirty="0" smtClean="0">
                  <a:latin typeface="Source Sans Pro Light"/>
                </a:rPr>
                <a:t>if 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</a:rPr>
                <a:t>value</a:t>
              </a:r>
              <a:r>
                <a:rPr lang="en-US" sz="800" i="1" dirty="0">
                  <a:latin typeface="Source Sans Pro Light"/>
                </a:rPr>
                <a:t> is not </a:t>
              </a:r>
              <a:r>
                <a:rPr lang="en-US" sz="800" i="1" dirty="0" smtClean="0">
                  <a:latin typeface="Source Sans Pro Light"/>
                </a:rPr>
                <a:t>a number then it must be put in quotes</a:t>
              </a:r>
              <a:r>
                <a:rPr lang="en-US" sz="800" dirty="0" smtClean="0">
                  <a:latin typeface="Source Sans Pro Light"/>
                </a:rPr>
                <a:t>).</a:t>
              </a:r>
              <a:endParaRPr lang="en-US" sz="800" dirty="0">
                <a:latin typeface="Source Sans Pro Light"/>
              </a:endParaRPr>
            </a:p>
          </p:txBody>
        </p:sp>
        <p:sp>
          <p:nvSpPr>
            <p:cNvPr id="23" name="Shape 38"/>
            <p:cNvSpPr/>
            <p:nvPr/>
          </p:nvSpPr>
          <p:spPr>
            <a:xfrm>
              <a:off x="48579" y="3914135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Filter Individuals</a:t>
              </a:r>
              <a:endParaRPr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4173" y="4422961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newdf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 &lt;-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filterD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dfobj,condition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)</a:t>
              </a:r>
              <a:endParaRPr lang="en-US" sz="800" dirty="0">
                <a:solidFill>
                  <a:srgbClr val="C00000"/>
                </a:solidFill>
                <a:latin typeface="Source Sans Pro Semibold"/>
                <a:ea typeface="Microsoft Yi Baiti" panose="03000500000000000000" pitchFamily="66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3816" y="32700"/>
            <a:ext cx="2926544" cy="3816391"/>
            <a:chOff x="43816" y="32700"/>
            <a:chExt cx="2926544" cy="3816391"/>
          </a:xfrm>
        </p:grpSpPr>
        <p:sp>
          <p:nvSpPr>
            <p:cNvPr id="21" name="Shape 34"/>
            <p:cNvSpPr/>
            <p:nvPr/>
          </p:nvSpPr>
          <p:spPr>
            <a:xfrm>
              <a:off x="44280" y="2887761"/>
              <a:ext cx="2926080" cy="961330"/>
            </a:xfrm>
            <a:prstGeom prst="rect">
              <a:avLst/>
            </a:prstGeom>
            <a:solidFill>
              <a:srgbClr val="FCFAEE"/>
            </a:solidFill>
            <a:ln w="12700">
              <a:miter lim="400000"/>
            </a:ln>
          </p:spPr>
          <p:txBody>
            <a:bodyPr lIns="18288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library(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NCStats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setwd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("C:/aaaWork/Web/GitHub/NCMTH107")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read.csv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("93cars.csv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data.frame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':    93 obs. of  26 variables: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$ Type  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Factor w/ 6 levels "</a:t>
              </a:r>
              <a:r>
                <a:rPr lang="en-US" sz="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Compact","Large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":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4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3 3 ...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$ HMPG  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31 25 26 26 30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31 28 25 27 25...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$ Manual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Factor w/ 2 levels "</a:t>
              </a:r>
              <a:r>
                <a:rPr lang="en-US" sz="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No","Yes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":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2 2 2 2 1 1 ...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$ Weight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2705 3560 3375 3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405 3640 2880 3470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...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$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Domestic: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Factor w/ 2 levels "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No","Yes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": 1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1 1 1 1 2 2 ...</a:t>
              </a: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Shape 34"/>
            <p:cNvSpPr/>
            <p:nvPr/>
          </p:nvSpPr>
          <p:spPr>
            <a:xfrm>
              <a:off x="43926" y="171164"/>
              <a:ext cx="2926080" cy="2744489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45720" bIns="45720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ENTER RAW </a:t>
              </a:r>
              <a:r>
                <a:rPr lang="en-US" sz="800" b="1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DATA: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endPara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marL="117475" indent="-117475" algn="l">
                <a:lnSpc>
                  <a:spcPct val="90000"/>
                </a:lnSpc>
                <a:spcBef>
                  <a:spcPts val="165"/>
                </a:spcBef>
                <a:buSzPct val="100000"/>
                <a:buFont typeface="+mj-lt"/>
                <a:buAutoNum type="arabicPeriod"/>
                <a:defRPr sz="1800"/>
              </a:pP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In Excel, enter variables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in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columns with variable names in the first row, each individual’s data in rows below that (do not use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spaces or special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characters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).</a:t>
              </a:r>
            </a:p>
            <a:p>
              <a:pPr marL="125285" indent="-125285" algn="l">
                <a:lnSpc>
                  <a:spcPct val="90000"/>
                </a:lnSpc>
                <a:spcBef>
                  <a:spcPts val="165"/>
                </a:spcBef>
                <a:buSzPct val="100000"/>
                <a:buFont typeface="+mj-lt"/>
                <a:buAutoNum type="arabicPeriod"/>
                <a:defRPr sz="1800"/>
              </a:pP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Save as “Comma Separated Values (*.CSV)” file in your local directory/folder.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3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DATA PROVIDED BY PROFESSOR: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</a:p>
            <a:p>
              <a:pPr marL="125285" indent="-125285" algn="l">
                <a:lnSpc>
                  <a:spcPct val="90000"/>
                </a:lnSpc>
                <a:spcBef>
                  <a:spcPts val="165"/>
                </a:spcBef>
                <a:buSzPct val="100000"/>
                <a:buFont typeface="+mj-lt"/>
                <a:buAutoNum type="arabicPeriod"/>
                <a:defRPr sz="1800"/>
              </a:pPr>
              <a:r>
                <a:rPr lang="en-US" sz="800" dirty="0" err="1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Goto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the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  <a:hlinkClick r:id="rId2"/>
                </a:rPr>
                <a:t>MTH107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  <a:hlinkClick r:id="rId2"/>
                </a:rPr>
                <a:t>Resources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  <a:hlinkClick r:id="rId2"/>
                </a:rPr>
                <a:t>webpage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</a:p>
            <a:p>
              <a:pPr marL="125285" indent="-125285" algn="l">
                <a:lnSpc>
                  <a:spcPct val="90000"/>
                </a:lnSpc>
                <a:spcBef>
                  <a:spcPts val="165"/>
                </a:spcBef>
                <a:buSzPct val="100000"/>
                <a:buFont typeface="+mj-lt"/>
                <a:buAutoNum type="arabicPeriod"/>
                <a:defRPr sz="1800"/>
              </a:pP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Save “data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” link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(right-click) to your local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directory/folder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3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DATA PROVIDED BY PROFESSOR: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buAutoNum type="arabicPeriod"/>
                <a:defRPr sz="1800"/>
              </a:pP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Start script and save it in the same folder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with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the CSV file.</a:t>
              </a: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buAutoNum type="arabicPeriod"/>
                <a:defRPr sz="1800"/>
              </a:pP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Select the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Session, Set Working Directory, To Source File Location menus.</a:t>
              </a: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buAutoNum type="arabicPeriod"/>
                <a:defRPr sz="1800"/>
              </a:pP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Copy resulting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setwd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()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code to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your script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buAutoNum type="arabicPeriod"/>
                <a:defRPr sz="1800"/>
              </a:pP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Use 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read.csv()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to load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the data into the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dfobj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object.</a:t>
              </a:r>
              <a:endPara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14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buFont typeface="+mj-lt"/>
                <a:buAutoNum type="arabicPeriod" startAt="5"/>
                <a:defRPr sz="1800"/>
              </a:pP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Observe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the structure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of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the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dfobj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object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  <a:endPara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11" name="Shape 38"/>
            <p:cNvSpPr/>
            <p:nvPr/>
          </p:nvSpPr>
          <p:spPr>
            <a:xfrm>
              <a:off x="43816" y="32700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Get and Load </a:t>
              </a:r>
              <a:r>
                <a:rPr lang="en-US" sz="1400" b="1" dirty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Data</a:t>
              </a:r>
              <a:endParaRPr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9427" y="2330918"/>
              <a:ext cx="2700183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  <a:cs typeface="Cordia New" panose="020B0304020202020204" pitchFamily="34" charset="-34"/>
                </a:rPr>
                <a:t>dfobj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  <a:cs typeface="Cordia New" panose="020B0304020202020204" pitchFamily="34" charset="-34"/>
                </a:rPr>
                <a:t> &lt;- read.csv(“filename.csv”)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3910" y="2673976"/>
              <a:ext cx="269570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str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(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dfobj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)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105426" y="2641022"/>
            <a:ext cx="2926080" cy="2017287"/>
            <a:chOff x="3105426" y="2641022"/>
            <a:chExt cx="2926080" cy="2017287"/>
          </a:xfrm>
        </p:grpSpPr>
        <p:sp>
          <p:nvSpPr>
            <p:cNvPr id="36" name="Shape 34"/>
            <p:cNvSpPr/>
            <p:nvPr/>
          </p:nvSpPr>
          <p:spPr>
            <a:xfrm>
              <a:off x="3105426" y="3281496"/>
              <a:ext cx="2926080" cy="1376813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Summarize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(~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HMPG,data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dfcar,digits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=1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   mean    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sd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min     Q1 median     Q3    max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93.0   29.1    5.3   20.0   26.0   28.0   31.0   50.0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hist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(~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HMPG,data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dfcar,xlab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="Highway MPG")</a:t>
              </a:r>
            </a:p>
            <a:p>
              <a:pPr algn="l"/>
              <a:endParaRPr lang="en-US" sz="600" dirty="0" smtClean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 smtClean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 smtClean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 smtClean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 smtClean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 smtClean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</p:txBody>
        </p:sp>
        <p:sp>
          <p:nvSpPr>
            <p:cNvPr id="35" name="Shape 34"/>
            <p:cNvSpPr/>
            <p:nvPr/>
          </p:nvSpPr>
          <p:spPr>
            <a:xfrm>
              <a:off x="3105426" y="2641022"/>
              <a:ext cx="2926080" cy="655098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45720" rIns="0" bIns="0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QUANTITATIVE –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Summary statistics (mean, median, SD, IQR, etc.) and a histogram for the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qvar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variable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  <a:endPara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151146" y="2935598"/>
              <a:ext cx="2834640" cy="301621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hist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(~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qvar,data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dfobj,xlab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=“better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qvar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label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”)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Summarize(~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qvar,data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dfobj,digits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=#)</a:t>
              </a:r>
              <a:endParaRPr lang="en-US" sz="800" dirty="0">
                <a:solidFill>
                  <a:srgbClr val="C00000"/>
                </a:solidFill>
                <a:latin typeface="Source Sans Pro Semibold"/>
              </a:endParaRPr>
            </a:p>
          </p:txBody>
        </p:sp>
        <p:pic>
          <p:nvPicPr>
            <p:cNvPr id="37" name="Pictur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auto">
            <a:xfrm>
              <a:off x="3953685" y="3826373"/>
              <a:ext cx="914400" cy="731520"/>
            </a:xfrm>
            <a:prstGeom prst="rect">
              <a:avLst/>
            </a:prstGeom>
            <a:noFill/>
            <a:ln w="9525">
              <a:noFill/>
              <a:headEnd/>
              <a:tailEnd/>
            </a:ln>
          </p:spPr>
        </p:pic>
      </p:grpSp>
      <p:grpSp>
        <p:nvGrpSpPr>
          <p:cNvPr id="58" name="Group 57"/>
          <p:cNvGrpSpPr/>
          <p:nvPr/>
        </p:nvGrpSpPr>
        <p:grpSpPr>
          <a:xfrm>
            <a:off x="3105426" y="32700"/>
            <a:ext cx="2926080" cy="2476727"/>
            <a:chOff x="3105426" y="32700"/>
            <a:chExt cx="2926080" cy="2476727"/>
          </a:xfrm>
        </p:grpSpPr>
        <p:sp>
          <p:nvSpPr>
            <p:cNvPr id="29" name="Shape 34"/>
            <p:cNvSpPr/>
            <p:nvPr/>
          </p:nvSpPr>
          <p:spPr>
            <a:xfrm>
              <a:off x="3105426" y="229419"/>
              <a:ext cx="2926080" cy="758065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45720" rIns="0" bIns="0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CATEGORICAL </a:t>
              </a:r>
              <a:r>
                <a:rPr lang="en-US" sz="800" b="1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–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Frequency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table, percentage table,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and bar chart for the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c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var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variable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</a:p>
          </p:txBody>
        </p:sp>
        <p:sp>
          <p:nvSpPr>
            <p:cNvPr id="30" name="Shape 38"/>
            <p:cNvSpPr/>
            <p:nvPr/>
          </p:nvSpPr>
          <p:spPr>
            <a:xfrm>
              <a:off x="3105426" y="32700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Univariate EDA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151146" y="511226"/>
              <a:ext cx="2834640" cy="42473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 freq1 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&lt;-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xtabs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(~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c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var,data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) )</a:t>
              </a:r>
              <a:endParaRPr lang="en-US" sz="800" dirty="0">
                <a:solidFill>
                  <a:srgbClr val="C00000"/>
                </a:solidFill>
                <a:latin typeface="Source Sans Pro Semibold"/>
              </a:endParaRPr>
            </a:p>
            <a:p>
              <a:pPr algn="l" defTabSz="320174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percTable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(freq1,digits=1)</a:t>
              </a:r>
              <a:endParaRPr lang="en-US" sz="800" dirty="0">
                <a:solidFill>
                  <a:srgbClr val="C00000"/>
                </a:solidFill>
                <a:latin typeface="Source Sans Pro Semibold"/>
              </a:endParaRPr>
            </a:p>
            <a:p>
              <a:pPr algn="l" defTabSz="320174" rtl="0" latinLnBrk="1" hangingPunct="0"/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barplot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(freq1,xlab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=“better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cvar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label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”,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ylab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=“Frequency”)</a:t>
              </a:r>
            </a:p>
          </p:txBody>
        </p:sp>
        <p:sp>
          <p:nvSpPr>
            <p:cNvPr id="41" name="Shape 34"/>
            <p:cNvSpPr/>
            <p:nvPr/>
          </p:nvSpPr>
          <p:spPr>
            <a:xfrm>
              <a:off x="3105426" y="972038"/>
              <a:ext cx="2926080" cy="1537389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freq1 &lt;-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xtabs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(~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Type,data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Compact   Large Midsize   Small  Sporty     Van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16      11      22      21      14       9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percTable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(freq1,digits=1)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Compact   Large Midsize   Small  Sporty     Van     Sum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17.2    11.8    23.7    22.6    15.1     9.7   100.1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barplot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(freq1,xlab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="Type of Car",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ylab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="Frequency")</a:t>
              </a:r>
            </a:p>
            <a:p>
              <a:pPr algn="l"/>
              <a:r>
                <a:rPr lang="en-US" sz="600" dirty="0">
                  <a:latin typeface="Cordia New" panose="020B0304020202020204" pitchFamily="34" charset="-34"/>
                  <a:cs typeface="Cordia New" panose="020B0304020202020204" pitchFamily="34" charset="-34"/>
                </a:rPr>
                <a:t/>
              </a:r>
              <a:br>
                <a:rPr lang="en-US" sz="600" dirty="0">
                  <a:latin typeface="Cordia New" panose="020B0304020202020204" pitchFamily="34" charset="-34"/>
                  <a:cs typeface="Cordia New" panose="020B0304020202020204" pitchFamily="34" charset="-34"/>
                </a:rPr>
              </a:br>
              <a:endParaRPr lang="en-US" sz="600" dirty="0" smtClean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</p:txBody>
        </p:sp>
        <p:pic>
          <p:nvPicPr>
            <p:cNvPr id="38" name="Pictur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 bwMode="auto">
            <a:xfrm>
              <a:off x="4094326" y="1688230"/>
              <a:ext cx="914400" cy="731520"/>
            </a:xfrm>
            <a:prstGeom prst="rect">
              <a:avLst/>
            </a:prstGeom>
            <a:noFill/>
            <a:ln w="9525">
              <a:noFill/>
              <a:headEnd/>
              <a:tailEnd/>
            </a:ln>
          </p:spPr>
        </p:pic>
      </p:grpSp>
      <p:grpSp>
        <p:nvGrpSpPr>
          <p:cNvPr id="61" name="Group 60"/>
          <p:cNvGrpSpPr/>
          <p:nvPr/>
        </p:nvGrpSpPr>
        <p:grpSpPr>
          <a:xfrm>
            <a:off x="6140661" y="38358"/>
            <a:ext cx="2931670" cy="3212995"/>
            <a:chOff x="6140661" y="38358"/>
            <a:chExt cx="2931670" cy="3212995"/>
          </a:xfrm>
        </p:grpSpPr>
        <p:sp>
          <p:nvSpPr>
            <p:cNvPr id="52" name="Shape 34"/>
            <p:cNvSpPr/>
            <p:nvPr/>
          </p:nvSpPr>
          <p:spPr>
            <a:xfrm>
              <a:off x="6146251" y="1141523"/>
              <a:ext cx="2926080" cy="2109830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freq2 &lt;-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xtabs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(~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Domestic+Manual,data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Domestic No Yes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   6  39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Yes 26  22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percTable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(freq2,digits=1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Domestic    No   Yes   Sum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    6.5  41.9  48.4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Yes  28.0  23.7  51.7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Sum  34.5  65.6 100.1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percTable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(freq2,margin=1,digits=1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Domestic    No   Yes   Sum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   13.3  86.7 100.0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Yes  54.2  45.8 100.0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percTable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(freq2,margin=2,digits=1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Domestic    No   Yes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   18.8  63.9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Yes  81.2  36.1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Sum 100.0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100.0</a:t>
              </a:r>
            </a:p>
          </p:txBody>
        </p:sp>
        <p:sp>
          <p:nvSpPr>
            <p:cNvPr id="28" name="Shape 36"/>
            <p:cNvSpPr/>
            <p:nvPr/>
          </p:nvSpPr>
          <p:spPr>
            <a:xfrm>
              <a:off x="7192412" y="969470"/>
              <a:ext cx="60469" cy="144723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29910" tIns="29910" rIns="29910" bIns="29910" anchor="ctr">
              <a:spAutoFit/>
            </a:bodyPr>
            <a:lstStyle/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sz="548"/>
            </a:p>
          </p:txBody>
        </p:sp>
        <p:sp>
          <p:nvSpPr>
            <p:cNvPr id="46" name="Shape 34"/>
            <p:cNvSpPr/>
            <p:nvPr/>
          </p:nvSpPr>
          <p:spPr>
            <a:xfrm>
              <a:off x="6144220" y="196821"/>
              <a:ext cx="2926080" cy="969027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30071" bIns="30071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CATEGORICAL </a:t>
              </a:r>
              <a:r>
                <a:rPr lang="en-US" sz="800" b="1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–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Frequency and percentage tables for the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c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varRow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and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c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varCol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variables.</a:t>
              </a:r>
            </a:p>
          </p:txBody>
        </p:sp>
        <p:sp>
          <p:nvSpPr>
            <p:cNvPr id="47" name="Shape 38"/>
            <p:cNvSpPr/>
            <p:nvPr/>
          </p:nvSpPr>
          <p:spPr>
            <a:xfrm>
              <a:off x="6140661" y="38358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chemeClr val="bg1">
                <a:lumMod val="6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Bivariate EDA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193944" y="556567"/>
              <a:ext cx="2834640" cy="54784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 freq2 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&lt;-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xtabs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(~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cvarRow+cvarCol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, data=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) )</a:t>
              </a:r>
            </a:p>
            <a:p>
              <a:pPr algn="l" defTabSz="320174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percTable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(freq2,digits=#1)                               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# total/table %</a:t>
              </a:r>
            </a:p>
            <a:p>
              <a:pPr algn="l" defTabSz="320174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percTable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(freq2,digits=1,margin=1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)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       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# row %</a:t>
              </a:r>
            </a:p>
            <a:p>
              <a:pPr algn="l" defTabSz="320174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percTable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(freq2,digits=1,margin=2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) 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      # 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column %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105426" y="4781225"/>
            <a:ext cx="2926080" cy="2000638"/>
            <a:chOff x="3105426" y="4794771"/>
            <a:chExt cx="2926080" cy="2000638"/>
          </a:xfrm>
        </p:grpSpPr>
        <p:sp>
          <p:nvSpPr>
            <p:cNvPr id="40" name="Shape 34"/>
            <p:cNvSpPr/>
            <p:nvPr/>
          </p:nvSpPr>
          <p:spPr>
            <a:xfrm>
              <a:off x="3105426" y="5404307"/>
              <a:ext cx="2926080" cy="1391102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Summarize(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HMPG~Domestic,data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dfcar,digits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=1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Domestic  n mean 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sd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min Q1 median Q3 max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1       No 45 30.1 6.2  21 25     30 33  50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2      Yes 48 28.1 4.2  20 26     28 30  41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hist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HMPG~Domestic,data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dfcar,xlab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="Highway MPG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</a:t>
              </a:r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>
              <a:off x="3105426" y="4794771"/>
              <a:ext cx="2926080" cy="628915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45720" rIns="0" bIns="0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QUANTITATIVE </a:t>
              </a:r>
              <a:r>
                <a:rPr lang="en-US" sz="800" b="1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BY GROUP –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Summary statistics and histograms for the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qvar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separated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by groups in the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cvar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 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151146" y="5071422"/>
              <a:ext cx="2834640" cy="301621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hist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qvar~cvar,data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dfobj,xlab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=“better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qvar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label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”)</a:t>
              </a:r>
            </a:p>
            <a:p>
              <a:pPr algn="l" defTabSz="320174" rtl="0" latinLnBrk="1" hangingPunct="0"/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Summarize(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qvar~cvar,data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dfobj,digits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=#)</a:t>
              </a:r>
              <a:endParaRPr lang="en-US" sz="800" dirty="0">
                <a:solidFill>
                  <a:srgbClr val="C00000"/>
                </a:solidFill>
                <a:latin typeface="Source Sans Pro Semibold"/>
              </a:endParaRPr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93845" y="6002037"/>
              <a:ext cx="1463040" cy="731520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6138930" y="3397546"/>
            <a:ext cx="2927811" cy="2077922"/>
            <a:chOff x="6162399" y="3401796"/>
            <a:chExt cx="2927811" cy="2077922"/>
          </a:xfrm>
        </p:grpSpPr>
        <p:sp>
          <p:nvSpPr>
            <p:cNvPr id="50" name="Shape 34"/>
            <p:cNvSpPr/>
            <p:nvPr/>
          </p:nvSpPr>
          <p:spPr>
            <a:xfrm>
              <a:off x="6164130" y="4218391"/>
              <a:ext cx="2926080" cy="1261327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plot(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HMPG~Weight,data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dfcar,ylab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="Highway MPG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</a:t>
              </a:r>
            </a:p>
            <a:p>
              <a:pPr algn="l" latinLnBrk="1"/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xlab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="Weight (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lbs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)“)</a:t>
              </a:r>
            </a:p>
            <a:p>
              <a:pPr algn="l" latinLnBrk="1"/>
              <a:r>
                <a:rPr lang="en-US" sz="6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corr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HMPG~Weight,data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dfcar,digits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=3)</a:t>
              </a:r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[1] -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0.811</a:t>
              </a: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51" name="Pictur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 bwMode="auto">
            <a:xfrm>
              <a:off x="7146501" y="4486535"/>
              <a:ext cx="914400" cy="731520"/>
            </a:xfrm>
            <a:prstGeom prst="rect">
              <a:avLst/>
            </a:prstGeom>
            <a:noFill/>
            <a:ln w="9525">
              <a:noFill/>
              <a:headEnd/>
              <a:tailEnd/>
            </a:ln>
          </p:spPr>
        </p:pic>
        <p:sp>
          <p:nvSpPr>
            <p:cNvPr id="53" name="Shape 34"/>
            <p:cNvSpPr/>
            <p:nvPr/>
          </p:nvSpPr>
          <p:spPr>
            <a:xfrm>
              <a:off x="6162399" y="3401796"/>
              <a:ext cx="2926080" cy="843551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45720" rIns="30071" bIns="30071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QUANTITATIVE –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Correlation (r) and scatterplot for the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qvarY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and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qvarX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variables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  <a:endPara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217919" y="3734429"/>
              <a:ext cx="2834640" cy="42473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plot(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qvarY~qvarX,data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,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ylab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=“better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yvar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label”,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            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xlab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=“better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xvar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label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”)</a:t>
              </a:r>
            </a:p>
            <a:p>
              <a:pPr algn="l" defTabSz="320174" rtl="0" latinLnBrk="1" hangingPunct="0"/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corr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(~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qvarY+qvarX,data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dfobj,digits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=3)</a:t>
              </a:r>
              <a:endParaRPr lang="en-US" sz="800" dirty="0">
                <a:solidFill>
                  <a:srgbClr val="C00000"/>
                </a:solidFill>
                <a:latin typeface="Source Sans Pro Semibold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132354" y="5601484"/>
            <a:ext cx="2926794" cy="1176184"/>
            <a:chOff x="6155823" y="5605734"/>
            <a:chExt cx="2926794" cy="1176184"/>
          </a:xfrm>
        </p:grpSpPr>
        <p:sp>
          <p:nvSpPr>
            <p:cNvPr id="54" name="Shape 34"/>
            <p:cNvSpPr/>
            <p:nvPr/>
          </p:nvSpPr>
          <p:spPr>
            <a:xfrm>
              <a:off x="6155823" y="6422329"/>
              <a:ext cx="2926080" cy="359589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plot(~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HMPG+Weight+Cyl,data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dfcar,pch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=21,bg=“gray70”)</a:t>
              </a:r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corr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HMPG+Weight+Cyl,data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dfcar,digits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=3,</a:t>
              </a:r>
            </a:p>
            <a:p>
              <a:pPr algn="l" latinLnBrk="1"/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use=“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pairwise.complete.obs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”)</a:t>
              </a:r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5" name="Shape 34"/>
            <p:cNvSpPr/>
            <p:nvPr/>
          </p:nvSpPr>
          <p:spPr>
            <a:xfrm>
              <a:off x="6156537" y="5605734"/>
              <a:ext cx="2926080" cy="843551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45720" rIns="30071" bIns="30071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QUANTITATIVE (ALL PAIRS) </a:t>
              </a:r>
              <a:r>
                <a:rPr lang="en-US" sz="800" b="1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–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Correlation (r) and scatterplot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for all </a:t>
              </a:r>
              <a:r>
                <a:rPr lang="en-US" sz="800" dirty="0" err="1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paris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of quantitative variables.</a:t>
              </a:r>
              <a:endPara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212057" y="5938367"/>
              <a:ext cx="2834640" cy="42473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pairs(~qvar1+qvar2+qvar3,data=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,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pch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=21,bg=“gray70”)</a:t>
              </a:r>
            </a:p>
            <a:p>
              <a:pPr algn="l" defTabSz="320174" rtl="0" latinLnBrk="1" hangingPunct="0"/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corr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(~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qvar1+qvar2+qvar3,data=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dfobj,digits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=3,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                 use=“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pairwise.complet.obs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”)</a:t>
              </a:r>
              <a:endParaRPr lang="en-US" sz="800" dirty="0">
                <a:solidFill>
                  <a:srgbClr val="C00000"/>
                </a:solidFill>
                <a:latin typeface="Source Sans Pro Semi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40446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75438" y="3486025"/>
            <a:ext cx="2926929" cy="3169174"/>
            <a:chOff x="75438" y="3548368"/>
            <a:chExt cx="2926929" cy="3169174"/>
          </a:xfrm>
        </p:grpSpPr>
        <p:sp>
          <p:nvSpPr>
            <p:cNvPr id="14" name="Shape 34"/>
            <p:cNvSpPr/>
            <p:nvPr/>
          </p:nvSpPr>
          <p:spPr>
            <a:xfrm>
              <a:off x="75438" y="5089609"/>
              <a:ext cx="2926080" cy="1627933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bfl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&lt;-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lm(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HMPG~Weight,data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Coefficients: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(Intercept)       Weight 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51.601365    -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0.007327</a:t>
              </a:r>
            </a:p>
            <a:p>
              <a:pPr algn="l" latinLnBrk="1"/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fitPlot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bfl,ylab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="Highway MPG",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xlab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="Weight (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lbs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)")</a:t>
              </a:r>
              <a:r>
                <a:rPr lang="en-US" sz="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endParaRPr lang="en-US" sz="6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rSquared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bfl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[1]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0.6571665</a:t>
              </a: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Shape 34"/>
            <p:cNvSpPr/>
            <p:nvPr/>
          </p:nvSpPr>
          <p:spPr>
            <a:xfrm>
              <a:off x="76287" y="3699342"/>
              <a:ext cx="2926080" cy="1409273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The best-fit line between the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rspvar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response and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expvar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explanatory variables.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18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A visual of the best-fit line.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18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The r</a:t>
              </a:r>
              <a:r>
                <a:rPr lang="en-US" sz="800" baseline="300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2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value.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18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9" name="Shape 38"/>
            <p:cNvSpPr/>
            <p:nvPr/>
          </p:nvSpPr>
          <p:spPr>
            <a:xfrm>
              <a:off x="76287" y="3548368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Linear Regression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36025" y="4037346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(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bfl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 &lt;-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lm(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rspvar~expvar,data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) )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36025" y="4855467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rSquared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(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bfl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)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6025" y="4435957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fitPlot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bfl,ylab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=“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rspvar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lbl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”,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xlab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=“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expvar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lbl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”)</a:t>
              </a:r>
            </a:p>
          </p:txBody>
        </p:sp>
        <p:pic>
          <p:nvPicPr>
            <p:cNvPr id="15" name="Pictur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auto">
            <a:xfrm>
              <a:off x="948757" y="5729847"/>
              <a:ext cx="914400" cy="731520"/>
            </a:xfrm>
            <a:prstGeom prst="rect">
              <a:avLst/>
            </a:prstGeom>
            <a:noFill/>
            <a:ln w="9525">
              <a:noFill/>
              <a:headEnd/>
              <a:tailEnd/>
            </a:ln>
          </p:spPr>
        </p:pic>
      </p:grpSp>
      <p:grpSp>
        <p:nvGrpSpPr>
          <p:cNvPr id="42" name="Group 41"/>
          <p:cNvGrpSpPr/>
          <p:nvPr/>
        </p:nvGrpSpPr>
        <p:grpSpPr>
          <a:xfrm>
            <a:off x="3143915" y="60464"/>
            <a:ext cx="2926625" cy="3324595"/>
            <a:chOff x="3108295" y="111740"/>
            <a:chExt cx="2926625" cy="3324595"/>
          </a:xfrm>
        </p:grpSpPr>
        <p:sp>
          <p:nvSpPr>
            <p:cNvPr id="32" name="Shape 34"/>
            <p:cNvSpPr/>
            <p:nvPr/>
          </p:nvSpPr>
          <p:spPr>
            <a:xfrm>
              <a:off x="3108295" y="1671291"/>
              <a:ext cx="2926080" cy="1765044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z.test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dfcar$HMPG,mu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=26,alt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="greater",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conf.level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=0.95,sd=6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6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z= 4.9601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n= 93,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Std.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Dev=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6.000, Std.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Dev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 the sample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mean = 0.622, p-value = 3.523e-07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alternative hypothesis: true mean is greater than 26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95 percent confidence interval: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28.06264     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Inf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sample estimates: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mean of </a:t>
              </a:r>
              <a:r>
                <a:rPr lang="en-US" sz="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dfcar$HMPG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29.08602</a:t>
              </a:r>
            </a:p>
            <a:p>
              <a:pPr algn="l" latinLnBrk="1"/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t.test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dfcar$HMPG,mu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=26,alt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="two.sided",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conf.level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=0.99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6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 = 5.5818,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92, p-value = 2.387e-07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alternative hypothesis: true mean is not equal to 26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99 percent confidence interval: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27.63178 30.54026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sample estimates: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mean of x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29.08602</a:t>
              </a: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Shape 34"/>
            <p:cNvSpPr/>
            <p:nvPr/>
          </p:nvSpPr>
          <p:spPr>
            <a:xfrm>
              <a:off x="3108840" y="272766"/>
              <a:ext cx="2926080" cy="1415090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buClr>
                  <a:schemeClr val="tx1"/>
                </a:buClr>
              </a:pPr>
              <a:r>
                <a:rPr lang="en-US" sz="800" b="1" dirty="0">
                  <a:latin typeface="Source Sans Pro Light"/>
                </a:rPr>
                <a:t>ONE </a:t>
              </a:r>
              <a:r>
                <a:rPr lang="en-US" sz="800" b="1" dirty="0" smtClean="0">
                  <a:latin typeface="Source Sans Pro Light"/>
                </a:rPr>
                <a:t>SAMPLE Z-TEST AND T-TEST:</a:t>
              </a:r>
              <a:endParaRPr lang="en-US" sz="800" b="1" dirty="0">
                <a:latin typeface="Source Sans Pro Light"/>
              </a:endParaRPr>
            </a:p>
            <a:p>
              <a:pPr algn="l">
                <a:buClr>
                  <a:schemeClr val="tx1"/>
                </a:buClr>
              </a:pPr>
              <a:endParaRPr lang="en-US" sz="2800" dirty="0" smtClean="0">
                <a:latin typeface="Source Sans Pro Light"/>
              </a:endParaRP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qvar</a:t>
              </a:r>
              <a:r>
                <a:rPr lang="en-US" sz="800" b="1" dirty="0" smtClean="0">
                  <a:latin typeface="Source Sans Pro Light"/>
                </a:rPr>
                <a:t> </a:t>
              </a:r>
              <a:r>
                <a:rPr lang="en-US" sz="800" dirty="0">
                  <a:latin typeface="Source Sans Pro Light"/>
                </a:rPr>
                <a:t>is </a:t>
              </a:r>
              <a:r>
                <a:rPr lang="en-US" sz="800" dirty="0" smtClean="0">
                  <a:latin typeface="Source Sans Pro Light"/>
                </a:rPr>
                <a:t>the quantitative. response variable </a:t>
              </a:r>
              <a:r>
                <a:rPr lang="en-US" sz="800" dirty="0">
                  <a:latin typeface="Source Sans Pro Light"/>
                </a:rPr>
                <a:t>in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dfobj</a:t>
              </a:r>
              <a:endParaRPr lang="en-US" sz="800" dirty="0">
                <a:solidFill>
                  <a:srgbClr val="C00000"/>
                </a:solidFill>
                <a:latin typeface="Source Sans Pro Semibold"/>
              </a:endParaRP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mu0</a:t>
              </a:r>
              <a:r>
                <a:rPr lang="en-US" sz="800" dirty="0" smtClean="0">
                  <a:latin typeface="Source Sans Pro Light"/>
                </a:rPr>
                <a:t> </a:t>
              </a:r>
              <a:r>
                <a:rPr lang="en-US" sz="800" dirty="0">
                  <a:latin typeface="Source Sans Pro Light"/>
                </a:rPr>
                <a:t>is the population mean in H</a:t>
              </a:r>
              <a:r>
                <a:rPr lang="en-US" sz="800" baseline="-25000" dirty="0">
                  <a:latin typeface="Source Sans Pro Light"/>
                </a:rPr>
                <a:t>0</a:t>
              </a: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HA</a:t>
              </a:r>
              <a:r>
                <a:rPr lang="en-US" sz="800" dirty="0" smtClean="0">
                  <a:latin typeface="Source Sans Pro Light"/>
                </a:rPr>
                <a:t> is replaced with 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“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two.sided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”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 </a:t>
              </a:r>
              <a:r>
                <a:rPr lang="en-US" sz="800" dirty="0" smtClean="0">
                  <a:latin typeface="Source Sans Pro Light"/>
                </a:rPr>
                <a:t>for a not equals, 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“less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”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 </a:t>
              </a:r>
              <a:r>
                <a:rPr lang="en-US" sz="800" dirty="0" smtClean="0">
                  <a:latin typeface="Source Sans Pro Light"/>
                </a:rPr>
                <a:t>for a less than, </a:t>
              </a:r>
              <a:r>
                <a:rPr lang="en-US" sz="800" dirty="0">
                  <a:latin typeface="Source Sans Pro Light"/>
                </a:rPr>
                <a:t>or 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“greater”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</a:rPr>
                <a:t> </a:t>
              </a:r>
              <a:r>
                <a:rPr lang="en-US" sz="800" dirty="0">
                  <a:latin typeface="Source Sans Pro Light"/>
                </a:rPr>
                <a:t>for </a:t>
              </a:r>
              <a:r>
                <a:rPr lang="en-US" sz="800" dirty="0" smtClean="0">
                  <a:latin typeface="Source Sans Pro Light"/>
                </a:rPr>
                <a:t>a </a:t>
              </a:r>
              <a:r>
                <a:rPr lang="en-US" sz="800" dirty="0">
                  <a:latin typeface="Source Sans Pro Light"/>
                </a:rPr>
                <a:t>greater than H</a:t>
              </a:r>
              <a:r>
                <a:rPr lang="en-US" sz="800" baseline="-25000" dirty="0">
                  <a:latin typeface="Source Sans Pro Light"/>
                </a:rPr>
                <a:t>A</a:t>
              </a: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cnfval</a:t>
              </a:r>
              <a:r>
                <a:rPr lang="en-US" sz="800" dirty="0" smtClean="0">
                  <a:latin typeface="Source Sans Pro Light"/>
                </a:rPr>
                <a:t> </a:t>
              </a:r>
              <a:r>
                <a:rPr lang="en-US" sz="800" dirty="0">
                  <a:latin typeface="Source Sans Pro Light"/>
                </a:rPr>
                <a:t>is the confidence level (e.g., 0.95)</a:t>
              </a: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sdval</a:t>
              </a:r>
              <a:r>
                <a:rPr lang="en-US" sz="800" b="1" dirty="0">
                  <a:latin typeface="Source Sans Pro Light"/>
                </a:rPr>
                <a:t> </a:t>
              </a:r>
              <a:r>
                <a:rPr lang="en-US" sz="800" dirty="0">
                  <a:latin typeface="Source Sans Pro Light"/>
                </a:rPr>
                <a:t>is the </a:t>
              </a:r>
              <a:r>
                <a:rPr lang="en-US" sz="800" dirty="0" err="1">
                  <a:latin typeface="Source Sans Pro Light"/>
                </a:rPr>
                <a:t>popn</a:t>
              </a:r>
              <a:r>
                <a:rPr lang="en-US" sz="800" dirty="0">
                  <a:latin typeface="Source Sans Pro Light"/>
                </a:rPr>
                <a:t>. standard deviation (</a:t>
              </a:r>
              <a:r>
                <a:rPr lang="en-US" sz="800" dirty="0">
                  <a:latin typeface="Symbol" panose="05050102010706020507" pitchFamily="18" charset="2"/>
                </a:rPr>
                <a:t>s</a:t>
              </a:r>
              <a:r>
                <a:rPr lang="en-US" sz="800" dirty="0" smtClean="0">
                  <a:latin typeface="Source Sans Pro Light"/>
                </a:rPr>
                <a:t>)</a:t>
              </a:r>
              <a:endParaRPr lang="en-US" sz="800" dirty="0">
                <a:latin typeface="Source Sans Pro Light"/>
              </a:endParaRPr>
            </a:p>
          </p:txBody>
        </p:sp>
        <p:sp>
          <p:nvSpPr>
            <p:cNvPr id="17" name="Shape 38"/>
            <p:cNvSpPr/>
            <p:nvPr/>
          </p:nvSpPr>
          <p:spPr>
            <a:xfrm>
              <a:off x="3108840" y="111740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Quantitative Hypothesis Tests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58722" y="513838"/>
              <a:ext cx="2834640" cy="301621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z.test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dfobj$qvar,mu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=mu0,alt=HA,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conf.level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cnfval,sd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sdval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)</a:t>
              </a:r>
            </a:p>
            <a:p>
              <a:pPr algn="l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t.test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dfobj$qvar,mu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=mu0,alt=HA,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conf.level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confval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)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137888" y="49397"/>
            <a:ext cx="2927017" cy="4134578"/>
            <a:chOff x="6137888" y="111740"/>
            <a:chExt cx="2927017" cy="4134578"/>
          </a:xfrm>
        </p:grpSpPr>
        <p:sp>
          <p:nvSpPr>
            <p:cNvPr id="27" name="Shape 34"/>
            <p:cNvSpPr/>
            <p:nvPr/>
          </p:nvSpPr>
          <p:spPr>
            <a:xfrm>
              <a:off x="6138824" y="2244798"/>
              <a:ext cx="2926080" cy="2001520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 freq2 &lt;-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xtabs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(~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Domestic+Manual,data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Manual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Domestic No Yes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No   6  39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Yes 26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22</a:t>
              </a:r>
            </a:p>
            <a:p>
              <a:pPr algn="l" latinLnBrk="1"/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chi &lt;-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chisq.test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(freq2,correct=FALSE) 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Pearson's Chi-squared test with freq2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X-squared = 17.1588,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1, p-value =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3.438e-05</a:t>
              </a: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chi$expected</a:t>
              </a:r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Domestic       No      Yes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  15.48387 29.51613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Yes 16.51613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31.48387</a:t>
              </a: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percTable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(freq2,margin=1,digits=1)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Manual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Domestic    No   Yes   Sum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No   13.3  86.7 100.0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Yes  54.2  45.8 100.0</a:t>
              </a: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Shape 34"/>
            <p:cNvSpPr/>
            <p:nvPr/>
          </p:nvSpPr>
          <p:spPr>
            <a:xfrm>
              <a:off x="6138825" y="266045"/>
              <a:ext cx="2926080" cy="2001943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buClr>
                  <a:schemeClr val="tx1"/>
                </a:buClr>
              </a:pPr>
              <a:r>
                <a:rPr lang="en-US" sz="800" b="1" dirty="0" smtClean="0">
                  <a:latin typeface="Source Sans Pro Light"/>
                </a:rPr>
                <a:t>(TWO SAMPLE) CHI-SQUARE TEST:</a:t>
              </a:r>
              <a:endParaRPr lang="en-US" sz="800" b="1" dirty="0">
                <a:latin typeface="Source Sans Pro Light"/>
              </a:endParaRPr>
            </a:p>
            <a:p>
              <a:pPr algn="l">
                <a:buClr>
                  <a:schemeClr val="tx1"/>
                </a:buClr>
              </a:pPr>
              <a:r>
                <a:rPr lang="en-US" sz="800" dirty="0">
                  <a:latin typeface="Source Sans Pro Light"/>
                </a:rPr>
                <a:t>Chi-square </a:t>
              </a:r>
              <a:r>
                <a:rPr lang="en-US" sz="800" dirty="0" smtClean="0">
                  <a:latin typeface="Source Sans Pro Light"/>
                </a:rPr>
                <a:t>for </a:t>
              </a:r>
              <a:r>
                <a:rPr lang="en-US" sz="800" dirty="0">
                  <a:latin typeface="Source Sans Pro Light"/>
                </a:rPr>
                <a:t>two-way frequency </a:t>
              </a:r>
              <a:r>
                <a:rPr lang="en-US" sz="800" dirty="0" smtClean="0">
                  <a:latin typeface="Source Sans Pro Light"/>
                </a:rPr>
                <a:t>in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obstbl</a:t>
              </a:r>
              <a:r>
                <a:rPr lang="en-US" sz="800" dirty="0" smtClean="0">
                  <a:latin typeface="Source Sans Pro Light"/>
                </a:rPr>
                <a:t> (with the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rspvar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response variable in columns and the populations in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popvar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as rows).</a:t>
              </a:r>
              <a:endParaRPr lang="en-US" sz="800" dirty="0">
                <a:latin typeface="Source Sans Pro Light"/>
              </a:endParaRPr>
            </a:p>
            <a:p>
              <a:pPr algn="l">
                <a:buClr>
                  <a:schemeClr val="tx1"/>
                </a:buClr>
              </a:pPr>
              <a:endParaRPr lang="en-US" sz="2800" dirty="0" smtClean="0">
                <a:latin typeface="Source Sans Pro Light"/>
              </a:endParaRPr>
            </a:p>
            <a:p>
              <a:pPr algn="l">
                <a:buClr>
                  <a:schemeClr val="tx1"/>
                </a:buClr>
              </a:pPr>
              <a:r>
                <a:rPr lang="en-US" sz="800" b="1" dirty="0" smtClean="0">
                  <a:latin typeface="Source Sans Pro Light"/>
                </a:rPr>
                <a:t>Follow-up Analyses:</a:t>
              </a:r>
              <a:endParaRPr lang="en-US" sz="800" b="1" dirty="0">
                <a:latin typeface="Source Sans Pro Light"/>
              </a:endParaRPr>
            </a:p>
            <a:p>
              <a:pPr marL="112713" indent="-5397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smtClean="0">
                  <a:latin typeface="Source Sans Pro Light"/>
                </a:rPr>
                <a:t>Extract </a:t>
              </a:r>
              <a:r>
                <a:rPr lang="en-US" sz="800" dirty="0">
                  <a:latin typeface="Source Sans Pro Light"/>
                </a:rPr>
                <a:t>the expected values.</a:t>
              </a:r>
            </a:p>
            <a:p>
              <a:pPr marL="112713" indent="-5397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endParaRPr lang="en-US" sz="1600" dirty="0">
                <a:latin typeface="Source Sans Pro Light"/>
              </a:endParaRPr>
            </a:p>
            <a:p>
              <a:pPr marL="112713" indent="-5397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smtClean="0">
                  <a:latin typeface="Source Sans Pro Light"/>
                </a:rPr>
                <a:t>Percentages of individuals in each level of the response variable for each population.</a:t>
              </a:r>
              <a:endParaRPr lang="en-US" sz="800" dirty="0">
                <a:latin typeface="Source Sans Pro Light"/>
              </a:endParaRPr>
            </a:p>
          </p:txBody>
        </p:sp>
        <p:sp>
          <p:nvSpPr>
            <p:cNvPr id="21" name="Shape 38"/>
            <p:cNvSpPr/>
            <p:nvPr/>
          </p:nvSpPr>
          <p:spPr>
            <a:xfrm>
              <a:off x="6137888" y="111740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Categorical Hypothesis Tests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199411" y="905698"/>
              <a:ext cx="2834640" cy="301621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obstbl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&lt;-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xtabs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(~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popvar+rspvar,data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) )</a:t>
              </a:r>
            </a:p>
            <a:p>
              <a:pPr algn="l" rtl="0" latinLnBrk="1" hangingPunct="0"/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 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chi &lt;-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chisq.test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obstbl,correct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=FALSE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) )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309443" y="1534809"/>
              <a:ext cx="2724608" cy="17776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chi$expected</a:t>
              </a:r>
              <a:endParaRPr lang="en-US" sz="800" dirty="0">
                <a:solidFill>
                  <a:srgbClr val="C00000"/>
                </a:solidFill>
                <a:latin typeface="Source Sans Pro Semibold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320210" y="2021791"/>
              <a:ext cx="2713722" cy="17776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percTable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obstbl,digits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=1,margin=1)       # row percent table</a:t>
              </a:r>
              <a:endParaRPr lang="en-US" sz="800" dirty="0">
                <a:solidFill>
                  <a:srgbClr val="C00000"/>
                </a:solidFill>
                <a:latin typeface="Source Sans Pro Semibold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80852" y="40658"/>
            <a:ext cx="2926957" cy="3333333"/>
            <a:chOff x="80852" y="103001"/>
            <a:chExt cx="2926957" cy="3333333"/>
          </a:xfrm>
        </p:grpSpPr>
        <p:sp>
          <p:nvSpPr>
            <p:cNvPr id="28" name="Shape 34"/>
            <p:cNvSpPr/>
            <p:nvPr/>
          </p:nvSpPr>
          <p:spPr>
            <a:xfrm>
              <a:off x="81729" y="1907371"/>
              <a:ext cx="2926080" cy="1528963"/>
            </a:xfrm>
            <a:prstGeom prst="rect">
              <a:avLst/>
            </a:prstGeom>
            <a:solidFill>
              <a:srgbClr val="FCFAEE"/>
            </a:solidFill>
            <a:ln w="12700">
              <a:miter lim="400000"/>
            </a:ln>
          </p:spPr>
          <p:txBody>
            <a:bodyPr lIns="18288" tIns="18288" rIns="0" bIns="0" anchor="t">
              <a:noAutofit/>
            </a:bodyPr>
            <a:lstStyle/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(50,mean=45,sd=10,lower.tail=FALSE)  #forward-right</a:t>
              </a:r>
            </a:p>
            <a:p>
              <a:pPr algn="l" latinLnBrk="1"/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(50,mean=45,sd=10)                  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forward-left</a:t>
              </a:r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(0.05,mean=45,sd=10,type=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q")        #rev-left</a:t>
              </a:r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(0.2,mean=45,sd=10,type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="q"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lower.tail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=FALSE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#rev-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rgt</a:t>
              </a:r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(50,mean=45,sd=10/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(30))          #using SE</a:t>
              </a:r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(0.95,mean=45,sd=10/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(30),</a:t>
              </a:r>
            </a:p>
            <a:p>
              <a:pPr algn="l" latinLnBrk="1"/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type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="q"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lower.tail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=FALSE)          #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using SE</a:t>
              </a:r>
            </a:p>
            <a:p>
              <a:pPr algn="l" latinLnBrk="1"/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" name="Shape 34"/>
            <p:cNvSpPr/>
            <p:nvPr/>
          </p:nvSpPr>
          <p:spPr>
            <a:xfrm>
              <a:off x="80852" y="275083"/>
              <a:ext cx="2926080" cy="1635981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buClr>
                  <a:schemeClr val="tx1"/>
                </a:buClr>
              </a:pPr>
              <a:endParaRPr lang="en-US" sz="1600" dirty="0" smtClean="0">
                <a:latin typeface="Source Sans Pro Light"/>
              </a:endParaRPr>
            </a:p>
            <a:p>
              <a:pPr algn="l">
                <a:buClr>
                  <a:schemeClr val="tx1"/>
                </a:buClr>
              </a:pPr>
              <a:r>
                <a:rPr lang="en-US" sz="800" dirty="0" smtClean="0">
                  <a:latin typeface="Source Sans Pro Light"/>
                </a:rPr>
                <a:t>where </a:t>
              </a:r>
              <a:endParaRPr lang="en-US" sz="800" dirty="0">
                <a:latin typeface="Source Sans Pro Light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val</a:t>
              </a:r>
              <a:r>
                <a:rPr lang="en-US" sz="800" b="1" dirty="0">
                  <a:latin typeface="Source Sans Pro Light"/>
                </a:rPr>
                <a:t> </a:t>
              </a:r>
              <a:r>
                <a:rPr lang="en-US" sz="800" dirty="0">
                  <a:latin typeface="Source Sans Pro Light"/>
                </a:rPr>
                <a:t>is a value of the quantitative </a:t>
              </a:r>
              <a:r>
                <a:rPr lang="en-US" sz="800" dirty="0" smtClean="0">
                  <a:latin typeface="Source Sans Pro Light"/>
                </a:rPr>
                <a:t>variable (x) </a:t>
              </a:r>
              <a:r>
                <a:rPr lang="en-US" sz="800" dirty="0">
                  <a:latin typeface="Source Sans Pro Light"/>
                </a:rPr>
                <a:t>or </a:t>
              </a:r>
              <a:r>
                <a:rPr lang="en-US" sz="800" dirty="0" smtClean="0">
                  <a:latin typeface="Source Sans Pro Light"/>
                </a:rPr>
                <a:t>an area </a:t>
              </a:r>
              <a:r>
                <a:rPr lang="en-US" sz="800" dirty="0">
                  <a:latin typeface="Source Sans Pro Light"/>
                </a:rPr>
                <a:t>(i.e., </a:t>
              </a:r>
              <a:r>
                <a:rPr lang="en-US" sz="800" dirty="0" smtClean="0">
                  <a:latin typeface="Source Sans Pro Light"/>
                </a:rPr>
                <a:t>a percentage provided as </a:t>
              </a:r>
              <a:r>
                <a:rPr lang="en-US" sz="800" dirty="0">
                  <a:latin typeface="Source Sans Pro Light"/>
                </a:rPr>
                <a:t>a proportion).</a:t>
              </a: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mnval</a:t>
              </a:r>
              <a:r>
                <a:rPr lang="en-US" sz="800" dirty="0" smtClean="0">
                  <a:latin typeface="Source Sans Pro Light"/>
                </a:rPr>
                <a:t> is the population mean (</a:t>
              </a:r>
              <a:r>
                <a:rPr lang="en-US" sz="800" dirty="0" smtClean="0">
                  <a:latin typeface="Symbol" panose="05050102010706020507" pitchFamily="18" charset="2"/>
                </a:rPr>
                <a:t>m</a:t>
              </a:r>
              <a:r>
                <a:rPr lang="en-US" sz="800" dirty="0" smtClean="0">
                  <a:latin typeface="Source Sans Pro Light"/>
                </a:rPr>
                <a:t>)</a:t>
              </a:r>
              <a:endParaRPr lang="en-US" sz="800" dirty="0">
                <a:latin typeface="Source Sans Pro Light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sdval</a:t>
              </a:r>
              <a:r>
                <a:rPr lang="en-US" sz="800" b="1" dirty="0">
                  <a:latin typeface="Source Sans Pro Light"/>
                </a:rPr>
                <a:t> </a:t>
              </a:r>
              <a:r>
                <a:rPr lang="en-US" sz="800" dirty="0" smtClean="0">
                  <a:latin typeface="Source Sans Pro Light"/>
                </a:rPr>
                <a:t>is the standard </a:t>
              </a:r>
              <a:r>
                <a:rPr lang="en-US" sz="800" dirty="0">
                  <a:latin typeface="Source Sans Pro Light"/>
                </a:rPr>
                <a:t>deviation </a:t>
              </a:r>
              <a:r>
                <a:rPr lang="en-US" sz="800" dirty="0" smtClean="0">
                  <a:latin typeface="Source Sans Pro Light"/>
                </a:rPr>
                <a:t>(</a:t>
              </a:r>
              <a:r>
                <a:rPr lang="en-US" sz="800" dirty="0" smtClean="0">
                  <a:latin typeface="Symbol" panose="05050102010706020507" pitchFamily="18" charset="2"/>
                </a:rPr>
                <a:t>s</a:t>
              </a:r>
              <a:r>
                <a:rPr lang="en-US" sz="800" dirty="0" smtClean="0">
                  <a:latin typeface="Source Sans Pro Light"/>
                </a:rPr>
                <a:t>) or error (SE)</a:t>
              </a:r>
              <a:endParaRPr lang="en-US" sz="800" dirty="0">
                <a:latin typeface="Source Sans Pro Light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type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=”q” </a:t>
              </a:r>
              <a:r>
                <a:rPr lang="en-US" sz="800" dirty="0">
                  <a:latin typeface="Source Sans Pro Light"/>
                </a:rPr>
                <a:t>is included for reverse </a:t>
              </a:r>
              <a:r>
                <a:rPr lang="en-US" sz="800" dirty="0" smtClean="0">
                  <a:latin typeface="Source Sans Pro Light"/>
                </a:rPr>
                <a:t>calculations</a:t>
              </a: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lower.tail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=FALSE</a:t>
              </a:r>
              <a:r>
                <a:rPr lang="en-US" sz="800" b="1" dirty="0">
                  <a:latin typeface="Source Sans Pro Light"/>
                </a:rPr>
                <a:t> </a:t>
              </a:r>
              <a:r>
                <a:rPr lang="en-US" sz="800" dirty="0">
                  <a:latin typeface="Source Sans Pro Light"/>
                </a:rPr>
                <a:t>is included for “right-of” </a:t>
              </a:r>
              <a:r>
                <a:rPr lang="en-US" sz="800" dirty="0" smtClean="0">
                  <a:latin typeface="Source Sans Pro Light"/>
                </a:rPr>
                <a:t>calculations</a:t>
              </a:r>
              <a:endParaRPr lang="en-US" sz="800" dirty="0">
                <a:latin typeface="Source Sans Pro Light"/>
              </a:endParaRPr>
            </a:p>
            <a:p>
              <a:pPr marL="1740" algn="l">
                <a:buClr>
                  <a:schemeClr val="tx1"/>
                </a:buClr>
              </a:pPr>
              <a:endParaRPr lang="en-US" sz="3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marL="1740" algn="l">
                <a:buClr>
                  <a:schemeClr val="tx1"/>
                </a:buClr>
              </a:pP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For SE use (where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nval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=sample size):</a:t>
              </a:r>
            </a:p>
          </p:txBody>
        </p:sp>
        <p:sp>
          <p:nvSpPr>
            <p:cNvPr id="5" name="Shape 38"/>
            <p:cNvSpPr/>
            <p:nvPr/>
          </p:nvSpPr>
          <p:spPr>
            <a:xfrm>
              <a:off x="80852" y="103001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Normal Distributions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39184" y="374187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distrib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val,mean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mnval,sd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sdval,lower.tail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=FALSE, type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=“q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”)</a:t>
              </a:r>
              <a:endParaRPr lang="en-US" sz="800" dirty="0">
                <a:solidFill>
                  <a:srgbClr val="C00000"/>
                </a:solidFill>
                <a:latin typeface="Source Sans Pro Semibold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39184" y="1659250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sd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sdval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/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sqrt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(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nval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)</a:t>
              </a:r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6215" y="2059353"/>
              <a:ext cx="1006676" cy="731520"/>
            </a:xfrm>
            <a:prstGeom prst="rect">
              <a:avLst/>
            </a:prstGeom>
          </p:spPr>
        </p:pic>
      </p:grpSp>
      <p:grpSp>
        <p:nvGrpSpPr>
          <p:cNvPr id="43" name="Group 42"/>
          <p:cNvGrpSpPr/>
          <p:nvPr/>
        </p:nvGrpSpPr>
        <p:grpSpPr>
          <a:xfrm>
            <a:off x="3132632" y="3486025"/>
            <a:ext cx="2926080" cy="3169174"/>
            <a:chOff x="3132632" y="3548368"/>
            <a:chExt cx="2926080" cy="3169174"/>
          </a:xfrm>
        </p:grpSpPr>
        <p:sp>
          <p:nvSpPr>
            <p:cNvPr id="33" name="Shape 34"/>
            <p:cNvSpPr/>
            <p:nvPr/>
          </p:nvSpPr>
          <p:spPr>
            <a:xfrm>
              <a:off x="3132632" y="5339136"/>
              <a:ext cx="2926080" cy="1378406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levenesTest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HMPG~Domestic,data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F value 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(&gt;F) 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group  1  5.3595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0.02286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91                 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t.test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HMPG~Manual,data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dfcar,alt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="less",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conf.level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=0.99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</a:p>
            <a:p>
              <a:pPr algn="l" latinLnBrk="1"/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var.equal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=TRUE)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 = -4.2183,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91, p-value = 2.904e-05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alt.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hypothesis: true difference in means is less than 0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99 percent confidence interval: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Inf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-1.980103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sample estimates: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mean in group No mean in group Yes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26.12500        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30.63934</a:t>
              </a: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Shape 34"/>
            <p:cNvSpPr/>
            <p:nvPr/>
          </p:nvSpPr>
          <p:spPr>
            <a:xfrm>
              <a:off x="3132632" y="3702335"/>
              <a:ext cx="2926080" cy="1659992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buClr>
                  <a:schemeClr val="tx1"/>
                </a:buClr>
              </a:pPr>
              <a:r>
                <a:rPr lang="en-US" sz="800" b="1" dirty="0" smtClean="0">
                  <a:latin typeface="Source Sans Pro Light"/>
                </a:rPr>
                <a:t>TWO SAMPLE T-TEST:</a:t>
              </a:r>
              <a:endParaRPr lang="en-US" sz="800" b="1" dirty="0">
                <a:latin typeface="Source Sans Pro Light"/>
              </a:endParaRPr>
            </a:p>
            <a:p>
              <a:pPr algn="l">
                <a:buClr>
                  <a:schemeClr val="tx1"/>
                </a:buClr>
              </a:pPr>
              <a:endParaRPr lang="en-US" sz="3600" dirty="0">
                <a:latin typeface="Source Sans Pro Light"/>
              </a:endParaRP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qvar</a:t>
              </a:r>
              <a:r>
                <a:rPr lang="en-US" sz="800" b="1" dirty="0" smtClean="0">
                  <a:latin typeface="Source Sans Pro Light"/>
                </a:rPr>
                <a:t> </a:t>
              </a:r>
              <a:r>
                <a:rPr lang="en-US" sz="800" dirty="0">
                  <a:latin typeface="Source Sans Pro Light"/>
                </a:rPr>
                <a:t>is </a:t>
              </a:r>
              <a:r>
                <a:rPr lang="en-US" sz="800" dirty="0" smtClean="0">
                  <a:latin typeface="Source Sans Pro Light"/>
                </a:rPr>
                <a:t>the quantitative response variable </a:t>
              </a:r>
              <a:r>
                <a:rPr lang="en-US" sz="800" dirty="0">
                  <a:latin typeface="Source Sans Pro Light"/>
                </a:rPr>
                <a:t>in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dfobj</a:t>
              </a:r>
              <a:endParaRPr lang="en-US" sz="800" dirty="0">
                <a:solidFill>
                  <a:srgbClr val="C00000"/>
                </a:solidFill>
                <a:latin typeface="Source Sans Pro Semibold"/>
              </a:endParaRP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mu0</a:t>
              </a:r>
              <a:r>
                <a:rPr lang="en-US" sz="800" dirty="0" smtClean="0">
                  <a:latin typeface="Source Sans Pro Light"/>
                </a:rPr>
                <a:t> </a:t>
              </a:r>
              <a:r>
                <a:rPr lang="en-US" sz="800" dirty="0">
                  <a:latin typeface="Source Sans Pro Light"/>
                </a:rPr>
                <a:t>is the population mean in H</a:t>
              </a:r>
              <a:r>
                <a:rPr lang="en-US" sz="800" baseline="-25000" dirty="0">
                  <a:latin typeface="Source Sans Pro Light"/>
                </a:rPr>
                <a:t>0</a:t>
              </a: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HA</a:t>
              </a:r>
              <a:r>
                <a:rPr lang="en-US" sz="800" dirty="0" smtClean="0">
                  <a:latin typeface="Source Sans Pro Light"/>
                </a:rPr>
                <a:t> is replaced with 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“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two.sided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”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 </a:t>
              </a:r>
              <a:r>
                <a:rPr lang="en-US" sz="800" dirty="0" smtClean="0">
                  <a:latin typeface="Source Sans Pro Light"/>
                </a:rPr>
                <a:t>for a not equals, 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“less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”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 </a:t>
              </a:r>
              <a:r>
                <a:rPr lang="en-US" sz="800" dirty="0" smtClean="0">
                  <a:latin typeface="Source Sans Pro Light"/>
                </a:rPr>
                <a:t>for a less than, </a:t>
              </a:r>
              <a:r>
                <a:rPr lang="en-US" sz="800" dirty="0">
                  <a:latin typeface="Source Sans Pro Light"/>
                </a:rPr>
                <a:t>or 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“greater”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</a:rPr>
                <a:t> </a:t>
              </a:r>
              <a:r>
                <a:rPr lang="en-US" sz="800" dirty="0">
                  <a:latin typeface="Source Sans Pro Light"/>
                </a:rPr>
                <a:t>for </a:t>
              </a:r>
              <a:r>
                <a:rPr lang="en-US" sz="800" dirty="0" smtClean="0">
                  <a:latin typeface="Source Sans Pro Light"/>
                </a:rPr>
                <a:t>a </a:t>
              </a:r>
              <a:r>
                <a:rPr lang="en-US" sz="800" dirty="0">
                  <a:latin typeface="Source Sans Pro Light"/>
                </a:rPr>
                <a:t>greater than H</a:t>
              </a:r>
              <a:r>
                <a:rPr lang="en-US" sz="800" baseline="-25000" dirty="0">
                  <a:latin typeface="Source Sans Pro Light"/>
                </a:rPr>
                <a:t>A</a:t>
              </a: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cnfval</a:t>
              </a:r>
              <a:r>
                <a:rPr lang="en-US" sz="800" dirty="0" smtClean="0">
                  <a:latin typeface="Source Sans Pro Light"/>
                </a:rPr>
                <a:t> </a:t>
              </a:r>
              <a:r>
                <a:rPr lang="en-US" sz="800" dirty="0">
                  <a:latin typeface="Source Sans Pro Light"/>
                </a:rPr>
                <a:t>is the confidence level (e.g., 0.95)</a:t>
              </a: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c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var</a:t>
              </a:r>
              <a:r>
                <a:rPr lang="en-US" sz="800" b="1" dirty="0" smtClean="0">
                  <a:latin typeface="Source Sans Pro Light"/>
                </a:rPr>
                <a:t> </a:t>
              </a:r>
              <a:r>
                <a:rPr lang="en-US" sz="800" dirty="0">
                  <a:latin typeface="Source Sans Pro Light"/>
                </a:rPr>
                <a:t>is </a:t>
              </a:r>
              <a:r>
                <a:rPr lang="en-US" sz="800" dirty="0" smtClean="0">
                  <a:latin typeface="Source Sans Pro Light"/>
                </a:rPr>
                <a:t>a categorical </a:t>
              </a:r>
              <a:r>
                <a:rPr lang="en-US" sz="800" dirty="0">
                  <a:latin typeface="Source Sans Pro Light"/>
                </a:rPr>
                <a:t>variable in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</a:rPr>
                <a:t>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Semibold"/>
                </a:rPr>
                <a:t>that identifies the groups</a:t>
              </a:r>
              <a:endParaRPr lang="en-US" sz="800" dirty="0">
                <a:solidFill>
                  <a:schemeClr val="tx1"/>
                </a:solidFill>
                <a:latin typeface="Source Sans Pro Semibold"/>
              </a:endParaRP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var.equal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=TRUE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</a:rPr>
                <a:t> if the </a:t>
              </a:r>
              <a:r>
                <a:rPr lang="en-US" sz="800" dirty="0" err="1" smtClean="0">
                  <a:solidFill>
                    <a:schemeClr val="tx1"/>
                  </a:solidFill>
                  <a:latin typeface="Source Sans Pro Light"/>
                </a:rPr>
                <a:t>popn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Source Sans Pro Light"/>
                </a:rPr>
                <a:t>variances are thought to be equal</a:t>
              </a:r>
              <a:endParaRPr lang="en-US" sz="800" dirty="0">
                <a:solidFill>
                  <a:schemeClr val="tx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189908" y="3978900"/>
              <a:ext cx="2834640" cy="42473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levenesTest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qvar~cvar,data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)</a:t>
              </a:r>
            </a:p>
            <a:p>
              <a:pPr algn="l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t.test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qvar~cvar,data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dfobj,alt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=HA ,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conf.level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cnfval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,</a:t>
              </a:r>
            </a:p>
            <a:p>
              <a:pPr algn="l" rtl="0" latinLnBrk="1" hangingPunct="0"/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              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var.equal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=TRUE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)</a:t>
              </a:r>
            </a:p>
          </p:txBody>
        </p:sp>
        <p:sp>
          <p:nvSpPr>
            <p:cNvPr id="34" name="Shape 38"/>
            <p:cNvSpPr/>
            <p:nvPr/>
          </p:nvSpPr>
          <p:spPr>
            <a:xfrm>
              <a:off x="3132632" y="3548368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Quantitative Hypothesis Tests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137887" y="4293322"/>
            <a:ext cx="2927017" cy="2361877"/>
            <a:chOff x="6137887" y="4355665"/>
            <a:chExt cx="2927017" cy="2361877"/>
          </a:xfrm>
        </p:grpSpPr>
        <p:sp>
          <p:nvSpPr>
            <p:cNvPr id="35" name="Shape 34"/>
            <p:cNvSpPr/>
            <p:nvPr/>
          </p:nvSpPr>
          <p:spPr>
            <a:xfrm>
              <a:off x="6138824" y="4509970"/>
              <a:ext cx="2926080" cy="2207572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buClr>
                  <a:schemeClr val="tx1"/>
                </a:buClr>
              </a:pPr>
              <a:r>
                <a:rPr lang="en-US" sz="800" b="1" dirty="0" smtClean="0">
                  <a:latin typeface="Source Sans Pro Light"/>
                </a:rPr>
                <a:t>(ONE SAMPLE) GOODNESS-OF-FIT TEST:</a:t>
              </a:r>
              <a:endParaRPr lang="en-US" sz="800" b="1" dirty="0">
                <a:latin typeface="Source Sans Pro Light"/>
              </a:endParaRPr>
            </a:p>
            <a:p>
              <a:pPr algn="l">
                <a:buClr>
                  <a:schemeClr val="tx1"/>
                </a:buClr>
              </a:pPr>
              <a:r>
                <a:rPr lang="en-US" sz="800" dirty="0" smtClean="0">
                  <a:latin typeface="Source Sans Pro Light"/>
                </a:rPr>
                <a:t>Goodness-of-fit for one-way </a:t>
              </a:r>
              <a:r>
                <a:rPr lang="en-US" sz="800" dirty="0">
                  <a:latin typeface="Source Sans Pro Light"/>
                </a:rPr>
                <a:t>frequency </a:t>
              </a:r>
              <a:r>
                <a:rPr lang="en-US" sz="800" dirty="0" smtClean="0">
                  <a:latin typeface="Source Sans Pro Light"/>
                </a:rPr>
                <a:t>in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obstbl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a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nd expected values (or ratios) in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exp.p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  <a:endParaRPr lang="en-US" sz="800" dirty="0">
                <a:latin typeface="Source Sans Pro Light"/>
              </a:endParaRPr>
            </a:p>
            <a:p>
              <a:pPr algn="l">
                <a:buClr>
                  <a:schemeClr val="tx1"/>
                </a:buClr>
              </a:pPr>
              <a:endParaRPr lang="en-US" sz="4800" dirty="0" smtClean="0">
                <a:latin typeface="Source Sans Pro Light"/>
              </a:endParaRPr>
            </a:p>
            <a:p>
              <a:pPr algn="l">
                <a:buClr>
                  <a:schemeClr val="tx1"/>
                </a:buClr>
              </a:pPr>
              <a:r>
                <a:rPr lang="en-US" sz="800" b="1" dirty="0" smtClean="0">
                  <a:latin typeface="Source Sans Pro Light"/>
                </a:rPr>
                <a:t>Follow-up Analyses:</a:t>
              </a:r>
              <a:endParaRPr lang="en-US" sz="800" b="1" dirty="0">
                <a:latin typeface="Source Sans Pro Light"/>
              </a:endParaRPr>
            </a:p>
            <a:p>
              <a:pPr marL="112713" indent="-5397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smtClean="0">
                  <a:latin typeface="Source Sans Pro Light"/>
                </a:rPr>
                <a:t>Extract </a:t>
              </a:r>
              <a:r>
                <a:rPr lang="en-US" sz="800" dirty="0">
                  <a:latin typeface="Source Sans Pro Light"/>
                </a:rPr>
                <a:t>the expected values.</a:t>
              </a:r>
            </a:p>
            <a:p>
              <a:pPr marL="112713" indent="-5397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endParaRPr lang="en-US" sz="1600" dirty="0">
                <a:latin typeface="Source Sans Pro Light"/>
              </a:endParaRPr>
            </a:p>
            <a:p>
              <a:pPr marL="112713" indent="-5397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smtClean="0">
                  <a:latin typeface="Source Sans Pro Light"/>
                </a:rPr>
                <a:t>Percentages of individuals in each level of the response variable.</a:t>
              </a:r>
              <a:endParaRPr lang="en-US" sz="800" dirty="0">
                <a:latin typeface="Source Sans Pro Light"/>
              </a:endParaRPr>
            </a:p>
          </p:txBody>
        </p:sp>
        <p:sp>
          <p:nvSpPr>
            <p:cNvPr id="36" name="Shape 38"/>
            <p:cNvSpPr/>
            <p:nvPr/>
          </p:nvSpPr>
          <p:spPr>
            <a:xfrm>
              <a:off x="6137887" y="4355665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Categorical Hypothesis Tests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187686" y="5000119"/>
              <a:ext cx="2834640" cy="670953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(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obstbl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 &lt;-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c(lvl1=##,lvl2=##,lvl3=##) )         # if summarized data</a:t>
              </a:r>
            </a:p>
            <a:p>
              <a:pPr algn="l" rtl="0" latinLnBrk="1" hangingPunct="0"/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obstbl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&lt;-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xtabs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(~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popvar+rspvar,data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) )        # if raw data</a:t>
              </a:r>
            </a:p>
            <a:p>
              <a:pPr algn="l" rtl="0" latinLnBrk="1" hangingPunct="0"/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exp.p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&lt;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-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c(lvl1=##,lvl2=##,lvl3=## )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)</a:t>
              </a:r>
            </a:p>
            <a:p>
              <a:pPr algn="l" rtl="0" latinLnBrk="1" hangingPunct="0"/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gof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&lt;-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chisq.test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obstbl,p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exp.p,rescale.p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=TRUE,</a:t>
              </a:r>
            </a:p>
            <a:p>
              <a:pPr algn="l" rtl="0" latinLnBrk="1" hangingPunct="0"/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                                    correct=FALSE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) )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309442" y="5983896"/>
              <a:ext cx="2724608" cy="17776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gof$expected</a:t>
              </a:r>
              <a:endParaRPr lang="en-US" sz="800" dirty="0">
                <a:solidFill>
                  <a:srgbClr val="C00000"/>
                </a:solidFill>
                <a:latin typeface="Source Sans Pro Semibold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320209" y="6470878"/>
              <a:ext cx="2713722" cy="17776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percTable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obstbl,digits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=1)</a:t>
              </a:r>
              <a:endParaRPr lang="en-US" sz="800" dirty="0">
                <a:solidFill>
                  <a:srgbClr val="C00000"/>
                </a:solidFill>
                <a:latin typeface="Source Sans Pro Semibold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2279" y="6639277"/>
            <a:ext cx="4084051" cy="2487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Bookman Old Style" panose="02050604050505020204" pitchFamily="18" charset="0"/>
                <a:sym typeface="Helvetica Light"/>
              </a:rPr>
              <a:t>Prepared by Dr. Derek H. Ogle for Northland College’s MTH107 course</a:t>
            </a:r>
            <a:endParaRPr kumimoji="0" lang="en-US" sz="9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Bookman Old Style" panose="02050604050505020204" pitchFamily="18" charset="0"/>
              <a:sym typeface="Helvetica Ligh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093391" y="6639277"/>
            <a:ext cx="977431" cy="2487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Bookman Old Style" panose="02050604050505020204" pitchFamily="18" charset="0"/>
                <a:sym typeface="Helvetica Light"/>
              </a:rPr>
              <a:t>Revised Dec-18</a:t>
            </a:r>
            <a:endParaRPr kumimoji="0" lang="en-US" sz="9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Bookman Old Style" panose="02050604050505020204" pitchFamily="18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5626703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12700">
          <a:miter lim="400000"/>
        </a:ln>
      </a:spPr>
      <a:bodyPr lIns="45720" tIns="91440" rIns="45720" bIns="45720" anchor="t"/>
      <a:lstStyle>
        <a:defPPr algn="l">
          <a:lnSpc>
            <a:spcPct val="90000"/>
          </a:lnSpc>
          <a:spcBef>
            <a:spcPts val="165"/>
          </a:spcBef>
          <a:buSzPct val="100000"/>
          <a:defRPr sz="800" b="1" dirty="0">
            <a:latin typeface="Source Sans Pro Light"/>
            <a:ea typeface="Source Sans Pro Light"/>
            <a:cs typeface="Source Sans Pro Light"/>
            <a:sym typeface="Source Sans Pro Light"/>
          </a:defRPr>
        </a:defPPr>
      </a:lst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1497</TotalTime>
  <Words>1069</Words>
  <Application>Microsoft Office PowerPoint</Application>
  <PresentationFormat>Letter Paper (8.5x11 in)</PresentationFormat>
  <Paragraphs>229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6" baseType="lpstr">
      <vt:lpstr>Arabic Typesetting</vt:lpstr>
      <vt:lpstr>Arial</vt:lpstr>
      <vt:lpstr>Avenir Book</vt:lpstr>
      <vt:lpstr>Bookman Old Style</vt:lpstr>
      <vt:lpstr>Cordia New</vt:lpstr>
      <vt:lpstr>Courier New</vt:lpstr>
      <vt:lpstr>Helvetica Light</vt:lpstr>
      <vt:lpstr>Menlo</vt:lpstr>
      <vt:lpstr>Microsoft Yi Baiti</vt:lpstr>
      <vt:lpstr>Source Sans Pro</vt:lpstr>
      <vt:lpstr>Source Sans Pro Light</vt:lpstr>
      <vt:lpstr>Source Sans Pro Semibold</vt:lpstr>
      <vt:lpstr>Symbol</vt:lpstr>
      <vt:lpstr>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Cheatsheet Northland College  Introductory Statistics</dc:title>
  <dc:creator>Derek Ogle</dc:creator>
  <cp:lastModifiedBy>Derek Ogle</cp:lastModifiedBy>
  <cp:revision>102</cp:revision>
  <cp:lastPrinted>2016-12-15T18:07:42Z</cp:lastPrinted>
  <dcterms:modified xsi:type="dcterms:W3CDTF">2018-12-20T01:45:16Z</dcterms:modified>
</cp:coreProperties>
</file>