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80" d="100"/>
          <a:sy n="80" d="100"/>
        </p:scale>
        <p:origin x="1487" y="-3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9" name="Shape 34"/>
          <p:cNvSpPr/>
          <p:nvPr/>
        </p:nvSpPr>
        <p:spPr>
          <a:xfrm>
            <a:off x="-2007464" y="-289042"/>
            <a:ext cx="1791680" cy="258219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sz="548"/>
          </a:p>
        </p:txBody>
      </p:sp>
      <p:sp>
        <p:nvSpPr>
          <p:cNvPr id="300" name="Shape 35"/>
          <p:cNvSpPr/>
          <p:nvPr/>
        </p:nvSpPr>
        <p:spPr>
          <a:xfrm>
            <a:off x="-1975686" y="-228213"/>
            <a:ext cx="1729070" cy="9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sz="658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1" name="Shape 38"/>
          <p:cNvSpPr/>
          <p:nvPr/>
        </p:nvSpPr>
        <p:spPr>
          <a:xfrm>
            <a:off x="-2007464" y="-443377"/>
            <a:ext cx="1788934" cy="175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096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Loading </a:t>
            </a:r>
            <a:r>
              <a:rPr lang="en-US" sz="1096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NCStats</a:t>
            </a:r>
            <a:endParaRPr sz="1096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975686" y="-235422"/>
            <a:ext cx="1729070" cy="16165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910" tIns="29910" rIns="29910" bIns="29910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658" dirty="0">
                <a:solidFill>
                  <a:srgbClr val="FF0000"/>
                </a:solidFill>
                <a:latin typeface="Source Sans Pro Semibold"/>
              </a:rPr>
              <a:t>library(</a:t>
            </a:r>
            <a:r>
              <a:rPr lang="en-US" sz="658" dirty="0" err="1">
                <a:solidFill>
                  <a:srgbClr val="FF0000"/>
                </a:solidFill>
                <a:latin typeface="Source Sans Pro Semibold"/>
              </a:rPr>
              <a:t>NCStats</a:t>
            </a:r>
            <a:r>
              <a:rPr lang="en-US" sz="658" dirty="0">
                <a:solidFill>
                  <a:srgbClr val="FF0000"/>
                </a:solidFill>
                <a:latin typeface="Source Sans Pro Semibold"/>
              </a:rPr>
              <a:t>)</a:t>
            </a:r>
            <a:endParaRPr lang="en-US" sz="658" dirty="0">
              <a:solidFill>
                <a:srgbClr val="FF0000"/>
              </a:solidFill>
              <a:latin typeface="Source Sans Pro Semibold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89"/>
            <a:ext cx="2159304" cy="1716122"/>
            <a:chOff x="40161" y="2028221"/>
            <a:chExt cx="2159304" cy="1716122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572068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Direct-</a:t>
              </a:r>
              <a:r>
                <a:rPr lang="en-US" sz="9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ory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9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9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9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126276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  <a:endPara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512572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2804541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follows: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&lt;=v </a:t>
            </a: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than or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# both conditions met</a:t>
            </a:r>
            <a:endParaRPr lang="en-US" sz="800" dirty="0">
              <a:solidFill>
                <a:srgbClr val="FF0000"/>
              </a:solidFill>
              <a:latin typeface="Source Sans Pro Light"/>
              <a:ea typeface="Microsoft Yi Baiti" panose="03000500000000000000" pitchFamily="66" charset="0"/>
              <a:cs typeface="Arabic Typesetting" panose="03020402040406030203" pitchFamily="66" charset="-78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  <a:endParaRPr lang="en-US" sz="800" dirty="0">
              <a:solidFill>
                <a:srgbClr val="FF0000"/>
              </a:solidFill>
              <a:latin typeface="Source Sans Pro Semibold"/>
              <a:ea typeface="Microsoft Yi Baiti" panose="03000500000000000000" pitchFamily="66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312748" y="271372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  <a:endParaRPr lang="en-US" sz="800" dirty="0">
              <a:solidFill>
                <a:srgbClr val="FF0000"/>
              </a:solidFill>
              <a:latin typeface="Source Sans Pro Semibold"/>
              <a:ea typeface="Microsoft Yi Baiti" panose="03000500000000000000" pitchFamily="66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312748" y="3073733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  <a:endParaRPr lang="en-US" sz="800" dirty="0">
              <a:solidFill>
                <a:srgbClr val="FF0000"/>
              </a:solidFill>
              <a:latin typeface="Source Sans Pro Semibold"/>
              <a:ea typeface="Microsoft Yi Baiti" panose="03000500000000000000" pitchFamily="66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fvarRow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fvarCol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xyab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freq2 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fvarRow+fvarCol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   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  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 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is the 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</a:t>
            </a:r>
            <a:r>
              <a:rPr lang="en-US" sz="800" dirty="0">
                <a:latin typeface="Source Sans Pro Light"/>
              </a:rPr>
              <a:t>error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type=”q” </a:t>
            </a:r>
            <a:r>
              <a:rPr lang="en-US" sz="800" dirty="0">
                <a:latin typeface="Source Sans Pro Light"/>
              </a:rPr>
              <a:t>is included for reverse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FALSE,type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=“q”)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5426958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freq1 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6422155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given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lm(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respvar~expvar,data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yvar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label”)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6922"/>
            <a:ext cx="2148840" cy="2860432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>
                <a:latin typeface="Source Sans Pro Light"/>
              </a:rPr>
              <a:t> 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latin typeface="Source Sans Pro Light"/>
              </a:rPr>
              <a:t> 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>
                <a:latin typeface="Source Sans Pro Light"/>
              </a:rPr>
              <a:t>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“less”</a:t>
            </a:r>
            <a:r>
              <a:rPr lang="en-US" sz="800" dirty="0">
                <a:latin typeface="Source Sans Pro Light"/>
              </a:rPr>
              <a:t>, 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not equals, less than, and 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</a:t>
            </a:r>
            <a:r>
              <a:rPr lang="en-US" sz="800" dirty="0" smtClean="0">
                <a:latin typeface="Source Sans Pro Light"/>
              </a:rPr>
              <a:t>level (e.g., 0.95)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population </a:t>
            </a:r>
            <a:r>
              <a:rPr lang="en-US" sz="800" dirty="0" smtClean="0">
                <a:latin typeface="Source Sans Pro Light"/>
              </a:rPr>
              <a:t>stand</a:t>
            </a:r>
            <a:r>
              <a:rPr lang="en-US" sz="800" dirty="0">
                <a:latin typeface="Source Sans Pro Light"/>
              </a:rPr>
              <a:t> 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1740" algn="l">
              <a:buClr>
                <a:schemeClr val="tx1"/>
              </a:buClr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endParaRPr lang="en-US" sz="3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fvar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</a:t>
            </a:r>
            <a:r>
              <a:rPr lang="en-US" sz="800" dirty="0" smtClean="0">
                <a:latin typeface="Source Sans Pro Light"/>
              </a:rPr>
              <a:t>factor (categorical)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 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3199" y="5602728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in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>
                <a:latin typeface="Source Sans Pro Light"/>
              </a:rPr>
              <a:t> and 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4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Follow-up confidence intervals.</a:t>
            </a:r>
          </a:p>
          <a:p>
            <a:pPr algn="l">
              <a:buClr>
                <a:schemeClr val="tx1"/>
              </a:buClr>
            </a:pPr>
            <a:endParaRPr lang="en-US" sz="1600" b="1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from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table.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 and residuals as for one-sample situation (but using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chi </a:t>
            </a:r>
            <a:r>
              <a:rPr lang="en-US" sz="800" dirty="0">
                <a:latin typeface="Source Sans Pro Light"/>
              </a:rPr>
              <a:t>instead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latin typeface="Source Sans Pro Light"/>
              </a:rPr>
              <a:t>).</a:t>
            </a:r>
            <a:endParaRPr lang="en-US" sz="800" dirty="0">
              <a:latin typeface="Source Sans Pro Light"/>
            </a:endParaRP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6193952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5562" y="4846534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5562" y="521461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gof$residuals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65562" y="55826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17245"/>
            <a:ext cx="2148840" cy="1537596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4378" y="471082"/>
            <a:ext cx="1249833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Oct-16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678</Words>
  <Application>Microsoft Office PowerPoint</Application>
  <PresentationFormat>Letter Paper (8.5x11 in)</PresentationFormat>
  <Paragraphs>139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Arabic Typesetting</vt:lpstr>
      <vt:lpstr>Arial</vt:lpstr>
      <vt:lpstr>Avenir Book</vt:lpstr>
      <vt:lpstr>Cordia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R Cheatsheet • MTH107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43</cp:revision>
  <cp:lastPrinted>2016-10-26T19:22:45Z</cp:lastPrinted>
  <dcterms:modified xsi:type="dcterms:W3CDTF">2016-10-27T21:43:14Z</dcterms:modified>
</cp:coreProperties>
</file>