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389" r:id="rId2"/>
    <p:sldId id="365" r:id="rId3"/>
    <p:sldId id="408" r:id="rId4"/>
    <p:sldId id="409" r:id="rId5"/>
    <p:sldId id="413" r:id="rId6"/>
    <p:sldId id="415" r:id="rId7"/>
    <p:sldId id="410" r:id="rId8"/>
    <p:sldId id="411" r:id="rId9"/>
    <p:sldId id="41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75" d="100"/>
          <a:sy n="75" d="100"/>
        </p:scale>
        <p:origin x="640" y="39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e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Microsoft_Excel_97-2003_Worksheet4.xls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Microsoft_Excel_97-2003_Worksheet3.xls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populations”</a:t>
            </a:r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7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1) State the rejection criterion (</a:t>
            </a:r>
            <a:r>
              <a:rPr lang="en-US" altLang="en-US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chemeClr val="accent1"/>
                </a:solidFill>
              </a:rPr>
              <a:t>)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=0.10</a:t>
            </a:r>
          </a:p>
          <a:p>
            <a:pPr lvl="1"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2) </a:t>
            </a:r>
            <a:r>
              <a:rPr lang="en-US" altLang="en-US" b="1" dirty="0" smtClean="0">
                <a:solidFill>
                  <a:schemeClr val="accent1"/>
                </a:solidFill>
              </a:rPr>
              <a:t>State </a:t>
            </a:r>
            <a:r>
              <a:rPr lang="en-US" altLang="en-US" b="1" dirty="0">
                <a:solidFill>
                  <a:schemeClr val="accent1"/>
                </a:solidFill>
              </a:rPr>
              <a:t>the null and alternative hypotheses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 smtClean="0"/>
              <a:t>: “There is NO difference in the distribution of predators into the two prey categories”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A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“There is </a:t>
            </a:r>
            <a:r>
              <a:rPr lang="en-US" altLang="en-US" sz="2400" dirty="0" smtClean="0"/>
              <a:t>a difference </a:t>
            </a:r>
            <a:r>
              <a:rPr lang="en-US" altLang="en-US" sz="2400" dirty="0"/>
              <a:t>in the distribution of predators into the two prey categories”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Alternatively …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H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CS</a:t>
            </a:r>
            <a:endParaRPr lang="en-US" altLang="en-US" sz="2000" baseline="-25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A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LT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CS</a:t>
            </a:r>
            <a:endParaRPr lang="en-US" altLang="en-US" sz="2000" baseline="-25000" dirty="0"/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where p is the proportion that consumed lake herring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where LT = </a:t>
            </a:r>
            <a:r>
              <a:rPr lang="en-US" altLang="en-US" sz="1600" dirty="0" smtClean="0"/>
              <a:t>Lake Trout </a:t>
            </a:r>
            <a:r>
              <a:rPr lang="en-US" altLang="en-US" sz="1600" dirty="0"/>
              <a:t>and CS = </a:t>
            </a:r>
            <a:r>
              <a:rPr lang="en-US" altLang="en-US" sz="1600" dirty="0" smtClean="0"/>
              <a:t>Chinook </a:t>
            </a:r>
            <a:r>
              <a:rPr lang="en-US" altLang="en-US" sz="1600" dirty="0"/>
              <a:t>S</a:t>
            </a:r>
            <a:r>
              <a:rPr lang="en-US" altLang="en-US" sz="1600" dirty="0" smtClean="0"/>
              <a:t>almon</a:t>
            </a:r>
            <a:endParaRPr lang="en-US" altLang="en-US" sz="16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3550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3)</a:t>
            </a:r>
            <a:r>
              <a:rPr lang="en-US" altLang="en-US" b="1" dirty="0">
                <a:solidFill>
                  <a:schemeClr val="accent1"/>
                </a:solidFill>
              </a:rPr>
              <a:t> Determine which test to perform</a:t>
            </a:r>
            <a:endParaRPr lang="en-US" altLang="en-US" b="1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categorical data with two levels </a:t>
            </a:r>
            <a:r>
              <a:rPr lang="en-US" altLang="en-US" dirty="0" smtClean="0"/>
              <a:t>(Herring </a:t>
            </a:r>
            <a:r>
              <a:rPr lang="en-US" altLang="en-US" dirty="0"/>
              <a:t>or not)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two populations </a:t>
            </a:r>
            <a:r>
              <a:rPr lang="en-US" altLang="en-US" dirty="0" smtClean="0"/>
              <a:t>(Lake Trout</a:t>
            </a:r>
            <a:r>
              <a:rPr lang="en-US" altLang="en-US" dirty="0"/>
              <a:t>, </a:t>
            </a:r>
            <a:r>
              <a:rPr lang="en-US" altLang="en-US" dirty="0" smtClean="0"/>
              <a:t>Chinook Salmon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 </a:t>
            </a:r>
            <a:r>
              <a:rPr lang="en-US" altLang="en-US" dirty="0"/>
              <a:t>chi-square </a:t>
            </a:r>
            <a:r>
              <a:rPr lang="en-US" altLang="en-US" dirty="0" smtClean="0"/>
              <a:t>test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27291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4</a:t>
            </a:r>
            <a:r>
              <a:rPr lang="en-US" altLang="en-US" b="1" dirty="0">
                <a:solidFill>
                  <a:schemeClr val="accent1"/>
                </a:solidFill>
              </a:rPr>
              <a:t>) Collect the data</a:t>
            </a:r>
            <a:endParaRPr lang="en-US" altLang="en-US" b="1" dirty="0"/>
          </a:p>
          <a:p>
            <a:pPr lvl="1"/>
            <a:r>
              <a:rPr lang="en-US" altLang="en-US" sz="2400" dirty="0"/>
              <a:t>observational, no evidence of </a:t>
            </a:r>
            <a:r>
              <a:rPr lang="en-US" altLang="en-US" sz="2400" dirty="0" smtClean="0"/>
              <a:t>randomness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sz="2400" dirty="0">
                <a:sym typeface="Wingdings" pitchFamily="2" charset="2"/>
              </a:rPr>
              <a:t>Recall – “… </a:t>
            </a:r>
            <a:r>
              <a:rPr lang="en-US" sz="2400" dirty="0"/>
              <a:t>the diets of </a:t>
            </a:r>
            <a:r>
              <a:rPr lang="en-US" sz="2400" b="1" dirty="0">
                <a:solidFill>
                  <a:schemeClr val="hlink"/>
                </a:solidFill>
              </a:rPr>
              <a:t>50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40</a:t>
            </a:r>
            <a:r>
              <a:rPr lang="en-US" sz="2400" dirty="0"/>
              <a:t> Chinook Salmon … found </a:t>
            </a:r>
            <a:r>
              <a:rPr lang="en-US" sz="2400" b="1" dirty="0">
                <a:solidFill>
                  <a:schemeClr val="hlink"/>
                </a:solidFill>
              </a:rPr>
              <a:t>36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24</a:t>
            </a:r>
            <a:r>
              <a:rPr lang="en-US" sz="2400" dirty="0"/>
              <a:t> Chinook Salmon contained Lake Herring</a:t>
            </a:r>
            <a:r>
              <a:rPr lang="en-US" sz="2400" dirty="0">
                <a:sym typeface="Wingdings" pitchFamily="2" charset="2"/>
              </a:rPr>
              <a:t>”</a:t>
            </a:r>
            <a:endParaRPr lang="en-US" altLang="en-US" sz="24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875"/>
              </p:ext>
            </p:extLst>
          </p:nvPr>
        </p:nvGraphicFramePr>
        <p:xfrm>
          <a:off x="1905000" y="4063426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1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63426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943599" y="43180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50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466" y="46756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1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36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7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922" y="46482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24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1364" y="46508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5087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199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71031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43161E8B-E17A-4449-8A1C-5AA87806CB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5</a:t>
            </a:r>
            <a:r>
              <a:rPr lang="en-US" altLang="en-US" b="1" dirty="0">
                <a:solidFill>
                  <a:schemeClr val="accent1"/>
                </a:solidFill>
              </a:rPr>
              <a:t>)  Check all necessary assumptions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 smtClean="0"/>
              <a:t>Create expected table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Each cell has an expected value greater than </a:t>
            </a:r>
            <a:r>
              <a:rPr lang="en-US" altLang="en-US" sz="2400" dirty="0" smtClean="0"/>
              <a:t>5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6)  Calculate appropriate statistics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/>
              <a:t>observed table </a:t>
            </a:r>
            <a:r>
              <a:rPr lang="en-US" altLang="en-US" sz="2400" dirty="0" smtClean="0"/>
              <a:t>shown in Step 4.</a:t>
            </a:r>
            <a:endParaRPr lang="en-US" altLang="en-US" sz="24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18441"/>
              </p:ext>
            </p:extLst>
          </p:nvPr>
        </p:nvGraphicFramePr>
        <p:xfrm>
          <a:off x="1905000" y="2209800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943599" y="246441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6466" y="282200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8861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33.3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8767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16.7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889922" y="2794574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26.7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891364" y="279718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13.3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087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886199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971031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6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B158DCAA-F35B-4C05-8429-9A5A268AA93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7)</a:t>
            </a:r>
            <a:r>
              <a:rPr lang="en-US" altLang="en-US" sz="3600">
                <a:solidFill>
                  <a:schemeClr val="accent1"/>
                </a:solidFill>
              </a:rPr>
              <a:t>  </a:t>
            </a:r>
            <a:r>
              <a:rPr lang="en-US" altLang="en-US" sz="3600" b="1">
                <a:solidFill>
                  <a:schemeClr val="accent1"/>
                </a:solidFill>
              </a:rPr>
              <a:t>Calculate the appropriate test statistic</a:t>
            </a:r>
            <a:endParaRPr lang="en-US" altLang="en-US" b="1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828925" y="61864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447800" y="16764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Observed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6019800" y="1676400"/>
            <a:ext cx="169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Expected</a:t>
            </a: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66881"/>
              </p:ext>
            </p:extLst>
          </p:nvPr>
        </p:nvGraphicFramePr>
        <p:xfrm>
          <a:off x="1228725" y="4108450"/>
          <a:ext cx="2033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8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108450"/>
                        <a:ext cx="2033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20216"/>
              </p:ext>
            </p:extLst>
          </p:nvPr>
        </p:nvGraphicFramePr>
        <p:xfrm>
          <a:off x="3300413" y="4108450"/>
          <a:ext cx="2001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9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108450"/>
                        <a:ext cx="20018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2859"/>
              </p:ext>
            </p:extLst>
          </p:nvPr>
        </p:nvGraphicFramePr>
        <p:xfrm>
          <a:off x="5243513" y="4108450"/>
          <a:ext cx="2092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0" name="Equation" r:id="rId7" imgW="901440" imgH="431640" progId="Equation.3">
                  <p:embed/>
                </p:oleObj>
              </mc:Choice>
              <mc:Fallback>
                <p:oleObj name="Equation" r:id="rId7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108450"/>
                        <a:ext cx="20923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49316"/>
              </p:ext>
            </p:extLst>
          </p:nvPr>
        </p:nvGraphicFramePr>
        <p:xfrm>
          <a:off x="7329488" y="4108450"/>
          <a:ext cx="17383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1" name="Equation" r:id="rId9" imgW="749160" imgH="431640" progId="Equation.3">
                  <p:embed/>
                </p:oleObj>
              </mc:Choice>
              <mc:Fallback>
                <p:oleObj name="Equation" r:id="rId9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4108450"/>
                        <a:ext cx="17383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27038" y="5251450"/>
            <a:ext cx="5259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Symbol" panose="05050102010706020507" pitchFamily="18" charset="2"/>
              </a:rPr>
              <a:t>c</a:t>
            </a:r>
            <a:r>
              <a:rPr lang="en-US" altLang="en-US" sz="2800" b="1" baseline="30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0.219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0.437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0.273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0.548</a:t>
            </a:r>
            <a:endParaRPr lang="en-US" altLang="en-US" sz="2800" dirty="0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430213" y="4419600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/>
              <a:t> =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427038" y="58816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 b="1"/>
              <a:t> = 1.477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255838"/>
            <a:ext cx="4483119" cy="1280160"/>
            <a:chOff x="0" y="2408238"/>
            <a:chExt cx="4724400" cy="1395542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509247"/>
                </p:ext>
              </p:extLst>
            </p:nvPr>
          </p:nvGraphicFramePr>
          <p:xfrm>
            <a:off x="0" y="240823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2" name="Worksheet" r:id="rId11" imgW="2104957" imgH="715979" progId="Excel.Sheet.8">
                    <p:embed/>
                  </p:oleObj>
                </mc:Choice>
                <mc:Fallback>
                  <p:oleObj name="Worksheet" r:id="rId11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823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4038599" y="266285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1466" y="302044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1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7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4922" y="299301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6364" y="299561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90087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1199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66031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38674" y="2262058"/>
            <a:ext cx="4480560" cy="1280160"/>
            <a:chOff x="4343400" y="2414458"/>
            <a:chExt cx="4724400" cy="1395542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14142"/>
                </p:ext>
              </p:extLst>
            </p:nvPr>
          </p:nvGraphicFramePr>
          <p:xfrm>
            <a:off x="4343400" y="241445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3" name="Worksheet" r:id="rId13" imgW="2104957" imgH="715979" progId="Excel.Sheet.8">
                    <p:embed/>
                  </p:oleObj>
                </mc:Choice>
                <mc:Fallback>
                  <p:oleObj name="Worksheet" r:id="rId13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241445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2"/>
            <p:cNvSpPr/>
            <p:nvPr/>
          </p:nvSpPr>
          <p:spPr>
            <a:xfrm>
              <a:off x="8381999" y="266907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94866" y="302666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5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33.3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51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16.7</a:t>
              </a:r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8322" y="299923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26.7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29764" y="300183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13.3</a:t>
              </a:r>
              <a:endParaRPr lang="en-US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33487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24599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09431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4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9" grpId="0" autoUpdateAnimBg="0"/>
      <p:bldP spid="1935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07438198-1887-4676-94F3-002932D930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8)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Calculate p-value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(1.477,distrib=“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=  0.2242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9)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State rejection decision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&gt;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dirty="0" smtClean="0"/>
              <a:t> (0.10) … Do </a:t>
            </a:r>
            <a:r>
              <a:rPr lang="en-US" altLang="en-US" dirty="0"/>
              <a:t>Not Reject H</a:t>
            </a:r>
            <a:r>
              <a:rPr lang="en-US" altLang="en-US" baseline="-25000" dirty="0"/>
              <a:t>0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10)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Conclusion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There is no apparent difference </a:t>
            </a:r>
            <a:r>
              <a:rPr lang="en-US" altLang="en-US" dirty="0" smtClean="0"/>
              <a:t>in the distributions of ALL Lake Trout </a:t>
            </a:r>
            <a:r>
              <a:rPr lang="en-US" altLang="en-US" dirty="0"/>
              <a:t>and </a:t>
            </a:r>
            <a:r>
              <a:rPr lang="en-US" altLang="en-US" dirty="0" smtClean="0"/>
              <a:t>ALL Chinook Salmon to the Lake Herring and no Lake Herring prey groups.</a:t>
            </a:r>
            <a:endParaRPr lang="en-US" alt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4883150" y="9906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81263" y="10048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 b="1"/>
              <a:t> = 1.477</a:t>
            </a:r>
          </a:p>
        </p:txBody>
      </p:sp>
    </p:spTree>
    <p:extLst>
      <p:ext uri="{BB962C8B-B14F-4D97-AF65-F5344CB8AC3E}">
        <p14:creationId xmlns:p14="http://schemas.microsoft.com/office/powerpoint/2010/main" val="3259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6147</TotalTime>
  <Words>590</Words>
  <Application>Microsoft Office PowerPoint</Application>
  <PresentationFormat>On-screen Show (4:3)</PresentationFormat>
  <Paragraphs>129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Microsoft Equation 3.0</vt:lpstr>
      <vt:lpstr>Worksheet</vt:lpstr>
      <vt:lpstr>Chi-Square Test</vt:lpstr>
      <vt:lpstr>Chi-Square -- Examples</vt:lpstr>
      <vt:lpstr>A Full Example</vt:lpstr>
      <vt:lpstr>A Full Example</vt:lpstr>
      <vt:lpstr>A Full Example</vt:lpstr>
      <vt:lpstr>A Full Example</vt:lpstr>
      <vt:lpstr>A Full Example</vt:lpstr>
      <vt:lpstr>A Full Example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162</cp:revision>
  <dcterms:created xsi:type="dcterms:W3CDTF">1999-07-28T01:00:17Z</dcterms:created>
  <dcterms:modified xsi:type="dcterms:W3CDTF">2016-04-03T18:01:33Z</dcterms:modified>
</cp:coreProperties>
</file>