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Distribution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of 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the same for all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groups”</a:t>
                  </a:r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groups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3"/>
                  <a:stretch>
                    <a:fillRect l="-417" b="-123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112625"/>
            <a:ext cx="4389120" cy="1719688"/>
            <a:chOff x="4659512" y="112625"/>
            <a:chExt cx="4389120" cy="1719688"/>
          </a:xfrm>
        </p:grpSpPr>
        <p:sp>
          <p:nvSpPr>
            <p:cNvPr id="82" name="Shape 34"/>
            <p:cNvSpPr/>
            <p:nvPr/>
          </p:nvSpPr>
          <p:spPr>
            <a:xfrm>
              <a:off x="4659512" y="342216"/>
              <a:ext cx="4389120" cy="149009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CATEGORICAL,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2 or more groups,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UNKNOWN,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individuals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INDEPENDENT between groups,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group,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2 or more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groups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674540"/>
            <a:ext cx="4393984" cy="1650049"/>
            <a:chOff x="77680" y="2674540"/>
            <a:chExt cx="4393984" cy="1650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4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i="1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i="1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 i="1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i="1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 i="1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 groups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2)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Group variances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3)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both histograms are normal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5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0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</m:rad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not strongly skewed, OR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 xmlns=""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6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individuals in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distribution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i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i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53047" y="654641"/>
            <a:ext cx="126426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Dec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-17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6559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 rot="16200000">
            <a:off x="-854953" y="1627239"/>
            <a:ext cx="6882578" cy="3628103"/>
          </a:xfrm>
          <a:prstGeom prst="rect">
            <a:avLst/>
          </a:prstGeom>
        </p:spPr>
        <p:txBody>
          <a:bodyPr/>
          <a:lstStyle>
            <a:lvl1pPr marL="25714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1pPr>
            <a:lvl2pPr marL="500755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2pPr>
            <a:lvl3pPr marL="74436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3pPr>
            <a:lvl4pPr marL="987977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4pPr>
            <a:lvl5pPr marL="1231588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5pPr>
            <a:lvl6pPr marL="147519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6pPr>
            <a:lvl7pPr marL="1718809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7pPr>
            <a:lvl8pPr marL="1962420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8pPr>
            <a:lvl9pPr marL="2206031" indent="-257145" defTabSz="320174">
              <a:spcBef>
                <a:spcPts val="2302"/>
              </a:spcBef>
              <a:buSzPct val="75000"/>
              <a:buChar char="•"/>
              <a:defRPr sz="208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1) </a:t>
            </a:r>
            <a:r>
              <a:rPr lang="en-US" sz="1600" dirty="0" smtClean="0"/>
              <a:t>State the rejection criterion (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2)</a:t>
            </a:r>
            <a:r>
              <a:rPr lang="en-US" sz="1600" dirty="0" smtClean="0"/>
              <a:t> State the null &amp; alternative hypotheses and define the parameter(s)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3)</a:t>
            </a:r>
            <a:r>
              <a:rPr lang="en-US" sz="1600" dirty="0" smtClean="0"/>
              <a:t> Determine which test to perform – Explain!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4)</a:t>
            </a:r>
            <a:r>
              <a:rPr lang="en-US" sz="1600" dirty="0" smtClean="0"/>
              <a:t> Collect the data (address type of study and randomization)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5)</a:t>
            </a:r>
            <a:r>
              <a:rPr lang="en-US" sz="1600" dirty="0" smtClean="0"/>
              <a:t> Check all necessary assumption(s)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6)</a:t>
            </a:r>
            <a:r>
              <a:rPr lang="en-US" sz="1600" dirty="0" smtClean="0"/>
              <a:t> Calculate the appropriate statistic(s)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7)</a:t>
            </a:r>
            <a:r>
              <a:rPr lang="en-US" sz="1600" dirty="0" smtClean="0"/>
              <a:t> Calculate the appropriate test statistic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8)</a:t>
            </a:r>
            <a:r>
              <a:rPr lang="en-US" sz="1600" dirty="0" smtClean="0"/>
              <a:t> Calculate the p-value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  9)</a:t>
            </a:r>
            <a:r>
              <a:rPr lang="en-US" sz="1600" dirty="0" smtClean="0"/>
              <a:t> State your rejection decision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10)</a:t>
            </a:r>
            <a:r>
              <a:rPr lang="en-US" sz="1600" dirty="0" smtClean="0"/>
              <a:t> Summarize your findings in terms of the problem </a:t>
            </a:r>
          </a:p>
          <a:p>
            <a:pPr marL="609600" indent="-609600" algn="l">
              <a:spcBef>
                <a:spcPts val="600"/>
              </a:spcBef>
              <a:buFontTx/>
              <a:buNone/>
            </a:pPr>
            <a:r>
              <a:rPr lang="en-US" sz="1600" b="1" dirty="0" smtClean="0">
                <a:solidFill>
                  <a:schemeClr val="accent1"/>
                </a:solidFill>
              </a:rPr>
              <a:t>11) </a:t>
            </a:r>
            <a:r>
              <a:rPr lang="en-US" sz="1600" b="1" dirty="0" smtClean="0"/>
              <a:t>If rejected H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, </a:t>
            </a:r>
            <a:r>
              <a:rPr lang="en-US" sz="1600" dirty="0" smtClean="0"/>
              <a:t>compute a </a:t>
            </a:r>
            <a:r>
              <a:rPr lang="en-US" sz="1600" b="1" dirty="0" smtClean="0"/>
              <a:t>100(1-</a:t>
            </a:r>
            <a:r>
              <a:rPr lang="en-US" sz="1600" b="1" dirty="0" smtClean="0">
                <a:latin typeface="Symbol" pitchFamily="18" charset="2"/>
              </a:rPr>
              <a:t>a</a:t>
            </a:r>
            <a:r>
              <a:rPr lang="en-US" sz="1600" b="1" dirty="0" smtClean="0"/>
              <a:t>)%</a:t>
            </a:r>
            <a:r>
              <a:rPr lang="en-US" sz="1600" dirty="0" smtClean="0"/>
              <a:t> </a:t>
            </a:r>
            <a:r>
              <a:rPr lang="en-US" sz="1600" i="1" dirty="0" smtClean="0"/>
              <a:t>confidence region</a:t>
            </a:r>
            <a:r>
              <a:rPr lang="en-US" sz="1600" dirty="0" smtClean="0"/>
              <a:t> for  parameter</a:t>
            </a:r>
            <a:endParaRPr lang="en-US" sz="1600" dirty="0"/>
          </a:p>
        </p:txBody>
      </p:sp>
      <p:sp>
        <p:nvSpPr>
          <p:cNvPr id="3" name="Shape 37"/>
          <p:cNvSpPr txBox="1">
            <a:spLocks/>
          </p:cNvSpPr>
          <p:nvPr/>
        </p:nvSpPr>
        <p:spPr>
          <a:xfrm rot="16200000">
            <a:off x="-2981733" y="3103984"/>
            <a:ext cx="6863571" cy="64446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153683">
              <a:lnSpc>
                <a:spcPct val="80000"/>
              </a:lnSpc>
              <a:defRPr sz="1800"/>
            </a:pPr>
            <a:r>
              <a:rPr lang="en-US" sz="32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11 Steps for Any Hypothesis Test</a:t>
            </a:r>
            <a:endParaRPr lang="en-US" sz="32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4629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374</Words>
  <Application>Microsoft Office PowerPoint</Application>
  <PresentationFormat>Letter Paper (8.5x11 in)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78</cp:revision>
  <cp:lastPrinted>2016-12-15T18:07:42Z</cp:lastPrinted>
  <dcterms:modified xsi:type="dcterms:W3CDTF">2017-12-13T19:52:39Z</dcterms:modified>
</cp:coreProperties>
</file>