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70" d="100"/>
          <a:sy n="70" d="100"/>
        </p:scale>
        <p:origin x="959" y="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MTH107/resources/data_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rekogle.com/NCMTH107/resources/FAQ/#rrstudio-rela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241434" y="113903"/>
            <a:ext cx="3650082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R </a:t>
            </a:r>
            <a:r>
              <a:rPr lang="en-US" sz="2400" b="1" cap="small" dirty="0" err="1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Cheatsheet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1" y="2096589"/>
            <a:ext cx="2159304" cy="1716122"/>
            <a:chOff x="40161" y="2028221"/>
            <a:chExt cx="2159304" cy="1716122"/>
          </a:xfrm>
        </p:grpSpPr>
        <p:sp>
          <p:nvSpPr>
            <p:cNvPr id="34" name="Shape 34"/>
            <p:cNvSpPr/>
            <p:nvPr/>
          </p:nvSpPr>
          <p:spPr>
            <a:xfrm>
              <a:off x="50625" y="2172275"/>
              <a:ext cx="2148840" cy="1572068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script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save it in the same folder that contains 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Session, Set Working Direct-</a:t>
              </a:r>
              <a:r>
                <a:rPr lang="en-US" sz="9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ory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9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script.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load data into </a:t>
              </a:r>
              <a:r>
                <a:rPr lang="en-US" sz="9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structure of </a:t>
              </a:r>
              <a:r>
                <a:rPr lang="en-US" sz="9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data.frame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0161" y="202822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CSV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5881" y="3126276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5881" y="3512572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304" name="Shape 34"/>
          <p:cNvSpPr/>
          <p:nvPr/>
        </p:nvSpPr>
        <p:spPr>
          <a:xfrm>
            <a:off x="2267028" y="528323"/>
            <a:ext cx="2148840" cy="2804541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Individuals that meet a certain condition (or conditions) are filtered from the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dfobj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err="1">
                <a:latin typeface="Source Sans Pro Light"/>
              </a:rPr>
              <a:t>data.frame</a:t>
            </a:r>
            <a:r>
              <a:rPr lang="en-US" sz="800" dirty="0">
                <a:latin typeface="Source Sans Pro Light"/>
              </a:rPr>
              <a:t> with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Light"/>
              </a:rPr>
              <a:t>()</a:t>
            </a:r>
            <a:r>
              <a:rPr lang="en-US" sz="800" dirty="0">
                <a:latin typeface="Source Sans Pro Light"/>
              </a:rPr>
              <a:t>.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where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cond</a:t>
            </a:r>
            <a:r>
              <a:rPr lang="en-US" sz="800" dirty="0">
                <a:latin typeface="Source Sans Pro Light"/>
              </a:rPr>
              <a:t> may be as follows: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==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!= value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not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greater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&gt;=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greater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&lt;=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less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%in% c(“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”)   # in the list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|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either condition met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,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both conditions met</a:t>
            </a: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selected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excluded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800" dirty="0">
              <a:latin typeface="Source Sans Pro Light"/>
            </a:endParaRPr>
          </a:p>
        </p:txBody>
      </p:sp>
      <p:sp>
        <p:nvSpPr>
          <p:cNvPr id="305" name="Shape 38"/>
          <p:cNvSpPr/>
          <p:nvPr/>
        </p:nvSpPr>
        <p:spPr>
          <a:xfrm>
            <a:off x="2260227" y="39628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Individuals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312748" y="103042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newdf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dfobj,cond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)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312748" y="271372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312748" y="3073733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[-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1210" y="4182205"/>
            <a:ext cx="2152399" cy="2204183"/>
            <a:chOff x="2291210" y="4190751"/>
            <a:chExt cx="2152399" cy="2204183"/>
          </a:xfrm>
          <a:solidFill>
            <a:schemeClr val="bg1">
              <a:lumMod val="95000"/>
            </a:schemeClr>
          </a:solidFill>
        </p:grpSpPr>
        <p:sp>
          <p:nvSpPr>
            <p:cNvPr id="317" name="Shape 34"/>
            <p:cNvSpPr/>
            <p:nvPr/>
          </p:nvSpPr>
          <p:spPr>
            <a:xfrm>
              <a:off x="2294769" y="4349214"/>
              <a:ext cx="2148840" cy="2045720"/>
            </a:xfrm>
            <a:prstGeom prst="roundRect">
              <a:avLst>
                <a:gd name="adj" fmla="val 1194"/>
              </a:avLst>
            </a:prstGeom>
            <a:grpFill/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fvarRow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fvarCol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</p:txBody>
        </p:sp>
        <p:sp>
          <p:nvSpPr>
            <p:cNvPr id="319" name="Shape 38"/>
            <p:cNvSpPr/>
            <p:nvPr/>
          </p:nvSpPr>
          <p:spPr>
            <a:xfrm>
              <a:off x="2291210" y="419075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351667" y="4690104"/>
              <a:ext cx="205740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qvarY+qvarX,data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plot(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qvarY~qvarX,data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358468" y="5611639"/>
              <a:ext cx="205740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freq2 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fvarRow+fvarCol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                   data=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(freq2)                   # total/table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(freq2,margin=1)   # row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(freq2,margin=2)   # column %</a:t>
              </a:r>
            </a:p>
          </p:txBody>
        </p:sp>
      </p:grpSp>
      <p:sp>
        <p:nvSpPr>
          <p:cNvPr id="31" name="Shape 34"/>
          <p:cNvSpPr/>
          <p:nvPr/>
        </p:nvSpPr>
        <p:spPr>
          <a:xfrm>
            <a:off x="4720585" y="1263513"/>
            <a:ext cx="2148840" cy="192329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endParaRPr lang="en-US" sz="24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where 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value of the quantitative variable or area (i.e., percentage as a proportion).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population </a:t>
            </a:r>
            <a:r>
              <a:rPr lang="en-US" sz="800" dirty="0" smtClean="0">
                <a:latin typeface="Source Sans Pro Light"/>
              </a:rPr>
              <a:t>mean (</a:t>
            </a:r>
            <a:r>
              <a:rPr lang="en-US" sz="800" dirty="0" smtClean="0">
                <a:latin typeface="Symbol" panose="05050102010706020507" pitchFamily="18" charset="2"/>
              </a:rPr>
              <a:t>m</a:t>
            </a:r>
            <a:r>
              <a:rPr lang="en-US" sz="800" dirty="0" smtClean="0">
                <a:latin typeface="Source Sans Pro Light"/>
              </a:rPr>
              <a:t>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standard deviation </a:t>
            </a:r>
            <a:r>
              <a:rPr lang="en-US" sz="800" dirty="0" smtClean="0">
                <a:latin typeface="Source Sans Pro Light"/>
              </a:rPr>
              <a:t>(</a:t>
            </a:r>
            <a:r>
              <a:rPr lang="en-US" sz="800" dirty="0" smtClean="0">
                <a:latin typeface="Symbol" panose="05050102010706020507" pitchFamily="18" charset="2"/>
              </a:rPr>
              <a:t>s</a:t>
            </a:r>
            <a:r>
              <a:rPr lang="en-US" sz="800" dirty="0" smtClean="0">
                <a:latin typeface="Source Sans Pro Light"/>
              </a:rPr>
              <a:t>) or </a:t>
            </a:r>
            <a:r>
              <a:rPr lang="en-US" sz="800" dirty="0" smtClean="0">
                <a:latin typeface="Source Sans Pro Light"/>
              </a:rPr>
              <a:t>error (SE)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included for “right-of” 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type=”q” </a:t>
            </a:r>
            <a:r>
              <a:rPr lang="en-US" sz="800" dirty="0">
                <a:latin typeface="Source Sans Pro Light"/>
              </a:rPr>
              <a:t>is included for reverse 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740" algn="l">
              <a:buClr>
                <a:schemeClr val="tx1"/>
              </a:buClr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SE use (where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nval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=sample size):</a:t>
            </a:r>
          </a:p>
        </p:txBody>
      </p:sp>
      <p:sp>
        <p:nvSpPr>
          <p:cNvPr id="33" name="Shape 38"/>
          <p:cNvSpPr/>
          <p:nvPr/>
        </p:nvSpPr>
        <p:spPr>
          <a:xfrm>
            <a:off x="4720585" y="109143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Distributions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8919" y="135647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distrib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val,mean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FALSE,type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=“q”)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78919" y="29593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sqrt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nval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161" y="4050724"/>
            <a:ext cx="2148840" cy="2760277"/>
            <a:chOff x="40161" y="4059270"/>
            <a:chExt cx="2148840" cy="2760277"/>
          </a:xfrm>
        </p:grpSpPr>
        <p:sp>
          <p:nvSpPr>
            <p:cNvPr id="36" name="Shape 36"/>
            <p:cNvSpPr/>
            <p:nvPr/>
          </p:nvSpPr>
          <p:spPr>
            <a:xfrm>
              <a:off x="938422" y="40592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312" name="Shape 34"/>
            <p:cNvSpPr/>
            <p:nvPr/>
          </p:nvSpPr>
          <p:spPr>
            <a:xfrm>
              <a:off x="40161" y="4356079"/>
              <a:ext cx="2148840" cy="2463468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and percentage tables and bar chart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 separated by groups in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</p:txBody>
        </p:sp>
        <p:sp>
          <p:nvSpPr>
            <p:cNvPr id="314" name="Shape 38"/>
            <p:cNvSpPr/>
            <p:nvPr/>
          </p:nvSpPr>
          <p:spPr>
            <a:xfrm>
              <a:off x="40161" y="4191697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799" y="481081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5881" y="5426958"/>
              <a:ext cx="205740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freq1 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(freq1,xlab=“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	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81" y="6422155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label”)</a:t>
              </a:r>
            </a:p>
          </p:txBody>
        </p:sp>
      </p:grpSp>
      <p:sp>
        <p:nvSpPr>
          <p:cNvPr id="42" name="Shape 34"/>
          <p:cNvSpPr/>
          <p:nvPr/>
        </p:nvSpPr>
        <p:spPr>
          <a:xfrm>
            <a:off x="6951542" y="1234243"/>
            <a:ext cx="2148840" cy="195256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best-fit line between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response and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explanatory variables.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visual of the best-fit line.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r</a:t>
            </a:r>
            <a:r>
              <a:rPr lang="en-US" sz="800" baseline="30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given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44" name="Shape 38"/>
          <p:cNvSpPr/>
          <p:nvPr/>
        </p:nvSpPr>
        <p:spPr>
          <a:xfrm>
            <a:off x="6951542" y="108326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1282" y="160762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lm(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respvar~expvar,data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 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1282" y="240941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rSquared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1282" y="19926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fitPlot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bfl,ylab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yvar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label”)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282" y="2938899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predict(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bfl,data.frame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))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3" name="Shape 34"/>
          <p:cNvSpPr/>
          <p:nvPr/>
        </p:nvSpPr>
        <p:spPr>
          <a:xfrm>
            <a:off x="4687479" y="3736922"/>
            <a:ext cx="2148840" cy="286043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endParaRPr lang="en-US" sz="4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mu0</a:t>
            </a:r>
            <a:r>
              <a:rPr lang="en-US" sz="800" dirty="0">
                <a:latin typeface="Source Sans Pro Light"/>
              </a:rPr>
              <a:t> is the population mean in H</a:t>
            </a:r>
            <a:r>
              <a:rPr lang="en-US" sz="800" baseline="-25000" dirty="0">
                <a:latin typeface="Source Sans Pro Light"/>
              </a:rPr>
              <a:t>0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latin typeface="Source Sans Pro Light"/>
              </a:rPr>
              <a:t> is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two.sided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>
                <a:latin typeface="Source Sans Pro Light"/>
              </a:rPr>
              <a:t>,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“less”</a:t>
            </a:r>
            <a:r>
              <a:rPr lang="en-US" sz="800" dirty="0">
                <a:latin typeface="Source Sans Pro Light"/>
              </a:rPr>
              <a:t>, 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“greater”</a:t>
            </a:r>
            <a:r>
              <a:rPr lang="en-US" sz="800" dirty="0">
                <a:latin typeface="Source Sans Pro Light"/>
              </a:rPr>
              <a:t> for not equals, less than, and greater than H</a:t>
            </a:r>
            <a:r>
              <a:rPr lang="en-US" sz="800" baseline="-25000" dirty="0">
                <a:latin typeface="Source Sans Pro Light"/>
              </a:rPr>
              <a:t>A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latin typeface="Source Sans Pro Light"/>
              </a:rPr>
              <a:t> is the confidence </a:t>
            </a:r>
            <a:r>
              <a:rPr lang="en-US" sz="800" dirty="0" smtClean="0">
                <a:latin typeface="Source Sans Pro Light"/>
              </a:rPr>
              <a:t>level (e.g., 0.95)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</a:t>
            </a:r>
            <a:r>
              <a:rPr lang="en-US" sz="800" dirty="0" err="1" smtClean="0">
                <a:latin typeface="Source Sans Pro Light"/>
              </a:rPr>
              <a:t>popn</a:t>
            </a:r>
            <a:r>
              <a:rPr lang="en-US" sz="800" dirty="0" smtClean="0">
                <a:latin typeface="Source Sans Pro Light"/>
              </a:rPr>
              <a:t>. standard </a:t>
            </a:r>
            <a:r>
              <a:rPr lang="en-US" sz="800" dirty="0">
                <a:latin typeface="Source Sans Pro Light"/>
              </a:rPr>
              <a:t>deviation (</a:t>
            </a:r>
            <a:r>
              <a:rPr lang="en-US" sz="800" dirty="0">
                <a:latin typeface="Symbol" panose="05050102010706020507" pitchFamily="18" charset="2"/>
              </a:rPr>
              <a:t>s</a:t>
            </a:r>
            <a:r>
              <a:rPr lang="en-US" sz="800" dirty="0">
                <a:latin typeface="Source Sans Pro Light"/>
              </a:rPr>
              <a:t>)</a:t>
            </a:r>
          </a:p>
          <a:p>
            <a:pPr marL="1740" algn="l">
              <a:buClr>
                <a:schemeClr val="tx1"/>
              </a:buClr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endParaRPr lang="en-US" sz="3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fvar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</a:t>
            </a:r>
            <a:r>
              <a:rPr lang="en-US" sz="800" dirty="0" smtClean="0">
                <a:latin typeface="Source Sans Pro Light"/>
              </a:rPr>
              <a:t>factor (categorical) </a:t>
            </a:r>
            <a:r>
              <a:rPr lang="en-US" sz="800" dirty="0">
                <a:latin typeface="Source Sans Pro Light"/>
              </a:rPr>
              <a:t>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</a:t>
            </a:r>
            <a:r>
              <a:rPr lang="en-US" sz="800" dirty="0">
                <a:solidFill>
                  <a:schemeClr val="tx1"/>
                </a:solidFill>
                <a:latin typeface="Source Sans Pro Light"/>
              </a:rPr>
              <a:t> if the population variances are thought to be equal</a:t>
            </a:r>
            <a:endParaRPr lang="en-US" sz="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4687479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Quantitative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37363" y="3987154"/>
            <a:ext cx="2057400" cy="5478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z.test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33199" y="5602728"/>
            <a:ext cx="2057400" cy="4247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levenesTest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dfobj,alt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=TRUE)</a:t>
            </a:r>
          </a:p>
        </p:txBody>
      </p:sp>
      <p:sp>
        <p:nvSpPr>
          <p:cNvPr id="65" name="Shape 34"/>
          <p:cNvSpPr/>
          <p:nvPr/>
        </p:nvSpPr>
        <p:spPr>
          <a:xfrm>
            <a:off x="6919842" y="3760813"/>
            <a:ext cx="2148840" cy="303987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Goodness-of-fit test for observed frequencies in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freq1</a:t>
            </a:r>
            <a:r>
              <a:rPr lang="en-US" sz="800" dirty="0">
                <a:latin typeface="Source Sans Pro Light"/>
              </a:rPr>
              <a:t> and expected values (or proportions)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latin typeface="Source Sans Pro Light"/>
              </a:rPr>
              <a:t>.</a:t>
            </a:r>
          </a:p>
          <a:p>
            <a:pPr algn="l">
              <a:buClr>
                <a:schemeClr val="tx1"/>
              </a:buClr>
            </a:pPr>
            <a:endParaRPr lang="en-US" sz="24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residuals.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Follow-up confidence intervals.</a:t>
            </a:r>
          </a:p>
          <a:p>
            <a:pPr algn="l">
              <a:buClr>
                <a:schemeClr val="tx1"/>
              </a:buClr>
            </a:pPr>
            <a:endParaRPr lang="en-US" sz="1600" b="1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Chi-square </a:t>
            </a:r>
            <a:r>
              <a:rPr lang="en-US" sz="800" dirty="0" smtClean="0">
                <a:latin typeface="Source Sans Pro Light"/>
              </a:rPr>
              <a:t>for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freq2</a:t>
            </a:r>
            <a:r>
              <a:rPr lang="en-US" sz="800" dirty="0">
                <a:latin typeface="Source Sans Pro Light"/>
              </a:rPr>
              <a:t> two-way observed frequency table.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 and residuals as for one-sample situation (but using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chi </a:t>
            </a:r>
            <a:r>
              <a:rPr lang="en-US" sz="800" dirty="0">
                <a:latin typeface="Source Sans Pro Light"/>
              </a:rPr>
              <a:t>instead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latin typeface="Source Sans Pro Light"/>
              </a:rPr>
              <a:t>).</a:t>
            </a:r>
          </a:p>
        </p:txBody>
      </p:sp>
      <p:sp>
        <p:nvSpPr>
          <p:cNvPr id="66" name="Shape 38"/>
          <p:cNvSpPr/>
          <p:nvPr/>
        </p:nvSpPr>
        <p:spPr>
          <a:xfrm>
            <a:off x="6922534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65562" y="437490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(freq1,p=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rescale.p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TRUE,correct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=FALSE) 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65562" y="6193952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chi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(freq2,correct=FALSE) 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65562" y="4846534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65562" y="521461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gof$residuals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65562" y="55826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gofCI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gof,digits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=3)</a:t>
            </a:r>
          </a:p>
        </p:txBody>
      </p:sp>
      <p:sp>
        <p:nvSpPr>
          <p:cNvPr id="77" name="Shape 38"/>
          <p:cNvSpPr/>
          <p:nvPr/>
        </p:nvSpPr>
        <p:spPr>
          <a:xfrm>
            <a:off x="4684426" y="3284583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38"/>
          <p:cNvSpPr/>
          <p:nvPr/>
        </p:nvSpPr>
        <p:spPr>
          <a:xfrm>
            <a:off x="4711262" y="797657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38"/>
          <p:cNvSpPr/>
          <p:nvPr/>
        </p:nvSpPr>
        <p:spPr>
          <a:xfrm>
            <a:off x="48453" y="3887355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34"/>
          <p:cNvSpPr/>
          <p:nvPr/>
        </p:nvSpPr>
        <p:spPr>
          <a:xfrm>
            <a:off x="43926" y="528675"/>
            <a:ext cx="2148840" cy="15375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RAW DATA: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data in Excel (variables in columns, individuals in rows, first row has variable names, no spaces or special characters).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Save as “Comma Separated Values (*.CSV)” file in your local directory/folder.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PROVIDED BY PROFESSOR: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Goto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Data Specific to MTH107 on Resources page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Right-click on “data” link and save to your local directory/folder.</a:t>
            </a:r>
          </a:p>
        </p:txBody>
      </p:sp>
      <p:sp>
        <p:nvSpPr>
          <p:cNvPr id="84" name="Shape 38"/>
          <p:cNvSpPr/>
          <p:nvPr/>
        </p:nvSpPr>
        <p:spPr>
          <a:xfrm>
            <a:off x="41652" y="39021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Data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38"/>
          <p:cNvSpPr/>
          <p:nvPr/>
        </p:nvSpPr>
        <p:spPr>
          <a:xfrm>
            <a:off x="41652" y="99001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616" y="441817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4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4378" y="471082"/>
            <a:ext cx="1249833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Oct-16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676</Words>
  <Application>Microsoft Office PowerPoint</Application>
  <PresentationFormat>Letter Paper (8.5x11 in)</PresentationFormat>
  <Paragraphs>137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Arabic Typesetting</vt:lpstr>
      <vt:lpstr>Arial</vt:lpstr>
      <vt:lpstr>Avenir Book</vt:lpstr>
      <vt:lpstr>Cordia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R Cheatsheet • MTH107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46</cp:revision>
  <cp:lastPrinted>2016-10-28T13:28:53Z</cp:lastPrinted>
  <dcterms:modified xsi:type="dcterms:W3CDTF">2016-10-28T13:31:53Z</dcterms:modified>
</cp:coreProperties>
</file>