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70" r:id="rId2"/>
    <p:sldId id="311" r:id="rId3"/>
    <p:sldId id="390" r:id="rId4"/>
    <p:sldId id="392" r:id="rId5"/>
    <p:sldId id="395" r:id="rId6"/>
    <p:sldId id="396" r:id="rId7"/>
    <p:sldId id="397" r:id="rId8"/>
    <p:sldId id="39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4251" autoAdjust="0"/>
  </p:normalViewPr>
  <p:slideViewPr>
    <p:cSldViewPr>
      <p:cViewPr varScale="1">
        <p:scale>
          <a:sx n="67" d="100"/>
          <a:sy n="67" d="100"/>
        </p:scale>
        <p:origin x="1513" y="52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null sampling distribution … put on three possible x-bars and ask what</a:t>
            </a:r>
            <a:r>
              <a:rPr lang="en-US" baseline="0" dirty="0" smtClean="0"/>
              <a:t> that means about mu.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E419-36E1-4A95-9EA8-F3AB4DA947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Supposed that </a:t>
            </a:r>
            <a:r>
              <a:rPr lang="en-US" dirty="0" err="1" smtClean="0"/>
              <a:t>xbar</a:t>
            </a:r>
            <a:r>
              <a:rPr lang="en-US" dirty="0" smtClean="0"/>
              <a:t>=135.9.  Compute p-value.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E419-36E1-4A95-9EA8-F3AB4DA947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the previous p-value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E419-36E1-4A95-9EA8-F3AB4DA947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16C47EE-6AA6-478C-BC1D-5669816B707D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research paper </a:t>
            </a:r>
            <a:r>
              <a:rPr lang="en-US" dirty="0" smtClean="0">
                <a:solidFill>
                  <a:schemeClr val="accent2"/>
                </a:solidFill>
              </a:rPr>
              <a:t>claims </a:t>
            </a:r>
            <a:r>
              <a:rPr lang="en-US" dirty="0">
                <a:solidFill>
                  <a:schemeClr val="accent2"/>
                </a:solidFill>
              </a:rPr>
              <a:t>that the mean fetal heart rate is 137 bpm.  </a:t>
            </a:r>
            <a:r>
              <a:rPr lang="en-US" dirty="0" smtClean="0">
                <a:solidFill>
                  <a:schemeClr val="accent2"/>
                </a:solidFill>
              </a:rPr>
              <a:t>A doctor </a:t>
            </a:r>
            <a:r>
              <a:rPr lang="en-US" dirty="0">
                <a:solidFill>
                  <a:schemeClr val="accent2"/>
                </a:solidFill>
              </a:rPr>
              <a:t>feels that </a:t>
            </a:r>
            <a:r>
              <a:rPr lang="en-US" dirty="0" smtClean="0">
                <a:solidFill>
                  <a:schemeClr val="accent2"/>
                </a:solidFill>
              </a:rPr>
              <a:t>the mean rate </a:t>
            </a:r>
            <a:r>
              <a:rPr lang="en-US" dirty="0">
                <a:solidFill>
                  <a:schemeClr val="accent2"/>
                </a:solidFill>
              </a:rPr>
              <a:t>is lower </a:t>
            </a:r>
            <a:r>
              <a:rPr lang="en-US" dirty="0" smtClean="0">
                <a:solidFill>
                  <a:schemeClr val="accent2"/>
                </a:solidFill>
              </a:rPr>
              <a:t>for </a:t>
            </a:r>
            <a:r>
              <a:rPr lang="en-US" dirty="0">
                <a:solidFill>
                  <a:schemeClr val="accent2"/>
                </a:solidFill>
              </a:rPr>
              <a:t>women admitted to her </a:t>
            </a:r>
            <a:r>
              <a:rPr lang="en-US" dirty="0" smtClean="0">
                <a:solidFill>
                  <a:schemeClr val="accent2"/>
                </a:solidFill>
              </a:rPr>
              <a:t>clinic.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379585" y="2971800"/>
            <a:ext cx="60484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What </a:t>
            </a:r>
            <a:r>
              <a:rPr lang="en-US" sz="3200" i="1" dirty="0" smtClean="0"/>
              <a:t>are the statistical hypotheses?</a:t>
            </a:r>
            <a:endParaRPr lang="en-US" sz="3200" i="1" dirty="0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057400" y="3687763"/>
            <a:ext cx="2208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H</a:t>
            </a:r>
            <a:r>
              <a:rPr lang="en-US" sz="3200" baseline="-25000" dirty="0"/>
              <a:t>A</a:t>
            </a:r>
            <a:r>
              <a:rPr lang="en-US" sz="3200" dirty="0"/>
              <a:t>: </a:t>
            </a:r>
            <a:r>
              <a:rPr lang="en-US" sz="3200" dirty="0">
                <a:latin typeface="Symbol" pitchFamily="18" charset="2"/>
              </a:rPr>
              <a:t>m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&lt;</a:t>
            </a:r>
            <a:r>
              <a:rPr lang="en-US" sz="3200" dirty="0"/>
              <a:t> 137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710113" y="3687763"/>
            <a:ext cx="2224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H</a:t>
            </a:r>
            <a:r>
              <a:rPr lang="en-US" sz="3200" baseline="-25000" dirty="0"/>
              <a:t>O</a:t>
            </a:r>
            <a:r>
              <a:rPr lang="en-US" sz="3200" dirty="0"/>
              <a:t>: </a:t>
            </a:r>
            <a:r>
              <a:rPr lang="en-US" sz="3200" dirty="0">
                <a:latin typeface="Symbol" pitchFamily="18" charset="2"/>
              </a:rPr>
              <a:t>m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=</a:t>
            </a:r>
            <a:r>
              <a:rPr lang="en-US" sz="3200" dirty="0"/>
              <a:t> 137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4876800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accent2"/>
                </a:solidFill>
              </a:rPr>
              <a:t>She will test her belief with … </a:t>
            </a:r>
          </a:p>
          <a:p>
            <a:pPr lvl="1"/>
            <a:r>
              <a:rPr lang="en-US" kern="0" dirty="0" smtClean="0">
                <a:solidFill>
                  <a:schemeClr val="accent2"/>
                </a:solidFill>
              </a:rPr>
              <a:t>a random sample of 100 patients</a:t>
            </a:r>
          </a:p>
          <a:p>
            <a:pPr lvl="1"/>
            <a:r>
              <a:rPr lang="en-US" kern="0" dirty="0" smtClean="0">
                <a:solidFill>
                  <a:schemeClr val="accent2"/>
                </a:solidFill>
              </a:rPr>
              <a:t>assuming </a:t>
            </a:r>
            <a:r>
              <a:rPr lang="en-US" kern="0" dirty="0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kern="0" dirty="0" smtClean="0">
                <a:solidFill>
                  <a:schemeClr val="accent2"/>
                </a:solidFill>
              </a:rPr>
              <a:t> =10</a:t>
            </a:r>
            <a:endParaRPr lang="en-US" kern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66" grpId="0" autoUpdateAnimBg="0"/>
      <p:bldP spid="66567" grpId="0" autoUpdateAnimBg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EAB5FF5-F7E7-43A8-9500-E5A32ECFD8A7}" type="slidenum">
              <a:rPr lang="en-US"/>
              <a:pPr/>
              <a:t>3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The Null Hypothesis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257800"/>
          </a:xfrm>
        </p:spPr>
        <p:txBody>
          <a:bodyPr/>
          <a:lstStyle/>
          <a:p>
            <a:r>
              <a:rPr lang="en-US" dirty="0" smtClean="0"/>
              <a:t>Assumed, initially, to </a:t>
            </a:r>
            <a:r>
              <a:rPr lang="en-US" dirty="0"/>
              <a:t>be </a:t>
            </a:r>
            <a:r>
              <a:rPr lang="en-US" dirty="0" smtClean="0"/>
              <a:t>true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predict what will be </a:t>
            </a:r>
            <a:r>
              <a:rPr lang="en-US" dirty="0" smtClean="0"/>
              <a:t>observed in a sample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Thus, if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=137 then one predicts </a:t>
            </a:r>
            <a:r>
              <a:rPr lang="en-US" dirty="0" err="1" smtClean="0"/>
              <a:t>that</a:t>
            </a:r>
            <a:r>
              <a:rPr lang="en-US" dirty="0" err="1" smtClean="0">
                <a:latin typeface="Symbol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=137</a:t>
            </a:r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there was no sampling variability, then what </a:t>
            </a:r>
            <a:r>
              <a:rPr lang="en-US" dirty="0"/>
              <a:t>do </a:t>
            </a:r>
            <a:r>
              <a:rPr lang="en-US" dirty="0" smtClean="0"/>
              <a:t>you think about H</a:t>
            </a:r>
            <a:r>
              <a:rPr lang="en-US" baseline="-25000" dirty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if</a:t>
            </a:r>
            <a:r>
              <a:rPr lang="en-US" dirty="0" err="1" smtClean="0">
                <a:latin typeface="Symbol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=135 is observed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525AC6A-CB23-48DD-9165-2D738D25BCC5}" type="slidenum">
              <a:rPr lang="en-US"/>
              <a:pPr/>
              <a:t>4</a:t>
            </a:fld>
            <a:endParaRPr lang="en-US"/>
          </a:p>
        </p:txBody>
      </p: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4203700" y="4841875"/>
            <a:ext cx="304800" cy="1635125"/>
          </a:xfrm>
          <a:prstGeom prst="upArrow">
            <a:avLst>
              <a:gd name="adj1" fmla="val 50000"/>
              <a:gd name="adj2" fmla="val 13411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76200" y="6096000"/>
            <a:ext cx="300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Does 135 support H</a:t>
            </a:r>
            <a:r>
              <a:rPr lang="en-US" b="1" baseline="-25000"/>
              <a:t>0</a:t>
            </a:r>
            <a:r>
              <a:rPr lang="en-US" b="1"/>
              <a:t>?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>
            <a:off x="3397250" y="4841875"/>
            <a:ext cx="304800" cy="1635125"/>
          </a:xfrm>
          <a:prstGeom prst="upArrow">
            <a:avLst>
              <a:gd name="adj1" fmla="val 50000"/>
              <a:gd name="adj2" fmla="val 13411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76200" y="5181600"/>
            <a:ext cx="300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Does 134 support H</a:t>
            </a:r>
            <a:r>
              <a:rPr lang="en-US" b="1" baseline="-25000" dirty="0"/>
              <a:t>0</a:t>
            </a:r>
            <a:r>
              <a:rPr lang="en-US" b="1" dirty="0"/>
              <a:t>?</a:t>
            </a:r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>
            <a:off x="5365750" y="4841875"/>
            <a:ext cx="304800" cy="1635125"/>
          </a:xfrm>
          <a:prstGeom prst="upArrow">
            <a:avLst>
              <a:gd name="adj1" fmla="val 50000"/>
              <a:gd name="adj2" fmla="val 13411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76200" y="5638800"/>
            <a:ext cx="323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Does 136.5 support H</a:t>
            </a:r>
            <a:r>
              <a:rPr lang="en-US" b="1" baseline="-25000" dirty="0"/>
              <a:t>0</a:t>
            </a:r>
            <a:r>
              <a:rPr lang="en-US" b="1" dirty="0"/>
              <a:t>?</a:t>
            </a:r>
          </a:p>
        </p:txBody>
      </p:sp>
      <p:grpSp>
        <p:nvGrpSpPr>
          <p:cNvPr id="169171" name="Group 211"/>
          <p:cNvGrpSpPr>
            <a:grpSpLocks/>
          </p:cNvGrpSpPr>
          <p:nvPr/>
        </p:nvGrpSpPr>
        <p:grpSpPr bwMode="auto">
          <a:xfrm>
            <a:off x="3290888" y="1828800"/>
            <a:ext cx="5532437" cy="3124200"/>
            <a:chOff x="2073" y="672"/>
            <a:chExt cx="3485" cy="1968"/>
          </a:xfrm>
        </p:grpSpPr>
        <p:grpSp>
          <p:nvGrpSpPr>
            <p:cNvPr id="168973" name="Group 13"/>
            <p:cNvGrpSpPr>
              <a:grpSpLocks/>
            </p:cNvGrpSpPr>
            <p:nvPr/>
          </p:nvGrpSpPr>
          <p:grpSpPr bwMode="auto">
            <a:xfrm>
              <a:off x="2169" y="672"/>
              <a:ext cx="3320" cy="1816"/>
              <a:chOff x="1261" y="1638"/>
              <a:chExt cx="3320" cy="1816"/>
            </a:xfrm>
          </p:grpSpPr>
          <p:sp>
            <p:nvSpPr>
              <p:cNvPr id="168974" name="Freeform 14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5" name="Freeform 15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6" name="Freeform 16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7" name="Freeform 17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8" name="Freeform 18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9" name="Freeform 19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0" name="Freeform 20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1" name="Freeform 21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2" name="Freeform 22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3" name="Freeform 23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4" name="Freeform 24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5" name="Freeform 25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6" name="Freeform 26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7" name="Freeform 27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8" name="Freeform 28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9" name="Freeform 29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0" name="Freeform 30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1" name="Freeform 31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2" name="Freeform 32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3" name="Freeform 33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4" name="Freeform 34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5" name="Freeform 35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6" name="Freeform 36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7" name="Freeform 37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8" name="Freeform 38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9" name="Freeform 39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0" name="Freeform 40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1" name="Freeform 41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2" name="Freeform 42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3" name="Freeform 43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4" name="Freeform 44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5" name="Freeform 45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6" name="Freeform 46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7" name="Freeform 47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8" name="Freeform 48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9" name="Freeform 49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0" name="Freeform 50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1" name="Freeform 51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2" name="Freeform 52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3" name="Freeform 53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4" name="Freeform 54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5" name="Freeform 55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6" name="Freeform 56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7" name="Freeform 57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8" name="Freeform 58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9" name="Freeform 59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0" name="Freeform 60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1" name="Freeform 61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2" name="Freeform 62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3" name="Freeform 63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4" name="Freeform 64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5" name="Freeform 65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6" name="Freeform 66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7" name="Freeform 67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8" name="Freeform 68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9" name="Freeform 69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0" name="Freeform 70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1" name="Freeform 71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2" name="Freeform 72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3" name="Freeform 73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4" name="Freeform 74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5" name="Freeform 75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6" name="Freeform 76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7" name="Freeform 77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8" name="Freeform 78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9" name="Freeform 79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0" name="Freeform 80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1" name="Freeform 81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2" name="Freeform 82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3" name="Freeform 83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4" name="Freeform 84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5" name="Freeform 85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6" name="Freeform 86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7" name="Freeform 87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8" name="Freeform 88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9" name="Freeform 89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0" name="Freeform 90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1" name="Freeform 91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2" name="Freeform 92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3" name="Freeform 93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4" name="Freeform 94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5" name="Freeform 95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6" name="Freeform 96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7" name="Freeform 97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8" name="Freeform 98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9" name="Freeform 99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0" name="Freeform 100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1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2" name="Freeform 10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3" name="Freeform 10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4" name="Freeform 104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5" name="Freeform 105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6" name="Freeform 106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7" name="Freeform 107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8" name="Freeform 108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9" name="Freeform 109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0" name="Freeform 110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1" name="Freeform 111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2" name="Freeform 112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3" name="Freeform 113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4" name="Freeform 114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5" name="Freeform 115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6" name="Freeform 116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7" name="Freeform 117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8" name="Freeform 118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9" name="Freeform 119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0" name="Freeform 120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1" name="Freeform 121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2" name="Freeform 122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3" name="Freeform 123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4" name="Freeform 124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5" name="Freeform 125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6" name="Freeform 126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7" name="Freeform 127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8" name="Freeform 128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9" name="Freeform 129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0" name="Freeform 130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1" name="Freeform 131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2" name="Freeform 132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3" name="Freeform 133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4" name="Freeform 134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5" name="Freeform 135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6" name="Freeform 136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7" name="Freeform 137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8" name="Freeform 138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9" name="Freeform 139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0" name="Freeform 14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1" name="Freeform 14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2" name="Freeform 142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3" name="Freeform 143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4" name="Freeform 144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5" name="Freeform 145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6" name="Freeform 146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7" name="Freeform 147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8" name="Freeform 148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9" name="Freeform 149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0" name="Freeform 150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1" name="Freeform 151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2" name="Freeform 152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3" name="Freeform 153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4" name="Freeform 154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5" name="Freeform 155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6" name="Freeform 156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7" name="Freeform 157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8" name="Freeform 158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9" name="Freeform 159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0" name="Freeform 160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1" name="Freeform 161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2" name="Freeform 162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3" name="Freeform 163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4" name="Freeform 164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5" name="Freeform 165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6" name="Freeform 166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7" name="Freeform 167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8" name="Freeform 168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9" name="Freeform 169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0" name="Freeform 170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1" name="Freeform 171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2" name="Freeform 172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3" name="Freeform 173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4" name="Freeform 174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5" name="Freeform 175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6" name="Freeform 176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7" name="Freeform 177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8" name="Freeform 178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9" name="Freeform 179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0" name="Freeform 180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1" name="Freeform 181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2" name="Freeform 182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3" name="Freeform 183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4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5" name="Freeform 185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6" name="Freeform 186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7" name="Freeform 187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8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9" name="Freeform 189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0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1" name="Freeform 191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2" name="Freeform 192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3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54" name="Line 194"/>
            <p:cNvSpPr>
              <a:spLocks noChangeShapeType="1"/>
            </p:cNvSpPr>
            <p:nvPr/>
          </p:nvSpPr>
          <p:spPr bwMode="auto">
            <a:xfrm>
              <a:off x="2235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5" name="Line 195"/>
            <p:cNvSpPr>
              <a:spLocks noChangeShapeType="1"/>
            </p:cNvSpPr>
            <p:nvPr/>
          </p:nvSpPr>
          <p:spPr bwMode="auto">
            <a:xfrm>
              <a:off x="2743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6" name="Line 196"/>
            <p:cNvSpPr>
              <a:spLocks noChangeShapeType="1"/>
            </p:cNvSpPr>
            <p:nvPr/>
          </p:nvSpPr>
          <p:spPr bwMode="auto">
            <a:xfrm>
              <a:off x="3252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7" name="Line 197"/>
            <p:cNvSpPr>
              <a:spLocks noChangeShapeType="1"/>
            </p:cNvSpPr>
            <p:nvPr/>
          </p:nvSpPr>
          <p:spPr bwMode="auto">
            <a:xfrm>
              <a:off x="3760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8" name="Line 198"/>
            <p:cNvSpPr>
              <a:spLocks noChangeShapeType="1"/>
            </p:cNvSpPr>
            <p:nvPr/>
          </p:nvSpPr>
          <p:spPr bwMode="auto">
            <a:xfrm>
              <a:off x="4261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9" name="Line 199"/>
            <p:cNvSpPr>
              <a:spLocks noChangeShapeType="1"/>
            </p:cNvSpPr>
            <p:nvPr/>
          </p:nvSpPr>
          <p:spPr bwMode="auto">
            <a:xfrm>
              <a:off x="4770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60" name="Line 200"/>
            <p:cNvSpPr>
              <a:spLocks noChangeShapeType="1"/>
            </p:cNvSpPr>
            <p:nvPr/>
          </p:nvSpPr>
          <p:spPr bwMode="auto">
            <a:xfrm>
              <a:off x="5278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61" name="Line 201"/>
            <p:cNvSpPr>
              <a:spLocks noChangeShapeType="1"/>
            </p:cNvSpPr>
            <p:nvPr/>
          </p:nvSpPr>
          <p:spPr bwMode="auto">
            <a:xfrm>
              <a:off x="2073" y="2566"/>
              <a:ext cx="34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9162" name="Text Box 202"/>
          <p:cNvSpPr txBox="1">
            <a:spLocks noChangeArrowheads="1"/>
          </p:cNvSpPr>
          <p:nvPr/>
        </p:nvSpPr>
        <p:spPr bwMode="auto">
          <a:xfrm>
            <a:off x="5562600" y="4921250"/>
            <a:ext cx="86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Symbol" pitchFamily="18" charset="2"/>
              </a:rPr>
              <a:t>137</a:t>
            </a:r>
            <a:endParaRPr lang="en-US" sz="3600" b="1">
              <a:solidFill>
                <a:schemeClr val="accent2"/>
              </a:solidFill>
            </a:endParaRPr>
          </a:p>
        </p:txBody>
      </p:sp>
      <p:sp>
        <p:nvSpPr>
          <p:cNvPr id="169163" name="Text Box 203"/>
          <p:cNvSpPr txBox="1">
            <a:spLocks noChangeAspect="1" noChangeArrowheads="1"/>
          </p:cNvSpPr>
          <p:nvPr/>
        </p:nvSpPr>
        <p:spPr bwMode="auto">
          <a:xfrm>
            <a:off x="6294438" y="486568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138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69164" name="Text Box 204"/>
          <p:cNvSpPr txBox="1">
            <a:spLocks noChangeAspect="1" noChangeArrowheads="1"/>
          </p:cNvSpPr>
          <p:nvPr/>
        </p:nvSpPr>
        <p:spPr bwMode="auto">
          <a:xfrm>
            <a:off x="7108825" y="486568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139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5" name="Text Box 205"/>
          <p:cNvSpPr txBox="1">
            <a:spLocks noChangeAspect="1" noChangeArrowheads="1"/>
          </p:cNvSpPr>
          <p:nvPr/>
        </p:nvSpPr>
        <p:spPr bwMode="auto">
          <a:xfrm>
            <a:off x="7935913" y="4879975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140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6" name="Text Box 206"/>
          <p:cNvSpPr txBox="1">
            <a:spLocks noChangeAspect="1" noChangeArrowheads="1"/>
          </p:cNvSpPr>
          <p:nvPr/>
        </p:nvSpPr>
        <p:spPr bwMode="auto">
          <a:xfrm>
            <a:off x="4684713" y="48641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136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7" name="Text Box 207"/>
          <p:cNvSpPr txBox="1">
            <a:spLocks noChangeAspect="1" noChangeArrowheads="1"/>
          </p:cNvSpPr>
          <p:nvPr/>
        </p:nvSpPr>
        <p:spPr bwMode="auto">
          <a:xfrm>
            <a:off x="3833813" y="4879975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135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8" name="Text Box 208"/>
          <p:cNvSpPr txBox="1">
            <a:spLocks noChangeAspect="1" noChangeArrowheads="1"/>
          </p:cNvSpPr>
          <p:nvPr/>
        </p:nvSpPr>
        <p:spPr bwMode="auto">
          <a:xfrm>
            <a:off x="2995613" y="4879975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134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70" name="Rectangle 21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Sampling Variability</a:t>
            </a:r>
          </a:p>
        </p:txBody>
      </p:sp>
      <p:sp>
        <p:nvSpPr>
          <p:cNvPr id="169172" name="Text Box 212"/>
          <p:cNvSpPr txBox="1">
            <a:spLocks noChangeArrowheads="1"/>
          </p:cNvSpPr>
          <p:nvPr/>
        </p:nvSpPr>
        <p:spPr bwMode="auto">
          <a:xfrm>
            <a:off x="76200" y="2667000"/>
            <a:ext cx="2403475" cy="4667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Assume H</a:t>
            </a:r>
            <a:r>
              <a:rPr lang="en-US" baseline="-25000"/>
              <a:t>0</a:t>
            </a:r>
            <a:r>
              <a:rPr lang="en-US"/>
              <a:t> is true</a:t>
            </a:r>
          </a:p>
        </p:txBody>
      </p:sp>
      <p:sp>
        <p:nvSpPr>
          <p:cNvPr id="169174" name="Line 214"/>
          <p:cNvSpPr>
            <a:spLocks noChangeShapeType="1"/>
          </p:cNvSpPr>
          <p:nvPr/>
        </p:nvSpPr>
        <p:spPr bwMode="auto">
          <a:xfrm flipH="1">
            <a:off x="2743200" y="2362200"/>
            <a:ext cx="6096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9179" name="Group 219"/>
          <p:cNvGrpSpPr>
            <a:grpSpLocks/>
          </p:cNvGrpSpPr>
          <p:nvPr/>
        </p:nvGrpSpPr>
        <p:grpSpPr bwMode="auto">
          <a:xfrm>
            <a:off x="774700" y="1143000"/>
            <a:ext cx="3263900" cy="1363663"/>
            <a:chOff x="488" y="720"/>
            <a:chExt cx="2056" cy="859"/>
          </a:xfrm>
        </p:grpSpPr>
        <p:graphicFrame>
          <p:nvGraphicFramePr>
            <p:cNvPr id="168971" name="Object 11"/>
            <p:cNvGraphicFramePr>
              <a:graphicFrameLocks noChangeAspect="1"/>
            </p:cNvGraphicFramePr>
            <p:nvPr/>
          </p:nvGraphicFramePr>
          <p:xfrm>
            <a:off x="488" y="720"/>
            <a:ext cx="2056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35" name="Equation" r:id="rId3" imgW="1002960" imgH="419040" progId="Equation.3">
                    <p:embed/>
                  </p:oleObj>
                </mc:Choice>
                <mc:Fallback>
                  <p:oleObj name="Equation" r:id="rId3" imgW="1002960" imgH="419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720"/>
                          <a:ext cx="2056" cy="8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69173" name="Rectangle 213"/>
            <p:cNvSpPr>
              <a:spLocks noChangeArrowheads="1"/>
            </p:cNvSpPr>
            <p:nvPr/>
          </p:nvSpPr>
          <p:spPr bwMode="auto">
            <a:xfrm>
              <a:off x="1248" y="974"/>
              <a:ext cx="432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69176" name="Rectangle 216"/>
            <p:cNvSpPr>
              <a:spLocks noChangeArrowheads="1"/>
            </p:cNvSpPr>
            <p:nvPr/>
          </p:nvSpPr>
          <p:spPr bwMode="auto">
            <a:xfrm>
              <a:off x="1776" y="857"/>
              <a:ext cx="624" cy="63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178" name="Group 218"/>
          <p:cNvGrpSpPr>
            <a:grpSpLocks/>
          </p:cNvGrpSpPr>
          <p:nvPr/>
        </p:nvGrpSpPr>
        <p:grpSpPr bwMode="auto">
          <a:xfrm>
            <a:off x="2743200" y="1198563"/>
            <a:ext cx="1155700" cy="1239837"/>
            <a:chOff x="2640" y="789"/>
            <a:chExt cx="728" cy="781"/>
          </a:xfrm>
        </p:grpSpPr>
        <p:sp>
          <p:nvSpPr>
            <p:cNvPr id="169177" name="Rectangle 217"/>
            <p:cNvSpPr>
              <a:spLocks noChangeArrowheads="1"/>
            </p:cNvSpPr>
            <p:nvPr/>
          </p:nvSpPr>
          <p:spPr bwMode="auto">
            <a:xfrm>
              <a:off x="2688" y="864"/>
              <a:ext cx="624" cy="63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9175" name="Object 215"/>
            <p:cNvGraphicFramePr>
              <a:graphicFrameLocks noChangeAspect="1"/>
            </p:cNvGraphicFramePr>
            <p:nvPr/>
          </p:nvGraphicFramePr>
          <p:xfrm>
            <a:off x="2640" y="789"/>
            <a:ext cx="728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36" name="Equation" r:id="rId5" imgW="355320" imgH="380880" progId="Equation.3">
                    <p:embed/>
                  </p:oleObj>
                </mc:Choice>
                <mc:Fallback>
                  <p:oleObj name="Equation" r:id="rId5" imgW="355320" imgH="380880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789"/>
                          <a:ext cx="728" cy="7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9180" name="Text Box 220"/>
          <p:cNvSpPr txBox="1">
            <a:spLocks noChangeArrowheads="1"/>
          </p:cNvSpPr>
          <p:nvPr/>
        </p:nvSpPr>
        <p:spPr bwMode="auto">
          <a:xfrm>
            <a:off x="1981200" y="1554163"/>
            <a:ext cx="609600" cy="4873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3200"/>
              <a:t>137</a:t>
            </a:r>
          </a:p>
        </p:txBody>
      </p:sp>
      <p:sp>
        <p:nvSpPr>
          <p:cNvPr id="169181" name="Text Box 221"/>
          <p:cNvSpPr txBox="1">
            <a:spLocks noChangeArrowheads="1"/>
          </p:cNvSpPr>
          <p:nvPr/>
        </p:nvSpPr>
        <p:spPr bwMode="auto">
          <a:xfrm>
            <a:off x="76200" y="3267075"/>
            <a:ext cx="4624388" cy="46672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SE – measure of sampling variability</a:t>
            </a:r>
          </a:p>
        </p:txBody>
      </p:sp>
      <p:sp>
        <p:nvSpPr>
          <p:cNvPr id="169182" name="Line 222"/>
          <p:cNvSpPr>
            <a:spLocks noChangeShapeType="1"/>
          </p:cNvSpPr>
          <p:nvPr/>
        </p:nvSpPr>
        <p:spPr bwMode="auto">
          <a:xfrm flipH="1">
            <a:off x="1219200" y="2057400"/>
            <a:ext cx="1066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61464"/>
              </p:ext>
            </p:extLst>
          </p:nvPr>
        </p:nvGraphicFramePr>
        <p:xfrm>
          <a:off x="5791200" y="5486400"/>
          <a:ext cx="4143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37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6400"/>
                        <a:ext cx="414337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6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/>
      <p:bldP spid="168966" grpId="0" animBg="1"/>
      <p:bldP spid="168967" grpId="0"/>
      <p:bldP spid="168968" grpId="0" animBg="1"/>
      <p:bldP spid="168969" grpId="0"/>
      <p:bldP spid="169162" grpId="0"/>
      <p:bldP spid="169163" grpId="0"/>
      <p:bldP spid="169164" grpId="0"/>
      <p:bldP spid="169165" grpId="0"/>
      <p:bldP spid="169166" grpId="0"/>
      <p:bldP spid="169167" grpId="0"/>
      <p:bldP spid="169168" grpId="0"/>
      <p:bldP spid="169172" grpId="0" animBg="1"/>
      <p:bldP spid="169174" grpId="0" animBg="1"/>
      <p:bldP spid="169180" grpId="0" animBg="1"/>
      <p:bldP spid="169181" grpId="0" animBg="1"/>
      <p:bldP spid="1691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18D1236F-BDC8-4E11-B94A-7AA8B4514A72}" type="slidenum">
              <a:rPr lang="en-US"/>
              <a:pPr/>
              <a:t>5</a:t>
            </a:fld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Objectivity – p-value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368351" cy="4697059"/>
          </a:xfrm>
        </p:spPr>
        <p:txBody>
          <a:bodyPr/>
          <a:lstStyle/>
          <a:p>
            <a:r>
              <a:rPr lang="en-US" b="1" dirty="0"/>
              <a:t>PR(observed statistic or value </a:t>
            </a:r>
            <a:r>
              <a:rPr lang="en-US" b="1" i="1" dirty="0"/>
              <a:t>more extreme </a:t>
            </a:r>
            <a:r>
              <a:rPr lang="en-US" b="1" dirty="0"/>
              <a:t>assuming H</a:t>
            </a:r>
            <a:r>
              <a:rPr lang="en-US" b="1" baseline="-25000" dirty="0"/>
              <a:t>0</a:t>
            </a:r>
            <a:r>
              <a:rPr lang="en-US" b="1" dirty="0"/>
              <a:t> is true)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shade </a:t>
            </a:r>
            <a:r>
              <a:rPr lang="en-US" dirty="0"/>
              <a:t>to left if </a:t>
            </a:r>
            <a:r>
              <a:rPr lang="en-US" dirty="0" smtClean="0"/>
              <a:t>a “less </a:t>
            </a:r>
            <a:r>
              <a:rPr lang="en-US" dirty="0"/>
              <a:t>than” H</a:t>
            </a:r>
            <a:r>
              <a:rPr lang="en-US" baseline="-25000" dirty="0"/>
              <a:t>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shade to right if </a:t>
            </a:r>
            <a:r>
              <a:rPr lang="en-US" dirty="0" smtClean="0"/>
              <a:t>a “greater </a:t>
            </a:r>
            <a:r>
              <a:rPr lang="en-US" dirty="0"/>
              <a:t>than” H</a:t>
            </a:r>
            <a:r>
              <a:rPr lang="en-US" baseline="-25000" dirty="0"/>
              <a:t>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shade into </a:t>
            </a:r>
            <a:r>
              <a:rPr lang="en-US" dirty="0" smtClean="0"/>
              <a:t>both tails </a:t>
            </a:r>
            <a:r>
              <a:rPr lang="en-US" dirty="0"/>
              <a:t>if </a:t>
            </a:r>
            <a:r>
              <a:rPr lang="en-US" dirty="0" smtClean="0"/>
              <a:t>a “not </a:t>
            </a:r>
            <a:r>
              <a:rPr lang="en-US" dirty="0"/>
              <a:t>equals” H</a:t>
            </a:r>
            <a:r>
              <a:rPr lang="en-US" baseline="-25000" dirty="0"/>
              <a:t>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72040" name="Group 8"/>
          <p:cNvGrpSpPr>
            <a:grpSpLocks/>
          </p:cNvGrpSpPr>
          <p:nvPr/>
        </p:nvGrpSpPr>
        <p:grpSpPr bwMode="auto">
          <a:xfrm>
            <a:off x="7696200" y="2819400"/>
            <a:ext cx="1066800" cy="533400"/>
            <a:chOff x="1261" y="1638"/>
            <a:chExt cx="3320" cy="1816"/>
          </a:xfrm>
        </p:grpSpPr>
        <p:sp>
          <p:nvSpPr>
            <p:cNvPr id="172041" name="Freeform 9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2" name="Freeform 10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3" name="Freeform 11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4" name="Freeform 12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5" name="Freeform 13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6" name="Freeform 14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7" name="Freeform 15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8" name="Freeform 16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9" name="Freeform 17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0" name="Freeform 18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1" name="Freeform 19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2" name="Freeform 20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3" name="Freeform 21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4" name="Freeform 22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5" name="Freeform 23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6" name="Freeform 24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7" name="Freeform 25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8" name="Freeform 26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9" name="Freeform 27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0" name="Freeform 28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1" name="Freeform 29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2" name="Freeform 30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3" name="Freeform 31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4" name="Freeform 32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5" name="Freeform 33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6" name="Freeform 34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7" name="Freeform 35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8" name="Freeform 36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9" name="Freeform 37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0" name="Freeform 38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1" name="Freeform 39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2" name="Freeform 40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3" name="Freeform 41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4" name="Freeform 42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5" name="Freeform 43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6" name="Freeform 44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7" name="Freeform 45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8" name="Freeform 46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9" name="Freeform 47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0" name="Freeform 48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1" name="Freeform 49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2" name="Freeform 50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3" name="Freeform 51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4" name="Freeform 52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5" name="Freeform 53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6" name="Freeform 54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7" name="Freeform 55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8" name="Freeform 56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9" name="Freeform 57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0" name="Freeform 58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1" name="Freeform 59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2" name="Freeform 60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3" name="Freeform 61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4" name="Freeform 62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5" name="Freeform 63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6" name="Freeform 64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7" name="Freeform 65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8" name="Freeform 66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9" name="Freeform 67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0" name="Freeform 68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1" name="Freeform 69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2" name="Freeform 70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3" name="Freeform 71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4" name="Freeform 72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5" name="Freeform 73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6" name="Freeform 74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7" name="Freeform 75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8" name="Freeform 76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9" name="Freeform 77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0" name="Freeform 78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1" name="Freeform 79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2" name="Freeform 80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3" name="Freeform 81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4" name="Freeform 82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5" name="Freeform 83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6" name="Freeform 84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7" name="Freeform 85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8" name="Freeform 86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9" name="Freeform 87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0" name="Freeform 88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1" name="Freeform 89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2" name="Freeform 90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3" name="Freeform 91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4" name="Freeform 92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5" name="Freeform 93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6" name="Freeform 94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7" name="Freeform 95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8" name="Rectangle 96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9" name="Freeform 97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0" name="Freeform 98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1" name="Freeform 99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2" name="Freeform 100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3" name="Freeform 101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4" name="Freeform 102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5" name="Freeform 103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6" name="Freeform 104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7" name="Freeform 105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8" name="Freeform 106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9" name="Freeform 107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0" name="Freeform 108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1" name="Freeform 109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2" name="Freeform 110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3" name="Freeform 111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4" name="Freeform 112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5" name="Freeform 113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6" name="Freeform 114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7" name="Freeform 115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8" name="Freeform 116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9" name="Freeform 117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0" name="Freeform 118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1" name="Freeform 119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2" name="Freeform 120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3" name="Freeform 121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4" name="Freeform 122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5" name="Freeform 123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6" name="Freeform 124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7" name="Freeform 125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8" name="Freeform 126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9" name="Freeform 127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0" name="Freeform 128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1" name="Freeform 129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2" name="Freeform 130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3" name="Freeform 131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4" name="Freeform 132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5" name="Freeform 133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6" name="Freeform 134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7" name="Freeform 135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8" name="Freeform 136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9" name="Freeform 137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0" name="Freeform 138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1" name="Freeform 139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2" name="Freeform 140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3" name="Freeform 141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4" name="Freeform 142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5" name="Freeform 143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6" name="Freeform 144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7" name="Freeform 145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8" name="Freeform 146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9" name="Freeform 147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0" name="Freeform 148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1" name="Freeform 149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2" name="Freeform 150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3" name="Freeform 151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4" name="Freeform 152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5" name="Freeform 153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6" name="Freeform 154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7" name="Freeform 155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8" name="Freeform 156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9" name="Freeform 157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0" name="Freeform 158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1" name="Freeform 159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2" name="Freeform 160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3" name="Freeform 161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4" name="Freeform 162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5" name="Freeform 163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6" name="Freeform 164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7" name="Freeform 165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8" name="Freeform 166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9" name="Freeform 167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0" name="Freeform 168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1" name="Freeform 169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2" name="Freeform 170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3" name="Freeform 171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4" name="Freeform 172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5" name="Freeform 173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6" name="Freeform 174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7" name="Freeform 175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8" name="Freeform 176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9" name="Freeform 177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0" name="Freeform 178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1" name="Rectangle 179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2" name="Freeform 180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3" name="Freeform 181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4" name="Freeform 182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5" name="Rectangle 183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6" name="Freeform 184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7" name="Rectangle 185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8" name="Freeform 186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9" name="Freeform 187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0" name="Rectangle 188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221" name="Group 189"/>
          <p:cNvGrpSpPr>
            <a:grpSpLocks/>
          </p:cNvGrpSpPr>
          <p:nvPr/>
        </p:nvGrpSpPr>
        <p:grpSpPr bwMode="auto">
          <a:xfrm>
            <a:off x="7696200" y="3908425"/>
            <a:ext cx="1066800" cy="533400"/>
            <a:chOff x="1261" y="1638"/>
            <a:chExt cx="3320" cy="1816"/>
          </a:xfrm>
        </p:grpSpPr>
        <p:sp>
          <p:nvSpPr>
            <p:cNvPr id="172222" name="Freeform 190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3" name="Freeform 191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4" name="Freeform 192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5" name="Freeform 193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6" name="Freeform 194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7" name="Freeform 195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8" name="Freeform 196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9" name="Freeform 197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0" name="Freeform 198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1" name="Freeform 199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2" name="Freeform 200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3" name="Freeform 201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4" name="Freeform 202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5" name="Freeform 203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6" name="Freeform 204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7" name="Freeform 205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8" name="Freeform 206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9" name="Freeform 207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0" name="Freeform 208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1" name="Freeform 209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2" name="Freeform 210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3" name="Freeform 211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4" name="Freeform 212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5" name="Freeform 213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6" name="Freeform 214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7" name="Freeform 215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8" name="Freeform 216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9" name="Freeform 217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0" name="Freeform 218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1" name="Freeform 219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2" name="Freeform 220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3" name="Freeform 221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4" name="Freeform 222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5" name="Freeform 223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6" name="Freeform 224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7" name="Freeform 225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8" name="Freeform 226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9" name="Freeform 227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0" name="Freeform 228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1" name="Freeform 229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2" name="Freeform 230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3" name="Freeform 231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4" name="Freeform 232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5" name="Freeform 233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6" name="Freeform 234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7" name="Freeform 235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8" name="Freeform 236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9" name="Freeform 237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0" name="Freeform 238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1" name="Freeform 239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2" name="Freeform 240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3" name="Freeform 241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4" name="Freeform 242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5" name="Freeform 243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6" name="Freeform 244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7" name="Freeform 245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8" name="Freeform 246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9" name="Freeform 247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0" name="Freeform 248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1" name="Freeform 249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2" name="Freeform 250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3" name="Freeform 251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4" name="Freeform 252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5" name="Freeform 253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6" name="Freeform 254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7" name="Freeform 255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8" name="Freeform 256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9" name="Freeform 257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0" name="Freeform 258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1" name="Freeform 259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2" name="Freeform 260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3" name="Freeform 261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4" name="Freeform 262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5" name="Freeform 263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6" name="Freeform 264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7" name="Freeform 265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8" name="Freeform 266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9" name="Freeform 267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0" name="Freeform 268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1" name="Freeform 269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2" name="Freeform 270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3" name="Freeform 271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4" name="Freeform 272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5" name="Freeform 273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6" name="Freeform 274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7" name="Freeform 275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8" name="Freeform 276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9" name="Rectangle 277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0" name="Freeform 278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1" name="Freeform 279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2" name="Freeform 280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3" name="Freeform 281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4" name="Freeform 282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5" name="Freeform 283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6" name="Freeform 284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7" name="Freeform 285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8" name="Freeform 286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9" name="Freeform 287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0" name="Freeform 288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1" name="Freeform 289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2" name="Freeform 290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3" name="Freeform 291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4" name="Freeform 292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5" name="Freeform 293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6" name="Freeform 294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7" name="Freeform 295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8" name="Freeform 296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9" name="Freeform 297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0" name="Freeform 298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1" name="Freeform 299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2" name="Freeform 300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3" name="Freeform 301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4" name="Freeform 302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5" name="Freeform 303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6" name="Freeform 304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7" name="Freeform 305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8" name="Freeform 306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9" name="Freeform 307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0" name="Freeform 308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1" name="Freeform 309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2" name="Freeform 310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3" name="Freeform 311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4" name="Freeform 312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5" name="Freeform 313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6" name="Freeform 314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7" name="Freeform 315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8" name="Freeform 316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9" name="Freeform 317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0" name="Freeform 318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1" name="Freeform 319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2" name="Freeform 320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3" name="Freeform 321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4" name="Freeform 322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5" name="Freeform 323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6" name="Freeform 324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7" name="Freeform 325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8" name="Freeform 326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9" name="Freeform 327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0" name="Freeform 328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1" name="Freeform 329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2" name="Freeform 330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3" name="Freeform 331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4" name="Freeform 332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5" name="Freeform 333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6" name="Freeform 334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7" name="Freeform 335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8" name="Freeform 336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9" name="Freeform 337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0" name="Freeform 338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1" name="Freeform 339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2" name="Freeform 340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3" name="Freeform 341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4" name="Freeform 342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5" name="Freeform 343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6" name="Freeform 344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7" name="Freeform 345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8" name="Freeform 346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9" name="Freeform 347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0" name="Freeform 348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1" name="Freeform 349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2" name="Freeform 350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3" name="Freeform 351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4" name="Freeform 352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5" name="Freeform 353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6" name="Freeform 354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7" name="Freeform 355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8" name="Freeform 356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9" name="Freeform 357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0" name="Freeform 358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1" name="Freeform 359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2" name="Rectangle 360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3" name="Freeform 361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4" name="Freeform 362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5" name="Freeform 363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6" name="Rectangle 364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7" name="Freeform 365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8" name="Rectangle 366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9" name="Freeform 367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0" name="Freeform 368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1" name="Rectangle 369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402" name="Group 370"/>
          <p:cNvGrpSpPr>
            <a:grpSpLocks/>
          </p:cNvGrpSpPr>
          <p:nvPr/>
        </p:nvGrpSpPr>
        <p:grpSpPr bwMode="auto">
          <a:xfrm>
            <a:off x="7696200" y="5391150"/>
            <a:ext cx="1066800" cy="533400"/>
            <a:chOff x="1261" y="1638"/>
            <a:chExt cx="3320" cy="1816"/>
          </a:xfrm>
        </p:grpSpPr>
        <p:sp>
          <p:nvSpPr>
            <p:cNvPr id="172403" name="Freeform 371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4" name="Freeform 372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5" name="Freeform 373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6" name="Freeform 374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7" name="Freeform 375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8" name="Freeform 376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9" name="Freeform 377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0" name="Freeform 378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1" name="Freeform 379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2" name="Freeform 380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3" name="Freeform 381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4" name="Freeform 382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5" name="Freeform 383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6" name="Freeform 384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7" name="Freeform 385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8" name="Freeform 386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9" name="Freeform 387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0" name="Freeform 388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1" name="Freeform 389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2" name="Freeform 390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3" name="Freeform 391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4" name="Freeform 392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5" name="Freeform 393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6" name="Freeform 394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7" name="Freeform 395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8" name="Freeform 396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9" name="Freeform 397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0" name="Freeform 398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1" name="Freeform 399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2" name="Freeform 400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3" name="Freeform 401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4" name="Freeform 402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5" name="Freeform 403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6" name="Freeform 404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7" name="Freeform 405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8" name="Freeform 406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9" name="Freeform 407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0" name="Freeform 408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1" name="Freeform 409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2" name="Freeform 410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3" name="Freeform 411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4" name="Freeform 412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5" name="Freeform 413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6" name="Freeform 414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7" name="Freeform 415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8" name="Freeform 416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9" name="Freeform 417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0" name="Freeform 418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1" name="Freeform 419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2" name="Freeform 420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3" name="Freeform 421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4" name="Freeform 422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5" name="Freeform 423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6" name="Freeform 424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7" name="Freeform 425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8" name="Freeform 426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9" name="Freeform 427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0" name="Freeform 428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1" name="Freeform 429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2" name="Freeform 430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3" name="Freeform 431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4" name="Freeform 432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5" name="Freeform 433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6" name="Freeform 434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7" name="Freeform 435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8" name="Freeform 436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9" name="Freeform 437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0" name="Freeform 438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1" name="Freeform 439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2" name="Freeform 440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3" name="Freeform 441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4" name="Freeform 442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5" name="Freeform 443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6" name="Freeform 444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7" name="Freeform 445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8" name="Freeform 446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9" name="Freeform 447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0" name="Freeform 448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1" name="Freeform 449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2" name="Freeform 450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3" name="Freeform 451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4" name="Freeform 452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5" name="Freeform 453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6" name="Freeform 454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7" name="Freeform 455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8" name="Freeform 456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9" name="Freeform 457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0" name="Rectangle 458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1" name="Freeform 459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2" name="Freeform 460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3" name="Freeform 461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4" name="Freeform 462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5" name="Freeform 463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6" name="Freeform 464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7" name="Freeform 465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8" name="Freeform 466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9" name="Freeform 467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0" name="Freeform 468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1" name="Freeform 469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2" name="Freeform 470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3" name="Freeform 471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4" name="Freeform 472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5" name="Freeform 473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6" name="Freeform 474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7" name="Freeform 475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8" name="Freeform 476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9" name="Freeform 477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0" name="Freeform 478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1" name="Freeform 479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2" name="Freeform 480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3" name="Freeform 481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4" name="Freeform 482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5" name="Freeform 483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6" name="Freeform 484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7" name="Freeform 485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8" name="Freeform 486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9" name="Freeform 487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0" name="Freeform 488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1" name="Freeform 489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2" name="Freeform 490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3" name="Freeform 491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4" name="Freeform 492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5" name="Freeform 493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6" name="Freeform 494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7" name="Freeform 495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8" name="Freeform 496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9" name="Freeform 497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0" name="Freeform 498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1" name="Freeform 499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2" name="Freeform 500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3" name="Freeform 501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4" name="Freeform 502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5" name="Freeform 503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6" name="Freeform 504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7" name="Freeform 505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8" name="Freeform 506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9" name="Freeform 507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0" name="Freeform 508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1" name="Freeform 509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2" name="Freeform 510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3" name="Freeform 511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4" name="Freeform 512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5" name="Freeform 513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6" name="Freeform 514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7" name="Freeform 515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8" name="Freeform 516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9" name="Freeform 517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0" name="Freeform 518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1" name="Freeform 519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2" name="Freeform 520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3" name="Freeform 521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4" name="Freeform 522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5" name="Freeform 523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6" name="Freeform 524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7" name="Freeform 525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8" name="Freeform 526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9" name="Freeform 527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0" name="Freeform 528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1" name="Freeform 529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2" name="Freeform 530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3" name="Freeform 531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4" name="Freeform 532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5" name="Freeform 533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6" name="Freeform 534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7" name="Freeform 535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8" name="Freeform 536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9" name="Freeform 537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0" name="Freeform 538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1" name="Freeform 539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2" name="Freeform 540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3" name="Rectangle 541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4" name="Freeform 542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5" name="Freeform 543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6" name="Freeform 544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7" name="Rectangle 545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8" name="Freeform 546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9" name="Rectangle 547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80" name="Freeform 548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81" name="Freeform 549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82" name="Rectangle 550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583" name="Freeform 551"/>
          <p:cNvSpPr>
            <a:spLocks/>
          </p:cNvSpPr>
          <p:nvPr/>
        </p:nvSpPr>
        <p:spPr bwMode="auto">
          <a:xfrm>
            <a:off x="7713663" y="3130550"/>
            <a:ext cx="287337" cy="206375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584" name="Freeform 552"/>
          <p:cNvSpPr>
            <a:spLocks/>
          </p:cNvSpPr>
          <p:nvPr/>
        </p:nvSpPr>
        <p:spPr bwMode="auto">
          <a:xfrm flipH="1">
            <a:off x="8415338" y="4237038"/>
            <a:ext cx="325437" cy="204787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585" name="Freeform 553"/>
          <p:cNvSpPr>
            <a:spLocks/>
          </p:cNvSpPr>
          <p:nvPr/>
        </p:nvSpPr>
        <p:spPr bwMode="auto">
          <a:xfrm>
            <a:off x="7713663" y="5710238"/>
            <a:ext cx="287337" cy="206375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586" name="Freeform 554"/>
          <p:cNvSpPr>
            <a:spLocks/>
          </p:cNvSpPr>
          <p:nvPr/>
        </p:nvSpPr>
        <p:spPr bwMode="auto">
          <a:xfrm flipH="1">
            <a:off x="8407400" y="5708650"/>
            <a:ext cx="325438" cy="204788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2587" name="Object 5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70010"/>
              </p:ext>
            </p:extLst>
          </p:nvPr>
        </p:nvGraphicFramePr>
        <p:xfrm>
          <a:off x="7861300" y="3309938"/>
          <a:ext cx="228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4" name="Equation" r:id="rId4" imgW="126720" imgH="152280" progId="Equation.3">
                  <p:embed/>
                </p:oleObj>
              </mc:Choice>
              <mc:Fallback>
                <p:oleObj name="Equation" r:id="rId4" imgW="126720" imgH="152280" progId="Equation.3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3309938"/>
                        <a:ext cx="2286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588" name="Object 5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6"/>
              </p:ext>
            </p:extLst>
          </p:nvPr>
        </p:nvGraphicFramePr>
        <p:xfrm>
          <a:off x="8315325" y="4452938"/>
          <a:ext cx="228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5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Picture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325" y="4452938"/>
                        <a:ext cx="2286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589" name="Object 5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9399"/>
              </p:ext>
            </p:extLst>
          </p:nvPr>
        </p:nvGraphicFramePr>
        <p:xfrm>
          <a:off x="7905750" y="5897563"/>
          <a:ext cx="228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6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Picture 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5897563"/>
                        <a:ext cx="2286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" name="TextBox 555"/>
          <p:cNvSpPr txBox="1"/>
          <p:nvPr/>
        </p:nvSpPr>
        <p:spPr>
          <a:xfrm>
            <a:off x="421957" y="3070225"/>
            <a:ext cx="492443" cy="13716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vert270" wrap="square" rtlCol="0">
            <a:spAutoFit/>
            <a:flatTx/>
          </a:bodyPr>
          <a:lstStyle/>
          <a:p>
            <a:r>
              <a:rPr lang="en-US" sz="2000" b="1" dirty="0" smtClean="0"/>
              <a:t>One-Tailed</a:t>
            </a:r>
            <a:endParaRPr lang="en-US" sz="2000" b="1" baseline="-25000" dirty="0"/>
          </a:p>
        </p:txBody>
      </p:sp>
      <p:sp>
        <p:nvSpPr>
          <p:cNvPr id="557" name="TextBox 556"/>
          <p:cNvSpPr txBox="1"/>
          <p:nvPr/>
        </p:nvSpPr>
        <p:spPr>
          <a:xfrm>
            <a:off x="421957" y="5105400"/>
            <a:ext cx="492443" cy="13716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vert270" wrap="square" rtlCol="0">
            <a:spAutoFit/>
            <a:flatTx/>
          </a:bodyPr>
          <a:lstStyle/>
          <a:p>
            <a:r>
              <a:rPr lang="en-US" sz="2000" b="1" dirty="0" smtClean="0"/>
              <a:t>Two-Tailed</a:t>
            </a:r>
            <a:endParaRPr lang="en-US" sz="2000" b="1" baseline="-25000" dirty="0"/>
          </a:p>
        </p:txBody>
      </p:sp>
      <p:sp>
        <p:nvSpPr>
          <p:cNvPr id="2" name="Down Arrow 1"/>
          <p:cNvSpPr/>
          <p:nvPr/>
        </p:nvSpPr>
        <p:spPr bwMode="auto">
          <a:xfrm rot="3338298">
            <a:off x="5568794" y="1553674"/>
            <a:ext cx="185479" cy="166104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uiExpand="1" build="p"/>
      <p:bldP spid="172583" grpId="0" animBg="1"/>
      <p:bldP spid="172584" grpId="0" animBg="1"/>
      <p:bldP spid="172585" grpId="0" animBg="1"/>
      <p:bldP spid="172586" grpId="0" animBg="1"/>
      <p:bldP spid="556" grpId="0" animBg="1"/>
      <p:bldP spid="557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2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2755094-5609-49EB-9BD4-C9B88816E927}" type="slidenum">
              <a:rPr lang="en-US"/>
              <a:pPr/>
              <a:t>6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5629276" cy="7620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Suppose</a:t>
            </a:r>
            <a:r>
              <a:rPr lang="en-US" dirty="0" err="1" smtClean="0">
                <a:solidFill>
                  <a:schemeClr val="accent2"/>
                </a:solidFill>
                <a:latin typeface="Symbol" pitchFamily="18" charset="2"/>
                <a:cs typeface="Courier New" pitchFamily="49" charset="0"/>
              </a:rPr>
              <a:t>`</a:t>
            </a:r>
            <a:r>
              <a:rPr lang="en-US" dirty="0" err="1" smtClean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=135.9 was observed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p-value = </a:t>
            </a:r>
            <a:r>
              <a:rPr lang="en-US" dirty="0" err="1" smtClean="0">
                <a:solidFill>
                  <a:schemeClr val="accent2"/>
                </a:solidFill>
              </a:rPr>
              <a:t>Pr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  <a:cs typeface="Courier New" pitchFamily="49" charset="0"/>
              </a:rPr>
              <a:t>`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=135.9 or less, if </a:t>
            </a:r>
            <a:r>
              <a:rPr lang="en-US" dirty="0" smtClean="0">
                <a:solidFill>
                  <a:schemeClr val="accent2"/>
                </a:solidFill>
                <a:latin typeface="Symbol" panose="05050102010706020507" pitchFamily="18" charset="2"/>
              </a:rPr>
              <a:t>m</a:t>
            </a:r>
            <a:r>
              <a:rPr lang="en-US" dirty="0" smtClean="0">
                <a:solidFill>
                  <a:schemeClr val="accent2"/>
                </a:solidFill>
              </a:rPr>
              <a:t>=137 )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064" name="Group 8"/>
          <p:cNvGrpSpPr>
            <a:grpSpLocks/>
          </p:cNvGrpSpPr>
          <p:nvPr/>
        </p:nvGrpSpPr>
        <p:grpSpPr bwMode="auto">
          <a:xfrm>
            <a:off x="3595688" y="2895600"/>
            <a:ext cx="5270500" cy="2882900"/>
            <a:chOff x="1261" y="1638"/>
            <a:chExt cx="3320" cy="1816"/>
          </a:xfrm>
        </p:grpSpPr>
        <p:sp>
          <p:nvSpPr>
            <p:cNvPr id="173065" name="Freeform 9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Freeform 10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7" name="Freeform 11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8" name="Freeform 12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9" name="Freeform 13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0" name="Freeform 14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1" name="Freeform 15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2" name="Freeform 16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3" name="Freeform 17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4" name="Freeform 18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5" name="Freeform 19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6" name="Freeform 20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7" name="Freeform 21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8" name="Freeform 22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9" name="Freeform 23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0" name="Freeform 24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1" name="Freeform 25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2" name="Freeform 26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3" name="Freeform 27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4" name="Freeform 28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5" name="Freeform 29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6" name="Freeform 30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7" name="Freeform 31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8" name="Freeform 32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9" name="Freeform 33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0" name="Freeform 34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1" name="Freeform 35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2" name="Freeform 36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3" name="Freeform 37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4" name="Freeform 38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5" name="Freeform 39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6" name="Freeform 40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7" name="Freeform 41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8" name="Freeform 42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9" name="Freeform 43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0" name="Freeform 44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1" name="Freeform 45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2" name="Freeform 46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3" name="Freeform 47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4" name="Freeform 48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5" name="Freeform 49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6" name="Freeform 50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7" name="Freeform 51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8" name="Freeform 52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9" name="Freeform 53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0" name="Freeform 54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1" name="Freeform 55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2" name="Freeform 56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3" name="Freeform 57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4" name="Freeform 58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5" name="Freeform 59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6" name="Freeform 60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7" name="Freeform 61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8" name="Freeform 62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9" name="Freeform 63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0" name="Freeform 64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1" name="Freeform 65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2" name="Freeform 66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3" name="Freeform 67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4" name="Freeform 68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5" name="Freeform 69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6" name="Freeform 70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7" name="Freeform 71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8" name="Freeform 72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9" name="Freeform 73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0" name="Freeform 74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1" name="Freeform 75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2" name="Freeform 76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3" name="Freeform 77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4" name="Freeform 78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5" name="Freeform 79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6" name="Freeform 80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7" name="Freeform 81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8" name="Freeform 82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9" name="Freeform 83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0" name="Freeform 84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1" name="Freeform 85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2" name="Freeform 86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3" name="Freeform 87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4" name="Freeform 88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5" name="Freeform 89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6" name="Freeform 90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7" name="Freeform 91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8" name="Freeform 92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9" name="Freeform 93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0" name="Freeform 94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1" name="Freeform 95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2" name="Rectangle 96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3" name="Freeform 97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4" name="Freeform 98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5" name="Freeform 99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6" name="Freeform 100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7" name="Freeform 101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8" name="Freeform 102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9" name="Freeform 103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0" name="Freeform 104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1" name="Freeform 105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2" name="Freeform 106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3" name="Freeform 107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4" name="Freeform 108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5" name="Freeform 109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6" name="Freeform 110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7" name="Freeform 111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8" name="Freeform 112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9" name="Freeform 113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0" name="Freeform 114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1" name="Freeform 115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2" name="Freeform 116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3" name="Freeform 117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4" name="Freeform 118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5" name="Freeform 119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6" name="Freeform 120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7" name="Freeform 121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8" name="Freeform 122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9" name="Freeform 123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0" name="Freeform 124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1" name="Freeform 125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2" name="Freeform 126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3" name="Freeform 127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4" name="Freeform 128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5" name="Freeform 129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6" name="Freeform 130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7" name="Freeform 131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8" name="Freeform 132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9" name="Freeform 133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0" name="Freeform 134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1" name="Freeform 135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2" name="Freeform 136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3" name="Freeform 137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4" name="Freeform 138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5" name="Freeform 139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6" name="Freeform 140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7" name="Freeform 141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8" name="Freeform 142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9" name="Freeform 143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0" name="Freeform 144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1" name="Freeform 145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2" name="Freeform 146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3" name="Freeform 147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4" name="Freeform 148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5" name="Freeform 149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6" name="Freeform 150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7" name="Freeform 151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8" name="Freeform 152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9" name="Freeform 153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0" name="Freeform 154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1" name="Freeform 155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2" name="Freeform 156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3" name="Freeform 157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4" name="Freeform 158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5" name="Freeform 159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6" name="Freeform 160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7" name="Freeform 161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8" name="Freeform 162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9" name="Freeform 163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0" name="Freeform 164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1" name="Freeform 165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2" name="Freeform 166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3" name="Freeform 167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4" name="Freeform 168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5" name="Freeform 169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6" name="Freeform 170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7" name="Freeform 171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8" name="Freeform 172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9" name="Freeform 173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0" name="Freeform 174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1" name="Freeform 175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2" name="Freeform 176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3" name="Freeform 177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4" name="Freeform 178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5" name="Rectangle 179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6" name="Freeform 180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7" name="Freeform 181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8" name="Freeform 182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9" name="Rectangle 183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0" name="Freeform 184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1" name="Rectangle 185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2" name="Freeform 186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3" name="Freeform 187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4" name="Rectangle 188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245" name="Group 189"/>
          <p:cNvGrpSpPr>
            <a:grpSpLocks/>
          </p:cNvGrpSpPr>
          <p:nvPr/>
        </p:nvGrpSpPr>
        <p:grpSpPr bwMode="auto">
          <a:xfrm>
            <a:off x="3443288" y="5902325"/>
            <a:ext cx="5532437" cy="117475"/>
            <a:chOff x="2073" y="3046"/>
            <a:chExt cx="3485" cy="74"/>
          </a:xfrm>
        </p:grpSpPr>
        <p:sp>
          <p:nvSpPr>
            <p:cNvPr id="173246" name="Line 190"/>
            <p:cNvSpPr>
              <a:spLocks noChangeShapeType="1"/>
            </p:cNvSpPr>
            <p:nvPr/>
          </p:nvSpPr>
          <p:spPr bwMode="auto">
            <a:xfrm>
              <a:off x="2235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7" name="Line 191"/>
            <p:cNvSpPr>
              <a:spLocks noChangeShapeType="1"/>
            </p:cNvSpPr>
            <p:nvPr/>
          </p:nvSpPr>
          <p:spPr bwMode="auto">
            <a:xfrm>
              <a:off x="2743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8" name="Line 192"/>
            <p:cNvSpPr>
              <a:spLocks noChangeShapeType="1"/>
            </p:cNvSpPr>
            <p:nvPr/>
          </p:nvSpPr>
          <p:spPr bwMode="auto">
            <a:xfrm>
              <a:off x="3252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9" name="Line 193"/>
            <p:cNvSpPr>
              <a:spLocks noChangeShapeType="1"/>
            </p:cNvSpPr>
            <p:nvPr/>
          </p:nvSpPr>
          <p:spPr bwMode="auto">
            <a:xfrm>
              <a:off x="3760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0" name="Line 194"/>
            <p:cNvSpPr>
              <a:spLocks noChangeShapeType="1"/>
            </p:cNvSpPr>
            <p:nvPr/>
          </p:nvSpPr>
          <p:spPr bwMode="auto">
            <a:xfrm>
              <a:off x="4261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1" name="Line 195"/>
            <p:cNvSpPr>
              <a:spLocks noChangeShapeType="1"/>
            </p:cNvSpPr>
            <p:nvPr/>
          </p:nvSpPr>
          <p:spPr bwMode="auto">
            <a:xfrm>
              <a:off x="4770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2" name="Line 196"/>
            <p:cNvSpPr>
              <a:spLocks noChangeShapeType="1"/>
            </p:cNvSpPr>
            <p:nvPr/>
          </p:nvSpPr>
          <p:spPr bwMode="auto">
            <a:xfrm>
              <a:off x="5278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3" name="Line 197"/>
            <p:cNvSpPr>
              <a:spLocks noChangeShapeType="1"/>
            </p:cNvSpPr>
            <p:nvPr/>
          </p:nvSpPr>
          <p:spPr bwMode="auto">
            <a:xfrm>
              <a:off x="2073" y="3046"/>
              <a:ext cx="34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254" name="Text Box 198"/>
          <p:cNvSpPr txBox="1">
            <a:spLocks noChangeArrowheads="1"/>
          </p:cNvSpPr>
          <p:nvPr/>
        </p:nvSpPr>
        <p:spPr bwMode="auto">
          <a:xfrm>
            <a:off x="5802313" y="591185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137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73255" name="Text Box 199"/>
          <p:cNvSpPr txBox="1">
            <a:spLocks noChangeAspect="1" noChangeArrowheads="1"/>
          </p:cNvSpPr>
          <p:nvPr/>
        </p:nvSpPr>
        <p:spPr bwMode="auto">
          <a:xfrm>
            <a:off x="6534150" y="591185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138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73256" name="Text Box 200"/>
          <p:cNvSpPr txBox="1">
            <a:spLocks noChangeAspect="1" noChangeArrowheads="1"/>
          </p:cNvSpPr>
          <p:nvPr/>
        </p:nvSpPr>
        <p:spPr bwMode="auto">
          <a:xfrm>
            <a:off x="7348538" y="591185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139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57" name="Text Box 201"/>
          <p:cNvSpPr txBox="1">
            <a:spLocks noChangeAspect="1" noChangeArrowheads="1"/>
          </p:cNvSpPr>
          <p:nvPr/>
        </p:nvSpPr>
        <p:spPr bwMode="auto">
          <a:xfrm>
            <a:off x="8175625" y="59261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140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58" name="Text Box 202"/>
          <p:cNvSpPr txBox="1">
            <a:spLocks noChangeAspect="1" noChangeArrowheads="1"/>
          </p:cNvSpPr>
          <p:nvPr/>
        </p:nvSpPr>
        <p:spPr bwMode="auto">
          <a:xfrm>
            <a:off x="4946650" y="591026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136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59" name="Text Box 203"/>
          <p:cNvSpPr txBox="1">
            <a:spLocks noChangeAspect="1" noChangeArrowheads="1"/>
          </p:cNvSpPr>
          <p:nvPr/>
        </p:nvSpPr>
        <p:spPr bwMode="auto">
          <a:xfrm>
            <a:off x="4095750" y="59261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135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60" name="Text Box 204"/>
          <p:cNvSpPr txBox="1">
            <a:spLocks noChangeAspect="1" noChangeArrowheads="1"/>
          </p:cNvSpPr>
          <p:nvPr/>
        </p:nvSpPr>
        <p:spPr bwMode="auto">
          <a:xfrm>
            <a:off x="3257550" y="59261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134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79" name="Text Box 223"/>
          <p:cNvSpPr txBox="1">
            <a:spLocks noChangeArrowheads="1"/>
          </p:cNvSpPr>
          <p:nvPr/>
        </p:nvSpPr>
        <p:spPr bwMode="auto">
          <a:xfrm>
            <a:off x="4692650" y="61722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135.9</a:t>
            </a:r>
          </a:p>
        </p:txBody>
      </p:sp>
      <p:sp>
        <p:nvSpPr>
          <p:cNvPr id="173280" name="Freeform 224"/>
          <p:cNvSpPr>
            <a:spLocks/>
          </p:cNvSpPr>
          <p:nvPr/>
        </p:nvSpPr>
        <p:spPr bwMode="auto">
          <a:xfrm>
            <a:off x="3429000" y="4356100"/>
            <a:ext cx="1752600" cy="1539875"/>
          </a:xfrm>
          <a:custGeom>
            <a:avLst/>
            <a:gdLst/>
            <a:ahLst/>
            <a:cxnLst>
              <a:cxn ang="0">
                <a:pos x="1104" y="970"/>
              </a:cxn>
              <a:cxn ang="0">
                <a:pos x="1100" y="0"/>
              </a:cxn>
              <a:cxn ang="0">
                <a:pos x="1004" y="204"/>
              </a:cxn>
              <a:cxn ang="0">
                <a:pos x="860" y="436"/>
              </a:cxn>
              <a:cxn ang="0">
                <a:pos x="756" y="576"/>
              </a:cxn>
              <a:cxn ang="0">
                <a:pos x="648" y="680"/>
              </a:cxn>
              <a:cxn ang="0">
                <a:pos x="520" y="768"/>
              </a:cxn>
              <a:cxn ang="0">
                <a:pos x="424" y="816"/>
              </a:cxn>
              <a:cxn ang="0">
                <a:pos x="348" y="844"/>
              </a:cxn>
              <a:cxn ang="0">
                <a:pos x="308" y="856"/>
              </a:cxn>
              <a:cxn ang="0">
                <a:pos x="292" y="848"/>
              </a:cxn>
              <a:cxn ang="0">
                <a:pos x="192" y="874"/>
              </a:cxn>
              <a:cxn ang="0">
                <a:pos x="0" y="904"/>
              </a:cxn>
              <a:cxn ang="0">
                <a:pos x="0" y="970"/>
              </a:cxn>
              <a:cxn ang="0">
                <a:pos x="1104" y="970"/>
              </a:cxn>
            </a:cxnLst>
            <a:rect l="0" t="0" r="r" b="b"/>
            <a:pathLst>
              <a:path w="1104" h="970">
                <a:moveTo>
                  <a:pt x="1104" y="970"/>
                </a:moveTo>
                <a:lnTo>
                  <a:pt x="1100" y="0"/>
                </a:lnTo>
                <a:lnTo>
                  <a:pt x="1004" y="204"/>
                </a:lnTo>
                <a:lnTo>
                  <a:pt x="860" y="436"/>
                </a:lnTo>
                <a:lnTo>
                  <a:pt x="756" y="576"/>
                </a:lnTo>
                <a:lnTo>
                  <a:pt x="648" y="680"/>
                </a:lnTo>
                <a:lnTo>
                  <a:pt x="520" y="768"/>
                </a:lnTo>
                <a:lnTo>
                  <a:pt x="424" y="816"/>
                </a:lnTo>
                <a:lnTo>
                  <a:pt x="348" y="844"/>
                </a:lnTo>
                <a:lnTo>
                  <a:pt x="308" y="856"/>
                </a:lnTo>
                <a:lnTo>
                  <a:pt x="292" y="848"/>
                </a:lnTo>
                <a:lnTo>
                  <a:pt x="192" y="874"/>
                </a:lnTo>
                <a:lnTo>
                  <a:pt x="0" y="904"/>
                </a:lnTo>
                <a:lnTo>
                  <a:pt x="0" y="970"/>
                </a:lnTo>
                <a:lnTo>
                  <a:pt x="1104" y="97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296" name="Text Box 240"/>
          <p:cNvSpPr txBox="1">
            <a:spLocks noChangeArrowheads="1"/>
          </p:cNvSpPr>
          <p:nvPr/>
        </p:nvSpPr>
        <p:spPr bwMode="auto">
          <a:xfrm>
            <a:off x="498475" y="3082925"/>
            <a:ext cx="2759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p-value = 0.1357 </a:t>
            </a:r>
          </a:p>
        </p:txBody>
      </p:sp>
      <p:sp>
        <p:nvSpPr>
          <p:cNvPr id="173297" name="Line 241"/>
          <p:cNvSpPr>
            <a:spLocks noChangeShapeType="1"/>
          </p:cNvSpPr>
          <p:nvPr/>
        </p:nvSpPr>
        <p:spPr bwMode="auto">
          <a:xfrm>
            <a:off x="2641600" y="3602037"/>
            <a:ext cx="1930400" cy="203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444865" y="25101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(135.9,mean=137,sd=1)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23001" y="0"/>
            <a:ext cx="2973753" cy="1109664"/>
            <a:chOff x="5727700" y="2057400"/>
            <a:chExt cx="3263900" cy="1363663"/>
          </a:xfrm>
        </p:grpSpPr>
        <p:grpSp>
          <p:nvGrpSpPr>
            <p:cNvPr id="208" name="Group 219"/>
            <p:cNvGrpSpPr>
              <a:grpSpLocks/>
            </p:cNvGrpSpPr>
            <p:nvPr/>
          </p:nvGrpSpPr>
          <p:grpSpPr bwMode="auto">
            <a:xfrm>
              <a:off x="5727700" y="2057400"/>
              <a:ext cx="3263900" cy="1363663"/>
              <a:chOff x="488" y="720"/>
              <a:chExt cx="2056" cy="859"/>
            </a:xfrm>
          </p:grpSpPr>
          <p:graphicFrame>
            <p:nvGraphicFramePr>
              <p:cNvPr id="209" name="Object 11"/>
              <p:cNvGraphicFramePr>
                <a:graphicFrameLocks noChangeAspect="1"/>
              </p:cNvGraphicFramePr>
              <p:nvPr/>
            </p:nvGraphicFramePr>
            <p:xfrm>
              <a:off x="488" y="720"/>
              <a:ext cx="2056" cy="8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36" name="Equation" r:id="rId3" imgW="1002960" imgH="419040" progId="Equation.3">
                      <p:embed/>
                    </p:oleObj>
                  </mc:Choice>
                  <mc:Fallback>
                    <p:oleObj name="Equation" r:id="rId3" imgW="1002960" imgH="419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" y="720"/>
                            <a:ext cx="2056" cy="8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 useBgFill="1">
            <p:nvSpPr>
              <p:cNvPr id="210" name="Rectangle 213"/>
              <p:cNvSpPr>
                <a:spLocks noChangeArrowheads="1"/>
              </p:cNvSpPr>
              <p:nvPr/>
            </p:nvSpPr>
            <p:spPr bwMode="auto">
              <a:xfrm>
                <a:off x="1248" y="974"/>
                <a:ext cx="432" cy="28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11" name="Rectangle 216"/>
              <p:cNvSpPr>
                <a:spLocks noChangeArrowheads="1"/>
              </p:cNvSpPr>
              <p:nvPr/>
            </p:nvSpPr>
            <p:spPr bwMode="auto">
              <a:xfrm>
                <a:off x="1776" y="857"/>
                <a:ext cx="624" cy="63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14" name="Object 2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395505"/>
                </p:ext>
              </p:extLst>
            </p:nvPr>
          </p:nvGraphicFramePr>
          <p:xfrm>
            <a:off x="7696200" y="2112963"/>
            <a:ext cx="1155700" cy="1239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7" name="Equation" r:id="rId5" imgW="355320" imgH="380880" progId="Equation.3">
                    <p:embed/>
                  </p:oleObj>
                </mc:Choice>
                <mc:Fallback>
                  <p:oleObj name="Equation" r:id="rId5" imgW="35532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2112963"/>
                          <a:ext cx="1155700" cy="1239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Text Box 220"/>
            <p:cNvSpPr txBox="1">
              <a:spLocks noChangeArrowheads="1"/>
            </p:cNvSpPr>
            <p:nvPr/>
          </p:nvSpPr>
          <p:spPr bwMode="auto">
            <a:xfrm>
              <a:off x="6934200" y="2468563"/>
              <a:ext cx="609600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3200" dirty="0"/>
                <a:t>137</a:t>
              </a:r>
            </a:p>
          </p:txBody>
        </p:sp>
      </p:grpSp>
      <p:sp>
        <p:nvSpPr>
          <p:cNvPr id="216" name="Text Box 7"/>
          <p:cNvSpPr txBox="1">
            <a:spLocks noChangeArrowheads="1"/>
          </p:cNvSpPr>
          <p:nvPr/>
        </p:nvSpPr>
        <p:spPr bwMode="auto">
          <a:xfrm>
            <a:off x="6919913" y="1153180"/>
            <a:ext cx="1933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&lt;</a:t>
            </a:r>
            <a:r>
              <a:rPr lang="en-US" sz="2800" dirty="0" smtClean="0"/>
              <a:t> </a:t>
            </a:r>
            <a:r>
              <a:rPr lang="en-US" sz="2800" dirty="0"/>
              <a:t>137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3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3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279" grpId="0"/>
      <p:bldP spid="173280" grpId="0" animBg="1"/>
      <p:bldP spid="173296" grpId="0"/>
      <p:bldP spid="173297" grpId="0" animBg="1"/>
      <p:bldP spid="2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0F390BB-8BE0-435E-A233-E9D060813159}" type="slidenum">
              <a:rPr lang="en-US"/>
              <a:pPr/>
              <a:t>7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Objectivity – p-value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610600" cy="4343400"/>
          </a:xfrm>
        </p:spPr>
        <p:txBody>
          <a:bodyPr/>
          <a:lstStyle/>
          <a:p>
            <a:r>
              <a:rPr lang="en-US" b="1" dirty="0" smtClean="0"/>
              <a:t>Compare </a:t>
            </a:r>
            <a:r>
              <a:rPr lang="en-US" b="1" dirty="0"/>
              <a:t>to rejection criterion –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Symbol" pitchFamily="18" charset="2"/>
              </a:rPr>
              <a:t>a</a:t>
            </a:r>
            <a:endParaRPr lang="en-US" b="1" dirty="0"/>
          </a:p>
          <a:p>
            <a:pPr lvl="1"/>
            <a:r>
              <a:rPr lang="en-US" dirty="0"/>
              <a:t>if p-value &lt;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then reject H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if p-value &gt;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then Do Not Reject (DNR) H</a:t>
            </a:r>
            <a:r>
              <a:rPr lang="en-US" baseline="-25000" dirty="0"/>
              <a:t>0</a:t>
            </a:r>
          </a:p>
          <a:p>
            <a:pPr lvl="1"/>
            <a:endParaRPr lang="en-US" dirty="0"/>
          </a:p>
          <a:p>
            <a:r>
              <a:rPr lang="en-US" b="1" dirty="0"/>
              <a:t>Rejection criterion (</a:t>
            </a:r>
            <a:r>
              <a:rPr lang="en-US" b="1" dirty="0">
                <a:latin typeface="Symbol" pitchFamily="18" charset="2"/>
              </a:rPr>
              <a:t>a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“sets” cut-off value for determining support of H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 smtClean="0"/>
              <a:t>Set by researcher </a:t>
            </a:r>
            <a:r>
              <a:rPr lang="en-US" i="1" dirty="0"/>
              <a:t>a priori</a:t>
            </a:r>
          </a:p>
          <a:p>
            <a:pPr lvl="1"/>
            <a:r>
              <a:rPr lang="en-US" dirty="0" smtClean="0"/>
              <a:t>typical </a:t>
            </a:r>
            <a:r>
              <a:rPr lang="en-US" dirty="0"/>
              <a:t>values are 0.10, 0.05, </a:t>
            </a:r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52400" y="1181100"/>
            <a:ext cx="8610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solidFill>
                  <a:srgbClr val="0070C0"/>
                </a:solidFill>
              </a:rPr>
              <a:t>PR(observed statistic or value </a:t>
            </a:r>
            <a:r>
              <a:rPr lang="en-US" sz="2400" i="1" dirty="0" smtClean="0">
                <a:solidFill>
                  <a:srgbClr val="0070C0"/>
                </a:solidFill>
              </a:rPr>
              <a:t>more extreme </a:t>
            </a:r>
            <a:r>
              <a:rPr lang="en-US" sz="2400" dirty="0" smtClean="0">
                <a:solidFill>
                  <a:srgbClr val="0070C0"/>
                </a:solidFill>
              </a:rPr>
              <a:t>assuming H</a:t>
            </a:r>
            <a:r>
              <a:rPr lang="en-US" sz="2400" baseline="-25000" dirty="0" smtClean="0">
                <a:solidFill>
                  <a:srgbClr val="0070C0"/>
                </a:solidFill>
              </a:rPr>
              <a:t>0</a:t>
            </a:r>
            <a:r>
              <a:rPr lang="en-US" sz="2400" dirty="0" smtClean="0">
                <a:solidFill>
                  <a:srgbClr val="0070C0"/>
                </a:solidFill>
              </a:rPr>
              <a:t> is true)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Explosion 1 6"/>
          <p:cNvSpPr/>
          <p:nvPr/>
        </p:nvSpPr>
        <p:spPr bwMode="auto">
          <a:xfrm>
            <a:off x="2667000" y="1752600"/>
            <a:ext cx="4343400" cy="4572000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/>
              <a:t>  Critical</a:t>
            </a:r>
            <a:endParaRPr kumimoji="0" lang="en-US" sz="40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6D54B0F-1B89-4530-8594-24361AD377F6}" type="slidenum">
              <a:rPr lang="en-US"/>
              <a:pPr/>
              <a:t>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5514"/>
            <a:ext cx="8839200" cy="472668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doctor set 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 at 0.05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The p-value of 0.1357 is greater than </a:t>
            </a:r>
            <a:r>
              <a:rPr lang="en-US" dirty="0">
                <a:latin typeface="Symbol" pitchFamily="18" charset="2"/>
              </a:rPr>
              <a:t>a</a:t>
            </a:r>
          </a:p>
          <a:p>
            <a:pPr lvl="1"/>
            <a:r>
              <a:rPr lang="en-US" dirty="0" smtClean="0"/>
              <a:t>Thus, </a:t>
            </a:r>
            <a:r>
              <a:rPr lang="en-US" dirty="0"/>
              <a:t>DNR H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Conclude that mean fetal heart rate for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of her patients is not less than 137 bpm</a:t>
            </a:r>
          </a:p>
          <a:p>
            <a:pPr lvl="2"/>
            <a:r>
              <a:rPr lang="en-US" dirty="0" err="1" smtClean="0"/>
              <a:t>The</a:t>
            </a:r>
            <a:r>
              <a:rPr lang="en-US" dirty="0" err="1" smtClean="0">
                <a:latin typeface="Symbol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of 135.9 </a:t>
            </a:r>
            <a:r>
              <a:rPr lang="en-US" dirty="0" smtClean="0"/>
              <a:t>likely </a:t>
            </a:r>
            <a:r>
              <a:rPr lang="en-US" dirty="0"/>
              <a:t>occurred because of sampling variability and not a real difference from 137 </a:t>
            </a:r>
            <a:r>
              <a:rPr lang="en-US" dirty="0" smtClean="0"/>
              <a:t>bpm</a:t>
            </a:r>
            <a:endParaRPr lang="en-US" dirty="0"/>
          </a:p>
        </p:txBody>
      </p:sp>
      <p:grpSp>
        <p:nvGrpSpPr>
          <p:cNvPr id="175105" name="Group 175104"/>
          <p:cNvGrpSpPr/>
          <p:nvPr/>
        </p:nvGrpSpPr>
        <p:grpSpPr>
          <a:xfrm>
            <a:off x="5654676" y="76200"/>
            <a:ext cx="3321049" cy="2590800"/>
            <a:chOff x="5654676" y="76200"/>
            <a:chExt cx="3321049" cy="2590800"/>
          </a:xfrm>
        </p:grpSpPr>
        <p:grpSp>
          <p:nvGrpSpPr>
            <p:cNvPr id="3" name="Group 2"/>
            <p:cNvGrpSpPr/>
            <p:nvPr/>
          </p:nvGrpSpPr>
          <p:grpSpPr>
            <a:xfrm>
              <a:off x="5654676" y="76200"/>
              <a:ext cx="3321049" cy="2286000"/>
              <a:chOff x="5654676" y="76200"/>
              <a:chExt cx="3321049" cy="2286000"/>
            </a:xfrm>
          </p:grpSpPr>
          <p:sp>
            <p:nvSpPr>
              <p:cNvPr id="187" name="Text Box 198"/>
              <p:cNvSpPr txBox="1">
                <a:spLocks noChangeArrowheads="1"/>
              </p:cNvSpPr>
              <p:nvPr/>
            </p:nvSpPr>
            <p:spPr bwMode="auto">
              <a:xfrm>
                <a:off x="7010400" y="1962090"/>
                <a:ext cx="56938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Symbol" pitchFamily="18" charset="2"/>
                  </a:rPr>
                  <a:t>137</a:t>
                </a:r>
                <a:endParaRPr lang="en-US" sz="20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1" name="Text Box 223"/>
              <p:cNvSpPr txBox="1">
                <a:spLocks noChangeArrowheads="1"/>
              </p:cNvSpPr>
              <p:nvPr/>
            </p:nvSpPr>
            <p:spPr bwMode="auto">
              <a:xfrm>
                <a:off x="6216650" y="1949915"/>
                <a:ext cx="76174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135.9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5654676" y="76200"/>
                <a:ext cx="3321049" cy="1909763"/>
                <a:chOff x="3429000" y="76200"/>
                <a:chExt cx="5546725" cy="3111853"/>
              </a:xfrm>
            </p:grpSpPr>
            <p:grpSp>
              <p:nvGrpSpPr>
                <p:cNvPr id="6" name="Group 8"/>
                <p:cNvGrpSpPr>
                  <a:grpSpLocks/>
                </p:cNvGrpSpPr>
                <p:nvPr/>
              </p:nvGrpSpPr>
              <p:grpSpPr bwMode="auto">
                <a:xfrm>
                  <a:off x="3595688" y="76200"/>
                  <a:ext cx="5270500" cy="2882900"/>
                  <a:chOff x="1261" y="1638"/>
                  <a:chExt cx="3320" cy="1816"/>
                </a:xfrm>
              </p:grpSpPr>
              <p:sp>
                <p:nvSpPr>
                  <p:cNvPr id="7" name="Freeform 9"/>
                  <p:cNvSpPr>
                    <a:spLocks noChangeAspect="1"/>
                  </p:cNvSpPr>
                  <p:nvPr/>
                </p:nvSpPr>
                <p:spPr bwMode="auto">
                  <a:xfrm>
                    <a:off x="1261" y="3414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7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7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" name="Freeform 10"/>
                  <p:cNvSpPr>
                    <a:spLocks noChangeAspect="1"/>
                  </p:cNvSpPr>
                  <p:nvPr/>
                </p:nvSpPr>
                <p:spPr bwMode="auto">
                  <a:xfrm>
                    <a:off x="1298" y="3421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" name="Freeform 11"/>
                  <p:cNvSpPr>
                    <a:spLocks noChangeAspect="1"/>
                  </p:cNvSpPr>
                  <p:nvPr/>
                </p:nvSpPr>
                <p:spPr bwMode="auto">
                  <a:xfrm>
                    <a:off x="1298" y="3414"/>
                    <a:ext cx="54" cy="23"/>
                  </a:xfrm>
                  <a:custGeom>
                    <a:avLst/>
                    <a:gdLst/>
                    <a:ahLst/>
                    <a:cxnLst>
                      <a:cxn ang="0">
                        <a:pos x="36" y="15"/>
                      </a:cxn>
                      <a:cxn ang="0">
                        <a:pos x="29" y="0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6" y="15"/>
                      </a:cxn>
                    </a:cxnLst>
                    <a:rect l="0" t="0" r="r" b="b"/>
                    <a:pathLst>
                      <a:path w="36" h="15">
                        <a:moveTo>
                          <a:pt x="36" y="15"/>
                        </a:move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6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" name="Freeform 12"/>
                  <p:cNvSpPr>
                    <a:spLocks noChangeAspect="1"/>
                  </p:cNvSpPr>
                  <p:nvPr/>
                </p:nvSpPr>
                <p:spPr bwMode="auto">
                  <a:xfrm>
                    <a:off x="1334" y="3421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 13"/>
                  <p:cNvSpPr>
                    <a:spLocks noChangeAspect="1"/>
                  </p:cNvSpPr>
                  <p:nvPr/>
                </p:nvSpPr>
                <p:spPr bwMode="auto">
                  <a:xfrm>
                    <a:off x="1327" y="3407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7" y="22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22">
                        <a:moveTo>
                          <a:pt x="37" y="14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7" y="22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 14"/>
                  <p:cNvSpPr>
                    <a:spLocks noChangeAspect="1"/>
                  </p:cNvSpPr>
                  <p:nvPr/>
                </p:nvSpPr>
                <p:spPr bwMode="auto">
                  <a:xfrm>
                    <a:off x="1364" y="3414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 15"/>
                  <p:cNvSpPr>
                    <a:spLocks noChangeAspect="1"/>
                  </p:cNvSpPr>
                  <p:nvPr/>
                </p:nvSpPr>
                <p:spPr bwMode="auto">
                  <a:xfrm>
                    <a:off x="1364" y="3399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29" y="0"/>
                      </a:cxn>
                      <a:cxn ang="0">
                        <a:pos x="0" y="8"/>
                      </a:cxn>
                      <a:cxn ang="0">
                        <a:pos x="0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29" y="0"/>
                        </a:lnTo>
                        <a:lnTo>
                          <a:pt x="0" y="8"/>
                        </a:lnTo>
                        <a:lnTo>
                          <a:pt x="0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 16"/>
                  <p:cNvSpPr>
                    <a:spLocks noChangeAspect="1"/>
                  </p:cNvSpPr>
                  <p:nvPr/>
                </p:nvSpPr>
                <p:spPr bwMode="auto">
                  <a:xfrm>
                    <a:off x="1401" y="3407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 17"/>
                  <p:cNvSpPr>
                    <a:spLocks noChangeAspect="1"/>
                  </p:cNvSpPr>
                  <p:nvPr/>
                </p:nvSpPr>
                <p:spPr bwMode="auto">
                  <a:xfrm>
                    <a:off x="1393" y="3392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8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8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 18"/>
                  <p:cNvSpPr>
                    <a:spLocks noChangeAspect="1"/>
                  </p:cNvSpPr>
                  <p:nvPr/>
                </p:nvSpPr>
                <p:spPr bwMode="auto">
                  <a:xfrm>
                    <a:off x="1430" y="3399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19"/>
                  <p:cNvSpPr>
                    <a:spLocks noChangeAspect="1"/>
                  </p:cNvSpPr>
                  <p:nvPr/>
                </p:nvSpPr>
                <p:spPr bwMode="auto">
                  <a:xfrm>
                    <a:off x="1430" y="3385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0" y="0"/>
                      </a:cxn>
                      <a:cxn ang="0">
                        <a:pos x="0" y="7"/>
                      </a:cxn>
                      <a:cxn ang="0">
                        <a:pos x="0" y="22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22">
                        <a:moveTo>
                          <a:pt x="37" y="14"/>
                        </a:moveTo>
                        <a:lnTo>
                          <a:pt x="30" y="0"/>
                        </a:lnTo>
                        <a:lnTo>
                          <a:pt x="0" y="7"/>
                        </a:lnTo>
                        <a:lnTo>
                          <a:pt x="0" y="22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 20"/>
                  <p:cNvSpPr>
                    <a:spLocks noChangeAspect="1"/>
                  </p:cNvSpPr>
                  <p:nvPr/>
                </p:nvSpPr>
                <p:spPr bwMode="auto">
                  <a:xfrm>
                    <a:off x="1467" y="3392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21"/>
                  <p:cNvSpPr>
                    <a:spLocks noChangeAspect="1"/>
                  </p:cNvSpPr>
                  <p:nvPr/>
                </p:nvSpPr>
                <p:spPr bwMode="auto">
                  <a:xfrm>
                    <a:off x="1460" y="3377"/>
                    <a:ext cx="54" cy="33"/>
                  </a:xfrm>
                  <a:custGeom>
                    <a:avLst/>
                    <a:gdLst/>
                    <a:ahLst/>
                    <a:cxnLst>
                      <a:cxn ang="0">
                        <a:pos x="36" y="15"/>
                      </a:cxn>
                      <a:cxn ang="0">
                        <a:pos x="36" y="0"/>
                      </a:cxn>
                      <a:cxn ang="0">
                        <a:pos x="0" y="8"/>
                      </a:cxn>
                      <a:cxn ang="0">
                        <a:pos x="7" y="22"/>
                      </a:cxn>
                      <a:cxn ang="0">
                        <a:pos x="36" y="15"/>
                      </a:cxn>
                    </a:cxnLst>
                    <a:rect l="0" t="0" r="r" b="b"/>
                    <a:pathLst>
                      <a:path w="36" h="22">
                        <a:moveTo>
                          <a:pt x="36" y="15"/>
                        </a:moveTo>
                        <a:lnTo>
                          <a:pt x="36" y="0"/>
                        </a:lnTo>
                        <a:lnTo>
                          <a:pt x="0" y="8"/>
                        </a:lnTo>
                        <a:lnTo>
                          <a:pt x="7" y="22"/>
                        </a:lnTo>
                        <a:lnTo>
                          <a:pt x="36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22"/>
                  <p:cNvSpPr>
                    <a:spLocks noChangeAspect="1"/>
                  </p:cNvSpPr>
                  <p:nvPr/>
                </p:nvSpPr>
                <p:spPr bwMode="auto">
                  <a:xfrm>
                    <a:off x="1496" y="3385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8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23"/>
                  <p:cNvSpPr>
                    <a:spLocks noChangeAspect="1"/>
                  </p:cNvSpPr>
                  <p:nvPr/>
                </p:nvSpPr>
                <p:spPr bwMode="auto">
                  <a:xfrm>
                    <a:off x="1496" y="3370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0" y="0"/>
                      </a:cxn>
                      <a:cxn ang="0">
                        <a:pos x="0" y="7"/>
                      </a:cxn>
                      <a:cxn ang="0">
                        <a:pos x="0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30" y="0"/>
                        </a:lnTo>
                        <a:lnTo>
                          <a:pt x="0" y="7"/>
                        </a:lnTo>
                        <a:lnTo>
                          <a:pt x="0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4"/>
                  <p:cNvSpPr>
                    <a:spLocks noChangeAspect="1"/>
                  </p:cNvSpPr>
                  <p:nvPr/>
                </p:nvSpPr>
                <p:spPr bwMode="auto">
                  <a:xfrm>
                    <a:off x="1533" y="3370"/>
                    <a:ext cx="2" cy="23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0" y="15"/>
                      </a:cxn>
                      <a:cxn ang="0">
                        <a:pos x="0" y="15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h="15">
                        <a:moveTo>
                          <a:pt x="0" y="15"/>
                        </a:move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5"/>
                  <p:cNvSpPr>
                    <a:spLocks noChangeAspect="1"/>
                  </p:cNvSpPr>
                  <p:nvPr/>
                </p:nvSpPr>
                <p:spPr bwMode="auto">
                  <a:xfrm>
                    <a:off x="1526" y="3355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0"/>
                      </a:cxn>
                      <a:cxn ang="0">
                        <a:pos x="0" y="15"/>
                      </a:cxn>
                      <a:cxn ang="0">
                        <a:pos x="7" y="30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30">
                        <a:moveTo>
                          <a:pt x="37" y="15"/>
                        </a:moveTo>
                        <a:lnTo>
                          <a:pt x="37" y="0"/>
                        </a:lnTo>
                        <a:lnTo>
                          <a:pt x="0" y="15"/>
                        </a:lnTo>
                        <a:lnTo>
                          <a:pt x="7" y="30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6"/>
                  <p:cNvSpPr>
                    <a:spLocks noChangeAspect="1"/>
                  </p:cNvSpPr>
                  <p:nvPr/>
                </p:nvSpPr>
                <p:spPr bwMode="auto">
                  <a:xfrm>
                    <a:off x="1563" y="3362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7" y="8"/>
                      </a:cxn>
                    </a:cxnLst>
                    <a:rect l="0" t="0" r="r" b="b"/>
                    <a:pathLst>
                      <a:path w="7" h="8">
                        <a:moveTo>
                          <a:pt x="7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7"/>
                  <p:cNvSpPr>
                    <a:spLocks noChangeAspect="1"/>
                  </p:cNvSpPr>
                  <p:nvPr/>
                </p:nvSpPr>
                <p:spPr bwMode="auto">
                  <a:xfrm>
                    <a:off x="1563" y="3340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29" y="0"/>
                      </a:cxn>
                      <a:cxn ang="0">
                        <a:pos x="0" y="15"/>
                      </a:cxn>
                      <a:cxn ang="0">
                        <a:pos x="7" y="30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30">
                        <a:moveTo>
                          <a:pt x="37" y="15"/>
                        </a:moveTo>
                        <a:lnTo>
                          <a:pt x="29" y="0"/>
                        </a:lnTo>
                        <a:lnTo>
                          <a:pt x="0" y="15"/>
                        </a:lnTo>
                        <a:lnTo>
                          <a:pt x="7" y="30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8"/>
                  <p:cNvSpPr>
                    <a:spLocks noChangeAspect="1"/>
                  </p:cNvSpPr>
                  <p:nvPr/>
                </p:nvSpPr>
                <p:spPr bwMode="auto">
                  <a:xfrm>
                    <a:off x="1592" y="3326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44" y="14"/>
                      </a:cxn>
                      <a:cxn ang="0">
                        <a:pos x="37" y="0"/>
                      </a:cxn>
                      <a:cxn ang="0">
                        <a:pos x="0" y="14"/>
                      </a:cxn>
                      <a:cxn ang="0">
                        <a:pos x="8" y="29"/>
                      </a:cxn>
                      <a:cxn ang="0">
                        <a:pos x="44" y="14"/>
                      </a:cxn>
                    </a:cxnLst>
                    <a:rect l="0" t="0" r="r" b="b"/>
                    <a:pathLst>
                      <a:path w="44" h="29">
                        <a:moveTo>
                          <a:pt x="44" y="14"/>
                        </a:moveTo>
                        <a:lnTo>
                          <a:pt x="37" y="0"/>
                        </a:lnTo>
                        <a:lnTo>
                          <a:pt x="0" y="14"/>
                        </a:lnTo>
                        <a:lnTo>
                          <a:pt x="8" y="29"/>
                        </a:lnTo>
                        <a:lnTo>
                          <a:pt x="44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9"/>
                  <p:cNvSpPr>
                    <a:spLocks noChangeAspect="1"/>
                  </p:cNvSpPr>
                  <p:nvPr/>
                </p:nvSpPr>
                <p:spPr bwMode="auto">
                  <a:xfrm>
                    <a:off x="1636" y="3333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30"/>
                  <p:cNvSpPr>
                    <a:spLocks noChangeAspect="1"/>
                  </p:cNvSpPr>
                  <p:nvPr/>
                </p:nvSpPr>
                <p:spPr bwMode="auto">
                  <a:xfrm>
                    <a:off x="1629" y="3311"/>
                    <a:ext cx="56" cy="44"/>
                  </a:xfrm>
                  <a:custGeom>
                    <a:avLst/>
                    <a:gdLst/>
                    <a:ahLst/>
                    <a:cxnLst>
                      <a:cxn ang="0">
                        <a:pos x="37" y="7"/>
                      </a:cxn>
                      <a:cxn ang="0">
                        <a:pos x="30" y="0"/>
                      </a:cxn>
                      <a:cxn ang="0">
                        <a:pos x="0" y="15"/>
                      </a:cxn>
                      <a:cxn ang="0">
                        <a:pos x="7" y="29"/>
                      </a:cxn>
                      <a:cxn ang="0">
                        <a:pos x="37" y="7"/>
                      </a:cxn>
                    </a:cxnLst>
                    <a:rect l="0" t="0" r="r" b="b"/>
                    <a:pathLst>
                      <a:path w="37" h="29">
                        <a:moveTo>
                          <a:pt x="37" y="7"/>
                        </a:moveTo>
                        <a:lnTo>
                          <a:pt x="30" y="0"/>
                        </a:lnTo>
                        <a:lnTo>
                          <a:pt x="0" y="15"/>
                        </a:lnTo>
                        <a:lnTo>
                          <a:pt x="7" y="29"/>
                        </a:lnTo>
                        <a:lnTo>
                          <a:pt x="3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31"/>
                  <p:cNvSpPr>
                    <a:spLocks noChangeAspect="1"/>
                  </p:cNvSpPr>
                  <p:nvPr/>
                </p:nvSpPr>
                <p:spPr bwMode="auto">
                  <a:xfrm>
                    <a:off x="1666" y="3311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1659" y="3289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44" y="14"/>
                      </a:cxn>
                      <a:cxn ang="0">
                        <a:pos x="36" y="0"/>
                      </a:cxn>
                      <a:cxn ang="0">
                        <a:pos x="0" y="22"/>
                      </a:cxn>
                      <a:cxn ang="0">
                        <a:pos x="7" y="29"/>
                      </a:cxn>
                      <a:cxn ang="0">
                        <a:pos x="44" y="14"/>
                      </a:cxn>
                    </a:cxnLst>
                    <a:rect l="0" t="0" r="r" b="b"/>
                    <a:pathLst>
                      <a:path w="44" h="29">
                        <a:moveTo>
                          <a:pt x="44" y="14"/>
                        </a:moveTo>
                        <a:lnTo>
                          <a:pt x="36" y="0"/>
                        </a:lnTo>
                        <a:lnTo>
                          <a:pt x="0" y="22"/>
                        </a:lnTo>
                        <a:lnTo>
                          <a:pt x="7" y="29"/>
                        </a:lnTo>
                        <a:lnTo>
                          <a:pt x="44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3"/>
                  <p:cNvSpPr>
                    <a:spLocks noChangeAspect="1"/>
                  </p:cNvSpPr>
                  <p:nvPr/>
                </p:nvSpPr>
                <p:spPr bwMode="auto">
                  <a:xfrm>
                    <a:off x="1703" y="3289"/>
                    <a:ext cx="2" cy="21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0" y="0"/>
                      </a:cxn>
                      <a:cxn ang="0">
                        <a:pos x="0" y="14"/>
                      </a:cxn>
                    </a:cxnLst>
                    <a:rect l="0" t="0" r="r" b="b"/>
                    <a:pathLst>
                      <a:path h="14">
                        <a:moveTo>
                          <a:pt x="0" y="14"/>
                        </a:move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0" y="0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34"/>
                  <p:cNvSpPr>
                    <a:spLocks noChangeAspect="1"/>
                  </p:cNvSpPr>
                  <p:nvPr/>
                </p:nvSpPr>
                <p:spPr bwMode="auto">
                  <a:xfrm>
                    <a:off x="1695" y="3267"/>
                    <a:ext cx="56" cy="54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0" y="0"/>
                      </a:cxn>
                      <a:cxn ang="0">
                        <a:pos x="0" y="22"/>
                      </a:cxn>
                      <a:cxn ang="0">
                        <a:pos x="8" y="36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36">
                        <a:moveTo>
                          <a:pt x="37" y="14"/>
                        </a:moveTo>
                        <a:lnTo>
                          <a:pt x="30" y="0"/>
                        </a:lnTo>
                        <a:lnTo>
                          <a:pt x="0" y="22"/>
                        </a:lnTo>
                        <a:lnTo>
                          <a:pt x="8" y="36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/>
                  <p:cNvSpPr>
                    <a:spLocks noChangeAspect="1"/>
                  </p:cNvSpPr>
                  <p:nvPr/>
                </p:nvSpPr>
                <p:spPr bwMode="auto">
                  <a:xfrm>
                    <a:off x="1732" y="3267"/>
                    <a:ext cx="2" cy="2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14">
                        <a:moveTo>
                          <a:pt x="0" y="7"/>
                        </a:move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36"/>
                  <p:cNvSpPr>
                    <a:spLocks noChangeAspect="1"/>
                  </p:cNvSpPr>
                  <p:nvPr/>
                </p:nvSpPr>
                <p:spPr bwMode="auto">
                  <a:xfrm>
                    <a:off x="1725" y="3237"/>
                    <a:ext cx="66" cy="56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7" y="0"/>
                      </a:cxn>
                      <a:cxn ang="0">
                        <a:pos x="0" y="30"/>
                      </a:cxn>
                      <a:cxn ang="0">
                        <a:pos x="7" y="37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37">
                        <a:moveTo>
                          <a:pt x="44" y="15"/>
                        </a:moveTo>
                        <a:lnTo>
                          <a:pt x="37" y="0"/>
                        </a:lnTo>
                        <a:lnTo>
                          <a:pt x="0" y="30"/>
                        </a:lnTo>
                        <a:lnTo>
                          <a:pt x="7" y="37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37"/>
                  <p:cNvSpPr>
                    <a:spLocks noChangeAspect="1"/>
                  </p:cNvSpPr>
                  <p:nvPr/>
                </p:nvSpPr>
                <p:spPr bwMode="auto">
                  <a:xfrm>
                    <a:off x="1769" y="3244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1762" y="3215"/>
                    <a:ext cx="56" cy="56"/>
                  </a:xfrm>
                  <a:custGeom>
                    <a:avLst/>
                    <a:gdLst/>
                    <a:ahLst/>
                    <a:cxnLst>
                      <a:cxn ang="0">
                        <a:pos x="37" y="7"/>
                      </a:cxn>
                      <a:cxn ang="0">
                        <a:pos x="29" y="0"/>
                      </a:cxn>
                      <a:cxn ang="0">
                        <a:pos x="0" y="22"/>
                      </a:cxn>
                      <a:cxn ang="0">
                        <a:pos x="7" y="37"/>
                      </a:cxn>
                      <a:cxn ang="0">
                        <a:pos x="37" y="7"/>
                      </a:cxn>
                    </a:cxnLst>
                    <a:rect l="0" t="0" r="r" b="b"/>
                    <a:pathLst>
                      <a:path w="37" h="37">
                        <a:moveTo>
                          <a:pt x="37" y="7"/>
                        </a:moveTo>
                        <a:lnTo>
                          <a:pt x="29" y="0"/>
                        </a:lnTo>
                        <a:lnTo>
                          <a:pt x="0" y="22"/>
                        </a:lnTo>
                        <a:lnTo>
                          <a:pt x="7" y="37"/>
                        </a:lnTo>
                        <a:lnTo>
                          <a:pt x="3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1799" y="3215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1791" y="3178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7" y="0"/>
                      </a:cxn>
                      <a:cxn ang="0">
                        <a:pos x="0" y="37"/>
                      </a:cxn>
                      <a:cxn ang="0">
                        <a:pos x="8" y="44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44">
                        <a:moveTo>
                          <a:pt x="44" y="15"/>
                        </a:moveTo>
                        <a:lnTo>
                          <a:pt x="37" y="0"/>
                        </a:lnTo>
                        <a:lnTo>
                          <a:pt x="0" y="37"/>
                        </a:lnTo>
                        <a:lnTo>
                          <a:pt x="8" y="44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1828" y="3149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0" y="0"/>
                      </a:cxn>
                      <a:cxn ang="0">
                        <a:pos x="0" y="29"/>
                      </a:cxn>
                      <a:cxn ang="0">
                        <a:pos x="7" y="4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44">
                        <a:moveTo>
                          <a:pt x="44" y="7"/>
                        </a:moveTo>
                        <a:lnTo>
                          <a:pt x="30" y="0"/>
                        </a:lnTo>
                        <a:lnTo>
                          <a:pt x="0" y="29"/>
                        </a:lnTo>
                        <a:lnTo>
                          <a:pt x="7" y="44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1865" y="3149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7"/>
                      </a:cxn>
                      <a:cxn ang="0">
                        <a:pos x="7" y="7"/>
                      </a:cxn>
                      <a:cxn ang="0">
                        <a:pos x="7" y="7"/>
                      </a:cxn>
                      <a:cxn ang="0">
                        <a:pos x="0" y="0"/>
                      </a:cxn>
                      <a:cxn ang="0">
                        <a:pos x="7" y="7"/>
                      </a:cxn>
                    </a:cxnLst>
                    <a:rect l="0" t="0" r="r" b="b"/>
                    <a:pathLst>
                      <a:path w="7" h="7">
                        <a:moveTo>
                          <a:pt x="7" y="7"/>
                        </a:moveTo>
                        <a:lnTo>
                          <a:pt x="7" y="7"/>
                        </a:lnTo>
                        <a:lnTo>
                          <a:pt x="7" y="7"/>
                        </a:lnTo>
                        <a:lnTo>
                          <a:pt x="0" y="0"/>
                        </a:lnTo>
                        <a:lnTo>
                          <a:pt x="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43"/>
                  <p:cNvSpPr>
                    <a:spLocks noChangeAspect="1"/>
                  </p:cNvSpPr>
                  <p:nvPr/>
                </p:nvSpPr>
                <p:spPr bwMode="auto">
                  <a:xfrm>
                    <a:off x="1858" y="3112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6" y="0"/>
                      </a:cxn>
                      <a:cxn ang="0">
                        <a:pos x="0" y="37"/>
                      </a:cxn>
                      <a:cxn ang="0">
                        <a:pos x="14" y="4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44">
                        <a:moveTo>
                          <a:pt x="44" y="7"/>
                        </a:moveTo>
                        <a:lnTo>
                          <a:pt x="36" y="0"/>
                        </a:lnTo>
                        <a:lnTo>
                          <a:pt x="0" y="37"/>
                        </a:lnTo>
                        <a:lnTo>
                          <a:pt x="14" y="44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44"/>
                  <p:cNvSpPr>
                    <a:spLocks noChangeAspect="1"/>
                  </p:cNvSpPr>
                  <p:nvPr/>
                </p:nvSpPr>
                <p:spPr bwMode="auto">
                  <a:xfrm>
                    <a:off x="1902" y="3112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45"/>
                  <p:cNvSpPr>
                    <a:spLocks noChangeAspect="1"/>
                  </p:cNvSpPr>
                  <p:nvPr/>
                </p:nvSpPr>
                <p:spPr bwMode="auto">
                  <a:xfrm>
                    <a:off x="1894" y="3068"/>
                    <a:ext cx="68" cy="77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0" y="0"/>
                      </a:cxn>
                      <a:cxn ang="0">
                        <a:pos x="0" y="44"/>
                      </a:cxn>
                      <a:cxn ang="0">
                        <a:pos x="8" y="51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51">
                        <a:moveTo>
                          <a:pt x="45" y="7"/>
                        </a:moveTo>
                        <a:lnTo>
                          <a:pt x="30" y="0"/>
                        </a:lnTo>
                        <a:lnTo>
                          <a:pt x="0" y="44"/>
                        </a:lnTo>
                        <a:lnTo>
                          <a:pt x="8" y="51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46"/>
                  <p:cNvSpPr>
                    <a:spLocks noChangeAspect="1"/>
                  </p:cNvSpPr>
                  <p:nvPr/>
                </p:nvSpPr>
                <p:spPr bwMode="auto">
                  <a:xfrm>
                    <a:off x="1931" y="3068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0" y="0"/>
                      </a:cxn>
                      <a:cxn ang="0">
                        <a:pos x="8" y="7"/>
                      </a:cxn>
                    </a:cxnLst>
                    <a:rect l="0" t="0" r="r" b="b"/>
                    <a:pathLst>
                      <a:path w="8" h="7">
                        <a:moveTo>
                          <a:pt x="8" y="7"/>
                        </a:moveTo>
                        <a:lnTo>
                          <a:pt x="8" y="7"/>
                        </a:lnTo>
                        <a:lnTo>
                          <a:pt x="8" y="7"/>
                        </a:lnTo>
                        <a:lnTo>
                          <a:pt x="0" y="0"/>
                        </a:lnTo>
                        <a:lnTo>
                          <a:pt x="8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47"/>
                  <p:cNvSpPr>
                    <a:spLocks noChangeAspect="1"/>
                  </p:cNvSpPr>
                  <p:nvPr/>
                </p:nvSpPr>
                <p:spPr bwMode="auto">
                  <a:xfrm>
                    <a:off x="1924" y="3023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37" y="0"/>
                      </a:cxn>
                      <a:cxn ang="0">
                        <a:pos x="0" y="45"/>
                      </a:cxn>
                      <a:cxn ang="0">
                        <a:pos x="15" y="52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52">
                        <a:moveTo>
                          <a:pt x="44" y="8"/>
                        </a:moveTo>
                        <a:lnTo>
                          <a:pt x="37" y="0"/>
                        </a:lnTo>
                        <a:lnTo>
                          <a:pt x="0" y="45"/>
                        </a:lnTo>
                        <a:lnTo>
                          <a:pt x="15" y="52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48"/>
                  <p:cNvSpPr>
                    <a:spLocks noChangeAspect="1"/>
                  </p:cNvSpPr>
                  <p:nvPr/>
                </p:nvSpPr>
                <p:spPr bwMode="auto">
                  <a:xfrm>
                    <a:off x="1968" y="3023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1961" y="2979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44"/>
                      </a:cxn>
                      <a:cxn ang="0">
                        <a:pos x="7" y="52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52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44"/>
                        </a:lnTo>
                        <a:lnTo>
                          <a:pt x="7" y="52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50"/>
                  <p:cNvSpPr>
                    <a:spLocks noChangeAspect="1"/>
                  </p:cNvSpPr>
                  <p:nvPr/>
                </p:nvSpPr>
                <p:spPr bwMode="auto">
                  <a:xfrm>
                    <a:off x="1998" y="2979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0" y="0"/>
                      </a:cxn>
                      <a:cxn ang="0">
                        <a:pos x="7" y="8"/>
                      </a:cxn>
                    </a:cxnLst>
                    <a:rect l="0" t="0" r="r" b="b"/>
                    <a:pathLst>
                      <a:path w="7" h="8">
                        <a:moveTo>
                          <a:pt x="7" y="8"/>
                        </a:moveTo>
                        <a:lnTo>
                          <a:pt x="7" y="8"/>
                        </a:lnTo>
                        <a:lnTo>
                          <a:pt x="7" y="8"/>
                        </a:lnTo>
                        <a:lnTo>
                          <a:pt x="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51"/>
                  <p:cNvSpPr>
                    <a:spLocks noChangeAspect="1"/>
                  </p:cNvSpPr>
                  <p:nvPr/>
                </p:nvSpPr>
                <p:spPr bwMode="auto">
                  <a:xfrm>
                    <a:off x="1990" y="2928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51"/>
                      </a:cxn>
                      <a:cxn ang="0">
                        <a:pos x="15" y="59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59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51"/>
                        </a:lnTo>
                        <a:lnTo>
                          <a:pt x="15" y="59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52"/>
                  <p:cNvSpPr>
                    <a:spLocks noChangeAspect="1"/>
                  </p:cNvSpPr>
                  <p:nvPr/>
                </p:nvSpPr>
                <p:spPr bwMode="auto">
                  <a:xfrm>
                    <a:off x="2027" y="2869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29" y="0"/>
                      </a:cxn>
                      <a:cxn ang="0">
                        <a:pos x="0" y="59"/>
                      </a:cxn>
                      <a:cxn ang="0">
                        <a:pos x="7" y="66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66">
                        <a:moveTo>
                          <a:pt x="44" y="7"/>
                        </a:moveTo>
                        <a:lnTo>
                          <a:pt x="29" y="0"/>
                        </a:lnTo>
                        <a:lnTo>
                          <a:pt x="0" y="59"/>
                        </a:lnTo>
                        <a:lnTo>
                          <a:pt x="7" y="66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53"/>
                  <p:cNvSpPr>
                    <a:spLocks noChangeAspect="1"/>
                  </p:cNvSpPr>
                  <p:nvPr/>
                </p:nvSpPr>
                <p:spPr bwMode="auto">
                  <a:xfrm>
                    <a:off x="2064" y="2876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54"/>
                  <p:cNvSpPr>
                    <a:spLocks noChangeAspect="1"/>
                  </p:cNvSpPr>
                  <p:nvPr/>
                </p:nvSpPr>
                <p:spPr bwMode="auto">
                  <a:xfrm>
                    <a:off x="2056" y="2817"/>
                    <a:ext cx="68" cy="89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7" y="0"/>
                      </a:cxn>
                      <a:cxn ang="0">
                        <a:pos x="0" y="52"/>
                      </a:cxn>
                      <a:cxn ang="0">
                        <a:pos x="15" y="59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59">
                        <a:moveTo>
                          <a:pt x="45" y="7"/>
                        </a:moveTo>
                        <a:lnTo>
                          <a:pt x="37" y="0"/>
                        </a:lnTo>
                        <a:lnTo>
                          <a:pt x="0" y="52"/>
                        </a:lnTo>
                        <a:lnTo>
                          <a:pt x="15" y="59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5"/>
                  <p:cNvSpPr>
                    <a:spLocks noChangeAspect="1"/>
                  </p:cNvSpPr>
                  <p:nvPr/>
                </p:nvSpPr>
                <p:spPr bwMode="auto">
                  <a:xfrm>
                    <a:off x="2093" y="2751"/>
                    <a:ext cx="68" cy="110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0" y="0"/>
                      </a:cxn>
                      <a:cxn ang="0">
                        <a:pos x="0" y="66"/>
                      </a:cxn>
                      <a:cxn ang="0">
                        <a:pos x="8" y="73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73">
                        <a:moveTo>
                          <a:pt x="45" y="7"/>
                        </a:moveTo>
                        <a:lnTo>
                          <a:pt x="30" y="0"/>
                        </a:lnTo>
                        <a:lnTo>
                          <a:pt x="0" y="66"/>
                        </a:lnTo>
                        <a:lnTo>
                          <a:pt x="8" y="73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"/>
                  <p:cNvSpPr>
                    <a:spLocks noChangeAspect="1"/>
                  </p:cNvSpPr>
                  <p:nvPr/>
                </p:nvSpPr>
                <p:spPr bwMode="auto">
                  <a:xfrm>
                    <a:off x="2130" y="2751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0" y="0"/>
                      </a:cxn>
                      <a:cxn ang="0">
                        <a:pos x="8" y="7"/>
                      </a:cxn>
                    </a:cxnLst>
                    <a:rect l="0" t="0" r="r" b="b"/>
                    <a:pathLst>
                      <a:path w="8" h="7">
                        <a:moveTo>
                          <a:pt x="8" y="7"/>
                        </a:moveTo>
                        <a:lnTo>
                          <a:pt x="8" y="7"/>
                        </a:lnTo>
                        <a:lnTo>
                          <a:pt x="8" y="7"/>
                        </a:lnTo>
                        <a:lnTo>
                          <a:pt x="0" y="0"/>
                        </a:lnTo>
                        <a:lnTo>
                          <a:pt x="8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57"/>
                  <p:cNvSpPr>
                    <a:spLocks noChangeAspect="1"/>
                  </p:cNvSpPr>
                  <p:nvPr/>
                </p:nvSpPr>
                <p:spPr bwMode="auto">
                  <a:xfrm>
                    <a:off x="2123" y="2692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59"/>
                      </a:cxn>
                      <a:cxn ang="0">
                        <a:pos x="15" y="66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66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59"/>
                        </a:lnTo>
                        <a:lnTo>
                          <a:pt x="15" y="66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58"/>
                  <p:cNvSpPr>
                    <a:spLocks noChangeAspect="1"/>
                  </p:cNvSpPr>
                  <p:nvPr/>
                </p:nvSpPr>
                <p:spPr bwMode="auto">
                  <a:xfrm>
                    <a:off x="2167" y="2692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9"/>
                  <p:cNvSpPr>
                    <a:spLocks noChangeAspect="1"/>
                  </p:cNvSpPr>
                  <p:nvPr/>
                </p:nvSpPr>
                <p:spPr bwMode="auto">
                  <a:xfrm>
                    <a:off x="2160" y="2625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67"/>
                      </a:cxn>
                      <a:cxn ang="0">
                        <a:pos x="7" y="74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74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67"/>
                        </a:lnTo>
                        <a:lnTo>
                          <a:pt x="7" y="74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60"/>
                  <p:cNvSpPr>
                    <a:spLocks noChangeAspect="1"/>
                  </p:cNvSpPr>
                  <p:nvPr/>
                </p:nvSpPr>
                <p:spPr bwMode="auto">
                  <a:xfrm>
                    <a:off x="2196" y="2625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8" y="8"/>
                      </a:cxn>
                      <a:cxn ang="0">
                        <a:pos x="8" y="8"/>
                      </a:cxn>
                      <a:cxn ang="0">
                        <a:pos x="8" y="8"/>
                      </a:cxn>
                      <a:cxn ang="0">
                        <a:pos x="0" y="0"/>
                      </a:cxn>
                      <a:cxn ang="0">
                        <a:pos x="8" y="8"/>
                      </a:cxn>
                    </a:cxnLst>
                    <a:rect l="0" t="0" r="r" b="b"/>
                    <a:pathLst>
                      <a:path w="8" h="8">
                        <a:moveTo>
                          <a:pt x="8" y="8"/>
                        </a:moveTo>
                        <a:lnTo>
                          <a:pt x="8" y="8"/>
                        </a:lnTo>
                        <a:lnTo>
                          <a:pt x="8" y="8"/>
                        </a:lnTo>
                        <a:lnTo>
                          <a:pt x="0" y="0"/>
                        </a:lnTo>
                        <a:lnTo>
                          <a:pt x="8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61"/>
                  <p:cNvSpPr>
                    <a:spLocks noChangeAspect="1"/>
                  </p:cNvSpPr>
                  <p:nvPr/>
                </p:nvSpPr>
                <p:spPr bwMode="auto">
                  <a:xfrm>
                    <a:off x="2189" y="2559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74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2"/>
                  <p:cNvSpPr>
                    <a:spLocks noChangeAspect="1"/>
                  </p:cNvSpPr>
                  <p:nvPr/>
                </p:nvSpPr>
                <p:spPr bwMode="auto">
                  <a:xfrm>
                    <a:off x="2226" y="2485"/>
                    <a:ext cx="66" cy="122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74"/>
                      </a:cxn>
                      <a:cxn ang="0">
                        <a:pos x="7" y="81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81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74"/>
                        </a:lnTo>
                        <a:lnTo>
                          <a:pt x="7" y="81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3"/>
                  <p:cNvSpPr>
                    <a:spLocks noChangeAspect="1"/>
                  </p:cNvSpPr>
                  <p:nvPr/>
                </p:nvSpPr>
                <p:spPr bwMode="auto">
                  <a:xfrm>
                    <a:off x="2263" y="2485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0" y="0"/>
                      </a:cxn>
                      <a:cxn ang="0">
                        <a:pos x="7" y="8"/>
                      </a:cxn>
                    </a:cxnLst>
                    <a:rect l="0" t="0" r="r" b="b"/>
                    <a:pathLst>
                      <a:path w="7" h="8">
                        <a:moveTo>
                          <a:pt x="7" y="8"/>
                        </a:moveTo>
                        <a:lnTo>
                          <a:pt x="7" y="8"/>
                        </a:lnTo>
                        <a:lnTo>
                          <a:pt x="7" y="8"/>
                        </a:lnTo>
                        <a:lnTo>
                          <a:pt x="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64"/>
                  <p:cNvSpPr>
                    <a:spLocks noChangeAspect="1"/>
                  </p:cNvSpPr>
                  <p:nvPr/>
                </p:nvSpPr>
                <p:spPr bwMode="auto">
                  <a:xfrm>
                    <a:off x="2255" y="2419"/>
                    <a:ext cx="68" cy="111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74">
                        <a:moveTo>
                          <a:pt x="45" y="7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65"/>
                  <p:cNvSpPr>
                    <a:spLocks noChangeAspect="1"/>
                  </p:cNvSpPr>
                  <p:nvPr/>
                </p:nvSpPr>
                <p:spPr bwMode="auto">
                  <a:xfrm>
                    <a:off x="2300" y="2419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66"/>
                  <p:cNvSpPr>
                    <a:spLocks noChangeAspect="1"/>
                  </p:cNvSpPr>
                  <p:nvPr/>
                </p:nvSpPr>
                <p:spPr bwMode="auto">
                  <a:xfrm>
                    <a:off x="2292" y="2345"/>
                    <a:ext cx="68" cy="122"/>
                  </a:xfrm>
                  <a:custGeom>
                    <a:avLst/>
                    <a:gdLst/>
                    <a:ahLst/>
                    <a:cxnLst>
                      <a:cxn ang="0">
                        <a:pos x="45" y="8"/>
                      </a:cxn>
                      <a:cxn ang="0">
                        <a:pos x="30" y="0"/>
                      </a:cxn>
                      <a:cxn ang="0">
                        <a:pos x="0" y="74"/>
                      </a:cxn>
                      <a:cxn ang="0">
                        <a:pos x="8" y="81"/>
                      </a:cxn>
                      <a:cxn ang="0">
                        <a:pos x="45" y="8"/>
                      </a:cxn>
                    </a:cxnLst>
                    <a:rect l="0" t="0" r="r" b="b"/>
                    <a:pathLst>
                      <a:path w="45" h="81">
                        <a:moveTo>
                          <a:pt x="45" y="8"/>
                        </a:moveTo>
                        <a:lnTo>
                          <a:pt x="30" y="0"/>
                        </a:lnTo>
                        <a:lnTo>
                          <a:pt x="0" y="74"/>
                        </a:lnTo>
                        <a:lnTo>
                          <a:pt x="8" y="81"/>
                        </a:lnTo>
                        <a:lnTo>
                          <a:pt x="45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67"/>
                  <p:cNvSpPr>
                    <a:spLocks noChangeAspect="1"/>
                  </p:cNvSpPr>
                  <p:nvPr/>
                </p:nvSpPr>
                <p:spPr bwMode="auto">
                  <a:xfrm>
                    <a:off x="2322" y="2279"/>
                    <a:ext cx="77" cy="111"/>
                  </a:xfrm>
                  <a:custGeom>
                    <a:avLst/>
                    <a:gdLst/>
                    <a:ahLst/>
                    <a:cxnLst>
                      <a:cxn ang="0">
                        <a:pos x="51" y="0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51" y="0"/>
                      </a:cxn>
                    </a:cxnLst>
                    <a:rect l="0" t="0" r="r" b="b"/>
                    <a:pathLst>
                      <a:path w="51" h="74">
                        <a:moveTo>
                          <a:pt x="51" y="0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2359" y="2279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2359" y="2205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74"/>
                      </a:cxn>
                      <a:cxn ang="0">
                        <a:pos x="14" y="74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74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74"/>
                        </a:lnTo>
                        <a:lnTo>
                          <a:pt x="14" y="74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70"/>
                  <p:cNvSpPr>
                    <a:spLocks noChangeAspect="1"/>
                  </p:cNvSpPr>
                  <p:nvPr/>
                </p:nvSpPr>
                <p:spPr bwMode="auto">
                  <a:xfrm>
                    <a:off x="2388" y="2139"/>
                    <a:ext cx="78" cy="111"/>
                  </a:xfrm>
                  <a:custGeom>
                    <a:avLst/>
                    <a:gdLst/>
                    <a:ahLst/>
                    <a:cxnLst>
                      <a:cxn ang="0">
                        <a:pos x="52" y="7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52" y="7"/>
                      </a:cxn>
                    </a:cxnLst>
                    <a:rect l="0" t="0" r="r" b="b"/>
                    <a:pathLst>
                      <a:path w="52" h="74">
                        <a:moveTo>
                          <a:pt x="52" y="7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52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71"/>
                  <p:cNvSpPr>
                    <a:spLocks noChangeAspect="1"/>
                  </p:cNvSpPr>
                  <p:nvPr/>
                </p:nvSpPr>
                <p:spPr bwMode="auto">
                  <a:xfrm>
                    <a:off x="2425" y="2139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2425" y="2073"/>
                    <a:ext cx="66" cy="110"/>
                  </a:xfrm>
                  <a:custGeom>
                    <a:avLst/>
                    <a:gdLst/>
                    <a:ahLst/>
                    <a:cxnLst>
                      <a:cxn ang="0">
                        <a:pos x="44" y="0"/>
                      </a:cxn>
                      <a:cxn ang="0">
                        <a:pos x="29" y="0"/>
                      </a:cxn>
                      <a:cxn ang="0">
                        <a:pos x="0" y="66"/>
                      </a:cxn>
                      <a:cxn ang="0">
                        <a:pos x="15" y="73"/>
                      </a:cxn>
                      <a:cxn ang="0">
                        <a:pos x="44" y="0"/>
                      </a:cxn>
                    </a:cxnLst>
                    <a:rect l="0" t="0" r="r" b="b"/>
                    <a:pathLst>
                      <a:path w="44" h="73">
                        <a:moveTo>
                          <a:pt x="44" y="0"/>
                        </a:moveTo>
                        <a:lnTo>
                          <a:pt x="29" y="0"/>
                        </a:lnTo>
                        <a:lnTo>
                          <a:pt x="0" y="66"/>
                        </a:lnTo>
                        <a:lnTo>
                          <a:pt x="15" y="73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2454" y="2073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2454" y="2006"/>
                    <a:ext cx="78" cy="101"/>
                  </a:xfrm>
                  <a:custGeom>
                    <a:avLst/>
                    <a:gdLst/>
                    <a:ahLst/>
                    <a:cxnLst>
                      <a:cxn ang="0">
                        <a:pos x="52" y="8"/>
                      </a:cxn>
                      <a:cxn ang="0">
                        <a:pos x="37" y="0"/>
                      </a:cxn>
                      <a:cxn ang="0">
                        <a:pos x="0" y="67"/>
                      </a:cxn>
                      <a:cxn ang="0">
                        <a:pos x="15" y="67"/>
                      </a:cxn>
                      <a:cxn ang="0">
                        <a:pos x="52" y="8"/>
                      </a:cxn>
                    </a:cxnLst>
                    <a:rect l="0" t="0" r="r" b="b"/>
                    <a:pathLst>
                      <a:path w="52" h="67">
                        <a:moveTo>
                          <a:pt x="52" y="8"/>
                        </a:moveTo>
                        <a:lnTo>
                          <a:pt x="37" y="0"/>
                        </a:lnTo>
                        <a:lnTo>
                          <a:pt x="0" y="67"/>
                        </a:lnTo>
                        <a:lnTo>
                          <a:pt x="15" y="67"/>
                        </a:lnTo>
                        <a:lnTo>
                          <a:pt x="52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2491" y="2006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>
                        <a:moveTo>
                          <a:pt x="8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76"/>
                  <p:cNvSpPr>
                    <a:spLocks noChangeAspect="1"/>
                  </p:cNvSpPr>
                  <p:nvPr/>
                </p:nvSpPr>
                <p:spPr bwMode="auto">
                  <a:xfrm>
                    <a:off x="2491" y="1947"/>
                    <a:ext cx="66" cy="101"/>
                  </a:xfrm>
                  <a:custGeom>
                    <a:avLst/>
                    <a:gdLst/>
                    <a:ahLst/>
                    <a:cxnLst>
                      <a:cxn ang="0">
                        <a:pos x="15" y="67"/>
                      </a:cxn>
                      <a:cxn ang="0">
                        <a:pos x="0" y="59"/>
                      </a:cxn>
                      <a:cxn ang="0">
                        <a:pos x="30" y="0"/>
                      </a:cxn>
                      <a:cxn ang="0">
                        <a:pos x="44" y="0"/>
                      </a:cxn>
                      <a:cxn ang="0">
                        <a:pos x="15" y="67"/>
                      </a:cxn>
                    </a:cxnLst>
                    <a:rect l="0" t="0" r="r" b="b"/>
                    <a:pathLst>
                      <a:path w="44" h="67">
                        <a:moveTo>
                          <a:pt x="15" y="67"/>
                        </a:moveTo>
                        <a:lnTo>
                          <a:pt x="0" y="59"/>
                        </a:lnTo>
                        <a:lnTo>
                          <a:pt x="30" y="0"/>
                        </a:lnTo>
                        <a:lnTo>
                          <a:pt x="44" y="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77"/>
                  <p:cNvSpPr>
                    <a:spLocks noChangeAspect="1"/>
                  </p:cNvSpPr>
                  <p:nvPr/>
                </p:nvSpPr>
                <p:spPr bwMode="auto">
                  <a:xfrm>
                    <a:off x="2521" y="1947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78"/>
                  <p:cNvSpPr>
                    <a:spLocks noChangeAspect="1"/>
                  </p:cNvSpPr>
                  <p:nvPr/>
                </p:nvSpPr>
                <p:spPr bwMode="auto">
                  <a:xfrm>
                    <a:off x="2521" y="1888"/>
                    <a:ext cx="77" cy="101"/>
                  </a:xfrm>
                  <a:custGeom>
                    <a:avLst/>
                    <a:gdLst/>
                    <a:ahLst/>
                    <a:cxnLst>
                      <a:cxn ang="0">
                        <a:pos x="51" y="8"/>
                      </a:cxn>
                      <a:cxn ang="0">
                        <a:pos x="37" y="0"/>
                      </a:cxn>
                      <a:cxn ang="0">
                        <a:pos x="0" y="59"/>
                      </a:cxn>
                      <a:cxn ang="0">
                        <a:pos x="14" y="67"/>
                      </a:cxn>
                      <a:cxn ang="0">
                        <a:pos x="51" y="8"/>
                      </a:cxn>
                    </a:cxnLst>
                    <a:rect l="0" t="0" r="r" b="b"/>
                    <a:pathLst>
                      <a:path w="51" h="67">
                        <a:moveTo>
                          <a:pt x="51" y="8"/>
                        </a:moveTo>
                        <a:lnTo>
                          <a:pt x="37" y="0"/>
                        </a:lnTo>
                        <a:lnTo>
                          <a:pt x="0" y="59"/>
                        </a:lnTo>
                        <a:lnTo>
                          <a:pt x="14" y="67"/>
                        </a:lnTo>
                        <a:lnTo>
                          <a:pt x="51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79"/>
                  <p:cNvSpPr>
                    <a:spLocks noChangeAspect="1"/>
                  </p:cNvSpPr>
                  <p:nvPr/>
                </p:nvSpPr>
                <p:spPr bwMode="auto">
                  <a:xfrm>
                    <a:off x="2558" y="1888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80"/>
                  <p:cNvSpPr>
                    <a:spLocks noChangeAspect="1"/>
                  </p:cNvSpPr>
                  <p:nvPr/>
                </p:nvSpPr>
                <p:spPr bwMode="auto">
                  <a:xfrm>
                    <a:off x="2558" y="1837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29" y="0"/>
                      </a:cxn>
                      <a:cxn ang="0">
                        <a:pos x="0" y="51"/>
                      </a:cxn>
                      <a:cxn ang="0">
                        <a:pos x="14" y="59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59">
                        <a:moveTo>
                          <a:pt x="44" y="7"/>
                        </a:moveTo>
                        <a:lnTo>
                          <a:pt x="29" y="0"/>
                        </a:lnTo>
                        <a:lnTo>
                          <a:pt x="0" y="51"/>
                        </a:lnTo>
                        <a:lnTo>
                          <a:pt x="14" y="59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81"/>
                  <p:cNvSpPr>
                    <a:spLocks noChangeAspect="1"/>
                  </p:cNvSpPr>
                  <p:nvPr/>
                </p:nvSpPr>
                <p:spPr bwMode="auto">
                  <a:xfrm>
                    <a:off x="2587" y="1837"/>
                    <a:ext cx="23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82"/>
                  <p:cNvSpPr>
                    <a:spLocks noChangeAspect="1"/>
                  </p:cNvSpPr>
                  <p:nvPr/>
                </p:nvSpPr>
                <p:spPr bwMode="auto">
                  <a:xfrm>
                    <a:off x="2587" y="1785"/>
                    <a:ext cx="78" cy="89"/>
                  </a:xfrm>
                  <a:custGeom>
                    <a:avLst/>
                    <a:gdLst/>
                    <a:ahLst/>
                    <a:cxnLst>
                      <a:cxn ang="0">
                        <a:pos x="52" y="7"/>
                      </a:cxn>
                      <a:cxn ang="0">
                        <a:pos x="37" y="0"/>
                      </a:cxn>
                      <a:cxn ang="0">
                        <a:pos x="0" y="52"/>
                      </a:cxn>
                      <a:cxn ang="0">
                        <a:pos x="15" y="59"/>
                      </a:cxn>
                      <a:cxn ang="0">
                        <a:pos x="52" y="7"/>
                      </a:cxn>
                    </a:cxnLst>
                    <a:rect l="0" t="0" r="r" b="b"/>
                    <a:pathLst>
                      <a:path w="52" h="59">
                        <a:moveTo>
                          <a:pt x="52" y="7"/>
                        </a:moveTo>
                        <a:lnTo>
                          <a:pt x="37" y="0"/>
                        </a:lnTo>
                        <a:lnTo>
                          <a:pt x="0" y="52"/>
                        </a:lnTo>
                        <a:lnTo>
                          <a:pt x="15" y="59"/>
                        </a:lnTo>
                        <a:lnTo>
                          <a:pt x="52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83"/>
                  <p:cNvSpPr>
                    <a:spLocks noChangeAspect="1"/>
                  </p:cNvSpPr>
                  <p:nvPr/>
                </p:nvSpPr>
                <p:spPr bwMode="auto">
                  <a:xfrm>
                    <a:off x="2624" y="1785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84"/>
                  <p:cNvSpPr>
                    <a:spLocks noChangeAspect="1"/>
                  </p:cNvSpPr>
                  <p:nvPr/>
                </p:nvSpPr>
                <p:spPr bwMode="auto">
                  <a:xfrm>
                    <a:off x="2624" y="1741"/>
                    <a:ext cx="66" cy="77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7" y="0"/>
                      </a:cxn>
                      <a:cxn ang="0">
                        <a:pos x="0" y="44"/>
                      </a:cxn>
                      <a:cxn ang="0">
                        <a:pos x="15" y="51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51">
                        <a:moveTo>
                          <a:pt x="44" y="15"/>
                        </a:moveTo>
                        <a:lnTo>
                          <a:pt x="37" y="0"/>
                        </a:lnTo>
                        <a:lnTo>
                          <a:pt x="0" y="44"/>
                        </a:lnTo>
                        <a:lnTo>
                          <a:pt x="15" y="51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2661" y="1741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2661" y="1711"/>
                    <a:ext cx="66" cy="68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30"/>
                      </a:cxn>
                      <a:cxn ang="0">
                        <a:pos x="7" y="45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45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30"/>
                        </a:lnTo>
                        <a:lnTo>
                          <a:pt x="7" y="45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2690" y="1711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2690" y="1682"/>
                    <a:ext cx="66" cy="56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29"/>
                      </a:cxn>
                      <a:cxn ang="0">
                        <a:pos x="8" y="37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37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29"/>
                        </a:lnTo>
                        <a:lnTo>
                          <a:pt x="8" y="37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2727" y="1682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90"/>
                  <p:cNvSpPr>
                    <a:spLocks noChangeAspect="1"/>
                  </p:cNvSpPr>
                  <p:nvPr/>
                </p:nvSpPr>
                <p:spPr bwMode="auto">
                  <a:xfrm>
                    <a:off x="2727" y="1660"/>
                    <a:ext cx="56" cy="44"/>
                  </a:xfrm>
                  <a:custGeom>
                    <a:avLst/>
                    <a:gdLst/>
                    <a:ahLst/>
                    <a:cxnLst>
                      <a:cxn ang="0">
                        <a:pos x="37" y="7"/>
                      </a:cxn>
                      <a:cxn ang="0">
                        <a:pos x="30" y="0"/>
                      </a:cxn>
                      <a:cxn ang="0">
                        <a:pos x="0" y="22"/>
                      </a:cxn>
                      <a:cxn ang="0">
                        <a:pos x="7" y="29"/>
                      </a:cxn>
                      <a:cxn ang="0">
                        <a:pos x="37" y="7"/>
                      </a:cxn>
                    </a:cxnLst>
                    <a:rect l="0" t="0" r="r" b="b"/>
                    <a:pathLst>
                      <a:path w="37" h="29">
                        <a:moveTo>
                          <a:pt x="37" y="7"/>
                        </a:moveTo>
                        <a:lnTo>
                          <a:pt x="30" y="0"/>
                        </a:lnTo>
                        <a:lnTo>
                          <a:pt x="0" y="22"/>
                        </a:lnTo>
                        <a:lnTo>
                          <a:pt x="7" y="29"/>
                        </a:lnTo>
                        <a:lnTo>
                          <a:pt x="3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91"/>
                  <p:cNvSpPr>
                    <a:spLocks noChangeAspect="1"/>
                  </p:cNvSpPr>
                  <p:nvPr/>
                </p:nvSpPr>
                <p:spPr bwMode="auto">
                  <a:xfrm>
                    <a:off x="2757" y="1660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92"/>
                  <p:cNvSpPr>
                    <a:spLocks noChangeAspect="1"/>
                  </p:cNvSpPr>
                  <p:nvPr/>
                </p:nvSpPr>
                <p:spPr bwMode="auto">
                  <a:xfrm>
                    <a:off x="2757" y="1645"/>
                    <a:ext cx="66" cy="45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6" y="0"/>
                      </a:cxn>
                      <a:cxn ang="0">
                        <a:pos x="0" y="15"/>
                      </a:cxn>
                      <a:cxn ang="0">
                        <a:pos x="7" y="30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30">
                        <a:moveTo>
                          <a:pt x="44" y="15"/>
                        </a:moveTo>
                        <a:lnTo>
                          <a:pt x="36" y="0"/>
                        </a:lnTo>
                        <a:lnTo>
                          <a:pt x="0" y="15"/>
                        </a:lnTo>
                        <a:lnTo>
                          <a:pt x="7" y="30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93"/>
                  <p:cNvSpPr>
                    <a:spLocks noChangeAspect="1"/>
                  </p:cNvSpPr>
                  <p:nvPr/>
                </p:nvSpPr>
                <p:spPr bwMode="auto">
                  <a:xfrm>
                    <a:off x="2793" y="1645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94"/>
                  <p:cNvSpPr>
                    <a:spLocks noChangeAspect="1"/>
                  </p:cNvSpPr>
                  <p:nvPr/>
                </p:nvSpPr>
                <p:spPr bwMode="auto">
                  <a:xfrm>
                    <a:off x="2793" y="1638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8" y="22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22">
                        <a:moveTo>
                          <a:pt x="37" y="14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8" y="22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95"/>
                  <p:cNvSpPr>
                    <a:spLocks noChangeAspect="1"/>
                  </p:cNvSpPr>
                  <p:nvPr/>
                </p:nvSpPr>
                <p:spPr bwMode="auto">
                  <a:xfrm>
                    <a:off x="2830" y="1638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Rectangle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0" y="1638"/>
                    <a:ext cx="45" cy="21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97"/>
                  <p:cNvSpPr>
                    <a:spLocks noChangeAspect="1"/>
                  </p:cNvSpPr>
                  <p:nvPr/>
                </p:nvSpPr>
                <p:spPr bwMode="auto">
                  <a:xfrm>
                    <a:off x="2860" y="1638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  <a:cxn ang="0">
                        <a:pos x="7" y="7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7" y="7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98"/>
                  <p:cNvSpPr>
                    <a:spLocks noChangeAspect="1"/>
                  </p:cNvSpPr>
                  <p:nvPr/>
                </p:nvSpPr>
                <p:spPr bwMode="auto">
                  <a:xfrm>
                    <a:off x="2860" y="1638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37" y="7"/>
                      </a:cxn>
                      <a:cxn ang="0">
                        <a:pos x="7" y="0"/>
                      </a:cxn>
                      <a:cxn ang="0">
                        <a:pos x="0" y="14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37" h="22">
                        <a:moveTo>
                          <a:pt x="37" y="22"/>
                        </a:moveTo>
                        <a:lnTo>
                          <a:pt x="37" y="7"/>
                        </a:lnTo>
                        <a:lnTo>
                          <a:pt x="7" y="0"/>
                        </a:lnTo>
                        <a:lnTo>
                          <a:pt x="0" y="14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99"/>
                  <p:cNvSpPr>
                    <a:spLocks noChangeAspect="1"/>
                  </p:cNvSpPr>
                  <p:nvPr/>
                </p:nvSpPr>
                <p:spPr bwMode="auto">
                  <a:xfrm>
                    <a:off x="2897" y="1645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100"/>
                  <p:cNvSpPr>
                    <a:spLocks noChangeAspect="1"/>
                  </p:cNvSpPr>
                  <p:nvPr/>
                </p:nvSpPr>
                <p:spPr bwMode="auto">
                  <a:xfrm>
                    <a:off x="2889" y="1645"/>
                    <a:ext cx="66" cy="45"/>
                  </a:xfrm>
                  <a:custGeom>
                    <a:avLst/>
                    <a:gdLst/>
                    <a:ahLst/>
                    <a:cxnLst>
                      <a:cxn ang="0">
                        <a:pos x="37" y="30"/>
                      </a:cxn>
                      <a:cxn ang="0">
                        <a:pos x="44" y="15"/>
                      </a:cxn>
                      <a:cxn ang="0">
                        <a:pos x="8" y="0"/>
                      </a:cxn>
                      <a:cxn ang="0">
                        <a:pos x="0" y="15"/>
                      </a:cxn>
                      <a:cxn ang="0">
                        <a:pos x="37" y="30"/>
                      </a:cxn>
                    </a:cxnLst>
                    <a:rect l="0" t="0" r="r" b="b"/>
                    <a:pathLst>
                      <a:path w="44" h="30">
                        <a:moveTo>
                          <a:pt x="37" y="30"/>
                        </a:moveTo>
                        <a:lnTo>
                          <a:pt x="44" y="15"/>
                        </a:lnTo>
                        <a:lnTo>
                          <a:pt x="8" y="0"/>
                        </a:lnTo>
                        <a:lnTo>
                          <a:pt x="0" y="15"/>
                        </a:lnTo>
                        <a:lnTo>
                          <a:pt x="37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101"/>
                  <p:cNvSpPr>
                    <a:spLocks noChangeAspect="1"/>
                  </p:cNvSpPr>
                  <p:nvPr/>
                </p:nvSpPr>
                <p:spPr bwMode="auto">
                  <a:xfrm>
                    <a:off x="2933" y="1660"/>
                    <a:ext cx="2" cy="23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15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02"/>
                  <p:cNvSpPr>
                    <a:spLocks noChangeAspect="1"/>
                  </p:cNvSpPr>
                  <p:nvPr/>
                </p:nvSpPr>
                <p:spPr bwMode="auto">
                  <a:xfrm>
                    <a:off x="2926" y="1667"/>
                    <a:ext cx="66" cy="45"/>
                  </a:xfrm>
                  <a:custGeom>
                    <a:avLst/>
                    <a:gdLst/>
                    <a:ahLst/>
                    <a:cxnLst>
                      <a:cxn ang="0">
                        <a:pos x="29" y="30"/>
                      </a:cxn>
                      <a:cxn ang="0">
                        <a:pos x="44" y="22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29" y="30"/>
                      </a:cxn>
                    </a:cxnLst>
                    <a:rect l="0" t="0" r="r" b="b"/>
                    <a:pathLst>
                      <a:path w="44" h="30">
                        <a:moveTo>
                          <a:pt x="29" y="30"/>
                        </a:moveTo>
                        <a:lnTo>
                          <a:pt x="44" y="22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29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03"/>
                  <p:cNvSpPr>
                    <a:spLocks noChangeAspect="1"/>
                  </p:cNvSpPr>
                  <p:nvPr/>
                </p:nvSpPr>
                <p:spPr bwMode="auto">
                  <a:xfrm>
                    <a:off x="2963" y="1689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8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04"/>
                  <p:cNvSpPr>
                    <a:spLocks noChangeAspect="1"/>
                  </p:cNvSpPr>
                  <p:nvPr/>
                </p:nvSpPr>
                <p:spPr bwMode="auto">
                  <a:xfrm>
                    <a:off x="2955" y="1689"/>
                    <a:ext cx="68" cy="56"/>
                  </a:xfrm>
                  <a:custGeom>
                    <a:avLst/>
                    <a:gdLst/>
                    <a:ahLst/>
                    <a:cxnLst>
                      <a:cxn ang="0">
                        <a:pos x="37" y="37"/>
                      </a:cxn>
                      <a:cxn ang="0">
                        <a:pos x="45" y="30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37"/>
                      </a:cxn>
                    </a:cxnLst>
                    <a:rect l="0" t="0" r="r" b="b"/>
                    <a:pathLst>
                      <a:path w="45" h="37">
                        <a:moveTo>
                          <a:pt x="37" y="37"/>
                        </a:moveTo>
                        <a:lnTo>
                          <a:pt x="45" y="30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05"/>
                  <p:cNvSpPr>
                    <a:spLocks noChangeAspect="1"/>
                  </p:cNvSpPr>
                  <p:nvPr/>
                </p:nvSpPr>
                <p:spPr bwMode="auto">
                  <a:xfrm>
                    <a:off x="2992" y="1719"/>
                    <a:ext cx="68" cy="66"/>
                  </a:xfrm>
                  <a:custGeom>
                    <a:avLst/>
                    <a:gdLst/>
                    <a:ahLst/>
                    <a:cxnLst>
                      <a:cxn ang="0">
                        <a:pos x="30" y="44"/>
                      </a:cxn>
                      <a:cxn ang="0">
                        <a:pos x="45" y="3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  <a:cxn ang="0">
                        <a:pos x="30" y="44"/>
                      </a:cxn>
                    </a:cxnLst>
                    <a:rect l="0" t="0" r="r" b="b"/>
                    <a:pathLst>
                      <a:path w="45" h="44">
                        <a:moveTo>
                          <a:pt x="30" y="44"/>
                        </a:moveTo>
                        <a:lnTo>
                          <a:pt x="45" y="3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lnTo>
                          <a:pt x="30" y="4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06"/>
                  <p:cNvSpPr>
                    <a:spLocks noChangeAspect="1"/>
                  </p:cNvSpPr>
                  <p:nvPr/>
                </p:nvSpPr>
                <p:spPr bwMode="auto">
                  <a:xfrm>
                    <a:off x="3029" y="1756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 h="7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07"/>
                  <p:cNvSpPr>
                    <a:spLocks noChangeAspect="1"/>
                  </p:cNvSpPr>
                  <p:nvPr/>
                </p:nvSpPr>
                <p:spPr bwMode="auto">
                  <a:xfrm>
                    <a:off x="3022" y="1756"/>
                    <a:ext cx="66" cy="77"/>
                  </a:xfrm>
                  <a:custGeom>
                    <a:avLst/>
                    <a:gdLst/>
                    <a:ahLst/>
                    <a:cxnLst>
                      <a:cxn ang="0">
                        <a:pos x="37" y="51"/>
                      </a:cxn>
                      <a:cxn ang="0">
                        <a:pos x="44" y="44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51"/>
                      </a:cxn>
                    </a:cxnLst>
                    <a:rect l="0" t="0" r="r" b="b"/>
                    <a:pathLst>
                      <a:path w="44" h="51">
                        <a:moveTo>
                          <a:pt x="37" y="51"/>
                        </a:moveTo>
                        <a:lnTo>
                          <a:pt x="44" y="44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08"/>
                  <p:cNvSpPr>
                    <a:spLocks noChangeAspect="1"/>
                  </p:cNvSpPr>
                  <p:nvPr/>
                </p:nvSpPr>
                <p:spPr bwMode="auto">
                  <a:xfrm>
                    <a:off x="3066" y="1800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09"/>
                  <p:cNvSpPr>
                    <a:spLocks noChangeAspect="1"/>
                  </p:cNvSpPr>
                  <p:nvPr/>
                </p:nvSpPr>
                <p:spPr bwMode="auto">
                  <a:xfrm>
                    <a:off x="3059" y="1800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29" y="59"/>
                      </a:cxn>
                      <a:cxn ang="0">
                        <a:pos x="44" y="51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29" y="59"/>
                      </a:cxn>
                    </a:cxnLst>
                    <a:rect l="0" t="0" r="r" b="b"/>
                    <a:pathLst>
                      <a:path w="44" h="59">
                        <a:moveTo>
                          <a:pt x="29" y="59"/>
                        </a:moveTo>
                        <a:lnTo>
                          <a:pt x="44" y="51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29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10"/>
                  <p:cNvSpPr>
                    <a:spLocks noChangeAspect="1"/>
                  </p:cNvSpPr>
                  <p:nvPr/>
                </p:nvSpPr>
                <p:spPr bwMode="auto">
                  <a:xfrm>
                    <a:off x="3095" y="1851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 h="8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11"/>
                  <p:cNvSpPr>
                    <a:spLocks noChangeAspect="1"/>
                  </p:cNvSpPr>
                  <p:nvPr/>
                </p:nvSpPr>
                <p:spPr bwMode="auto">
                  <a:xfrm>
                    <a:off x="3088" y="1851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37" y="59"/>
                      </a:cxn>
                      <a:cxn ang="0">
                        <a:pos x="44" y="52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59"/>
                      </a:cxn>
                    </a:cxnLst>
                    <a:rect l="0" t="0" r="r" b="b"/>
                    <a:pathLst>
                      <a:path w="44" h="59">
                        <a:moveTo>
                          <a:pt x="37" y="59"/>
                        </a:moveTo>
                        <a:lnTo>
                          <a:pt x="44" y="52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12"/>
                  <p:cNvSpPr>
                    <a:spLocks noChangeAspect="1"/>
                  </p:cNvSpPr>
                  <p:nvPr/>
                </p:nvSpPr>
                <p:spPr bwMode="auto">
                  <a:xfrm>
                    <a:off x="3132" y="1903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13"/>
                  <p:cNvSpPr>
                    <a:spLocks noChangeAspect="1"/>
                  </p:cNvSpPr>
                  <p:nvPr/>
                </p:nvSpPr>
                <p:spPr bwMode="auto">
                  <a:xfrm>
                    <a:off x="3125" y="1903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29" y="66"/>
                      </a:cxn>
                      <a:cxn ang="0">
                        <a:pos x="44" y="59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29" y="66"/>
                      </a:cxn>
                    </a:cxnLst>
                    <a:rect l="0" t="0" r="r" b="b"/>
                    <a:pathLst>
                      <a:path w="44" h="66">
                        <a:moveTo>
                          <a:pt x="29" y="66"/>
                        </a:moveTo>
                        <a:lnTo>
                          <a:pt x="44" y="59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29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14"/>
                  <p:cNvSpPr>
                    <a:spLocks noChangeAspect="1"/>
                  </p:cNvSpPr>
                  <p:nvPr/>
                </p:nvSpPr>
                <p:spPr bwMode="auto">
                  <a:xfrm>
                    <a:off x="3162" y="1962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15"/>
                  <p:cNvSpPr>
                    <a:spLocks noChangeAspect="1"/>
                  </p:cNvSpPr>
                  <p:nvPr/>
                </p:nvSpPr>
                <p:spPr bwMode="auto">
                  <a:xfrm>
                    <a:off x="3154" y="1962"/>
                    <a:ext cx="78" cy="99"/>
                  </a:xfrm>
                  <a:custGeom>
                    <a:avLst/>
                    <a:gdLst/>
                    <a:ahLst/>
                    <a:cxnLst>
                      <a:cxn ang="0">
                        <a:pos x="37" y="66"/>
                      </a:cxn>
                      <a:cxn ang="0">
                        <a:pos x="52" y="5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66"/>
                      </a:cxn>
                    </a:cxnLst>
                    <a:rect l="0" t="0" r="r" b="b"/>
                    <a:pathLst>
                      <a:path w="52" h="66">
                        <a:moveTo>
                          <a:pt x="37" y="66"/>
                        </a:moveTo>
                        <a:lnTo>
                          <a:pt x="52" y="5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16"/>
                  <p:cNvSpPr>
                    <a:spLocks noChangeAspect="1"/>
                  </p:cNvSpPr>
                  <p:nvPr/>
                </p:nvSpPr>
                <p:spPr bwMode="auto">
                  <a:xfrm>
                    <a:off x="3199" y="2021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7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7" y="7"/>
                      </a:cxn>
                    </a:cxnLst>
                    <a:rect l="0" t="0" r="r" b="b"/>
                    <a:pathLst>
                      <a:path w="7" h="7">
                        <a:moveTo>
                          <a:pt x="7" y="7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17"/>
                  <p:cNvSpPr>
                    <a:spLocks noChangeAspect="1"/>
                  </p:cNvSpPr>
                  <p:nvPr/>
                </p:nvSpPr>
                <p:spPr bwMode="auto">
                  <a:xfrm>
                    <a:off x="3191" y="2028"/>
                    <a:ext cx="66" cy="101"/>
                  </a:xfrm>
                  <a:custGeom>
                    <a:avLst/>
                    <a:gdLst/>
                    <a:ahLst/>
                    <a:cxnLst>
                      <a:cxn ang="0">
                        <a:pos x="30" y="67"/>
                      </a:cxn>
                      <a:cxn ang="0">
                        <a:pos x="44" y="59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  <a:cxn ang="0">
                        <a:pos x="30" y="67"/>
                      </a:cxn>
                    </a:cxnLst>
                    <a:rect l="0" t="0" r="r" b="b"/>
                    <a:pathLst>
                      <a:path w="44" h="67">
                        <a:moveTo>
                          <a:pt x="30" y="67"/>
                        </a:moveTo>
                        <a:lnTo>
                          <a:pt x="44" y="59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30" y="6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18"/>
                  <p:cNvSpPr>
                    <a:spLocks noChangeAspect="1"/>
                  </p:cNvSpPr>
                  <p:nvPr/>
                </p:nvSpPr>
                <p:spPr bwMode="auto">
                  <a:xfrm>
                    <a:off x="3228" y="2087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8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19"/>
                  <p:cNvSpPr>
                    <a:spLocks noChangeAspect="1"/>
                  </p:cNvSpPr>
                  <p:nvPr/>
                </p:nvSpPr>
                <p:spPr bwMode="auto">
                  <a:xfrm>
                    <a:off x="3221" y="2087"/>
                    <a:ext cx="77" cy="111"/>
                  </a:xfrm>
                  <a:custGeom>
                    <a:avLst/>
                    <a:gdLst/>
                    <a:ahLst/>
                    <a:cxnLst>
                      <a:cxn ang="0">
                        <a:pos x="37" y="74"/>
                      </a:cxn>
                      <a:cxn ang="0">
                        <a:pos x="51" y="74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37" y="74"/>
                      </a:cxn>
                    </a:cxnLst>
                    <a:rect l="0" t="0" r="r" b="b"/>
                    <a:pathLst>
                      <a:path w="51" h="74">
                        <a:moveTo>
                          <a:pt x="37" y="74"/>
                        </a:moveTo>
                        <a:lnTo>
                          <a:pt x="51" y="74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37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20"/>
                  <p:cNvSpPr>
                    <a:spLocks noChangeAspect="1"/>
                  </p:cNvSpPr>
                  <p:nvPr/>
                </p:nvSpPr>
                <p:spPr bwMode="auto">
                  <a:xfrm>
                    <a:off x="3265" y="2161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21"/>
                  <p:cNvSpPr>
                    <a:spLocks noChangeAspect="1"/>
                  </p:cNvSpPr>
                  <p:nvPr/>
                </p:nvSpPr>
                <p:spPr bwMode="auto">
                  <a:xfrm>
                    <a:off x="3258" y="216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29" y="74"/>
                      </a:cxn>
                      <a:cxn ang="0">
                        <a:pos x="44" y="66"/>
                      </a:cxn>
                      <a:cxn ang="0">
                        <a:pos x="14" y="0"/>
                      </a:cxn>
                      <a:cxn ang="0">
                        <a:pos x="0" y="0"/>
                      </a:cxn>
                      <a:cxn ang="0">
                        <a:pos x="29" y="74"/>
                      </a:cxn>
                    </a:cxnLst>
                    <a:rect l="0" t="0" r="r" b="b"/>
                    <a:pathLst>
                      <a:path w="44" h="74">
                        <a:moveTo>
                          <a:pt x="29" y="74"/>
                        </a:moveTo>
                        <a:lnTo>
                          <a:pt x="44" y="66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lnTo>
                          <a:pt x="29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22"/>
                  <p:cNvSpPr>
                    <a:spLocks noChangeAspect="1"/>
                  </p:cNvSpPr>
                  <p:nvPr/>
                </p:nvSpPr>
                <p:spPr bwMode="auto">
                  <a:xfrm>
                    <a:off x="3294" y="2227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 h="8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23"/>
                  <p:cNvSpPr>
                    <a:spLocks noChangeAspect="1"/>
                  </p:cNvSpPr>
                  <p:nvPr/>
                </p:nvSpPr>
                <p:spPr bwMode="auto">
                  <a:xfrm>
                    <a:off x="3287" y="2227"/>
                    <a:ext cx="78" cy="111"/>
                  </a:xfrm>
                  <a:custGeom>
                    <a:avLst/>
                    <a:gdLst/>
                    <a:ahLst/>
                    <a:cxnLst>
                      <a:cxn ang="0">
                        <a:pos x="37" y="74"/>
                      </a:cxn>
                      <a:cxn ang="0">
                        <a:pos x="52" y="74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74"/>
                      </a:cxn>
                    </a:cxnLst>
                    <a:rect l="0" t="0" r="r" b="b"/>
                    <a:pathLst>
                      <a:path w="52" h="74">
                        <a:moveTo>
                          <a:pt x="37" y="74"/>
                        </a:moveTo>
                        <a:lnTo>
                          <a:pt x="52" y="74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24"/>
                  <p:cNvSpPr>
                    <a:spLocks noChangeAspect="1"/>
                  </p:cNvSpPr>
                  <p:nvPr/>
                </p:nvSpPr>
                <p:spPr bwMode="auto">
                  <a:xfrm>
                    <a:off x="3331" y="2301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25"/>
                  <p:cNvSpPr>
                    <a:spLocks noChangeAspect="1"/>
                  </p:cNvSpPr>
                  <p:nvPr/>
                </p:nvSpPr>
                <p:spPr bwMode="auto">
                  <a:xfrm>
                    <a:off x="3324" y="230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29" y="74"/>
                      </a:cxn>
                      <a:cxn ang="0">
                        <a:pos x="44" y="66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  <a:cxn ang="0">
                        <a:pos x="29" y="74"/>
                      </a:cxn>
                    </a:cxnLst>
                    <a:rect l="0" t="0" r="r" b="b"/>
                    <a:pathLst>
                      <a:path w="44" h="74">
                        <a:moveTo>
                          <a:pt x="29" y="74"/>
                        </a:moveTo>
                        <a:lnTo>
                          <a:pt x="44" y="66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29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26"/>
                  <p:cNvSpPr>
                    <a:spLocks noChangeAspect="1"/>
                  </p:cNvSpPr>
                  <p:nvPr/>
                </p:nvSpPr>
                <p:spPr bwMode="auto">
                  <a:xfrm>
                    <a:off x="3353" y="2375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>
                        <a:moveTo>
                          <a:pt x="8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27"/>
                  <p:cNvSpPr>
                    <a:spLocks noChangeAspect="1"/>
                  </p:cNvSpPr>
                  <p:nvPr/>
                </p:nvSpPr>
                <p:spPr bwMode="auto">
                  <a:xfrm>
                    <a:off x="3353" y="2367"/>
                    <a:ext cx="78" cy="122"/>
                  </a:xfrm>
                  <a:custGeom>
                    <a:avLst/>
                    <a:gdLst/>
                    <a:ahLst/>
                    <a:cxnLst>
                      <a:cxn ang="0">
                        <a:pos x="37" y="81"/>
                      </a:cxn>
                      <a:cxn ang="0">
                        <a:pos x="52" y="74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81"/>
                      </a:cxn>
                    </a:cxnLst>
                    <a:rect l="0" t="0" r="r" b="b"/>
                    <a:pathLst>
                      <a:path w="52" h="81">
                        <a:moveTo>
                          <a:pt x="37" y="81"/>
                        </a:moveTo>
                        <a:lnTo>
                          <a:pt x="52" y="74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8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28"/>
                  <p:cNvSpPr>
                    <a:spLocks noChangeAspect="1"/>
                  </p:cNvSpPr>
                  <p:nvPr/>
                </p:nvSpPr>
                <p:spPr bwMode="auto">
                  <a:xfrm>
                    <a:off x="3390" y="244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30" y="74"/>
                      </a:cxn>
                      <a:cxn ang="0">
                        <a:pos x="44" y="66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0" y="74"/>
                      </a:cxn>
                    </a:cxnLst>
                    <a:rect l="0" t="0" r="r" b="b"/>
                    <a:pathLst>
                      <a:path w="44" h="74">
                        <a:moveTo>
                          <a:pt x="30" y="74"/>
                        </a:moveTo>
                        <a:lnTo>
                          <a:pt x="44" y="66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0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29"/>
                  <p:cNvSpPr>
                    <a:spLocks noChangeAspect="1"/>
                  </p:cNvSpPr>
                  <p:nvPr/>
                </p:nvSpPr>
                <p:spPr bwMode="auto">
                  <a:xfrm>
                    <a:off x="3420" y="2515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30"/>
                  <p:cNvSpPr>
                    <a:spLocks noChangeAspect="1"/>
                  </p:cNvSpPr>
                  <p:nvPr/>
                </p:nvSpPr>
                <p:spPr bwMode="auto">
                  <a:xfrm>
                    <a:off x="3420" y="2507"/>
                    <a:ext cx="77" cy="123"/>
                  </a:xfrm>
                  <a:custGeom>
                    <a:avLst/>
                    <a:gdLst/>
                    <a:ahLst/>
                    <a:cxnLst>
                      <a:cxn ang="0">
                        <a:pos x="37" y="82"/>
                      </a:cxn>
                      <a:cxn ang="0">
                        <a:pos x="51" y="74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37" y="82"/>
                      </a:cxn>
                    </a:cxnLst>
                    <a:rect l="0" t="0" r="r" b="b"/>
                    <a:pathLst>
                      <a:path w="51" h="82">
                        <a:moveTo>
                          <a:pt x="37" y="82"/>
                        </a:moveTo>
                        <a:lnTo>
                          <a:pt x="51" y="74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37" y="8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31"/>
                  <p:cNvSpPr>
                    <a:spLocks noChangeAspect="1"/>
                  </p:cNvSpPr>
                  <p:nvPr/>
                </p:nvSpPr>
                <p:spPr bwMode="auto">
                  <a:xfrm>
                    <a:off x="3457" y="2589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32"/>
                  <p:cNvSpPr>
                    <a:spLocks noChangeAspect="1"/>
                  </p:cNvSpPr>
                  <p:nvPr/>
                </p:nvSpPr>
                <p:spPr bwMode="auto">
                  <a:xfrm>
                    <a:off x="3457" y="258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29" y="74"/>
                      </a:cxn>
                      <a:cxn ang="0">
                        <a:pos x="44" y="66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29" y="74"/>
                      </a:cxn>
                    </a:cxnLst>
                    <a:rect l="0" t="0" r="r" b="b"/>
                    <a:pathLst>
                      <a:path w="44" h="74">
                        <a:moveTo>
                          <a:pt x="29" y="74"/>
                        </a:moveTo>
                        <a:lnTo>
                          <a:pt x="44" y="66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29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33"/>
                  <p:cNvSpPr>
                    <a:spLocks noChangeAspect="1"/>
                  </p:cNvSpPr>
                  <p:nvPr/>
                </p:nvSpPr>
                <p:spPr bwMode="auto">
                  <a:xfrm>
                    <a:off x="3486" y="2655"/>
                    <a:ext cx="23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34"/>
                  <p:cNvSpPr>
                    <a:spLocks noChangeAspect="1"/>
                  </p:cNvSpPr>
                  <p:nvPr/>
                </p:nvSpPr>
                <p:spPr bwMode="auto">
                  <a:xfrm>
                    <a:off x="3486" y="2647"/>
                    <a:ext cx="78" cy="101"/>
                  </a:xfrm>
                  <a:custGeom>
                    <a:avLst/>
                    <a:gdLst/>
                    <a:ahLst/>
                    <a:cxnLst>
                      <a:cxn ang="0">
                        <a:pos x="37" y="67"/>
                      </a:cxn>
                      <a:cxn ang="0">
                        <a:pos x="52" y="67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67"/>
                      </a:cxn>
                    </a:cxnLst>
                    <a:rect l="0" t="0" r="r" b="b"/>
                    <a:pathLst>
                      <a:path w="52" h="67">
                        <a:moveTo>
                          <a:pt x="37" y="67"/>
                        </a:moveTo>
                        <a:lnTo>
                          <a:pt x="52" y="67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6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35"/>
                  <p:cNvSpPr>
                    <a:spLocks noChangeAspect="1"/>
                  </p:cNvSpPr>
                  <p:nvPr/>
                </p:nvSpPr>
                <p:spPr bwMode="auto">
                  <a:xfrm>
                    <a:off x="3523" y="2714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36"/>
                  <p:cNvSpPr>
                    <a:spLocks noChangeAspect="1"/>
                  </p:cNvSpPr>
                  <p:nvPr/>
                </p:nvSpPr>
                <p:spPr bwMode="auto">
                  <a:xfrm>
                    <a:off x="3523" y="2714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29" y="66"/>
                      </a:cxn>
                      <a:cxn ang="0">
                        <a:pos x="44" y="59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  <a:cxn ang="0">
                        <a:pos x="29" y="66"/>
                      </a:cxn>
                    </a:cxnLst>
                    <a:rect l="0" t="0" r="r" b="b"/>
                    <a:pathLst>
                      <a:path w="44" h="66">
                        <a:moveTo>
                          <a:pt x="29" y="66"/>
                        </a:moveTo>
                        <a:lnTo>
                          <a:pt x="44" y="59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29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37"/>
                  <p:cNvSpPr>
                    <a:spLocks noChangeAspect="1"/>
                  </p:cNvSpPr>
                  <p:nvPr/>
                </p:nvSpPr>
                <p:spPr bwMode="auto">
                  <a:xfrm>
                    <a:off x="3552" y="2780"/>
                    <a:ext cx="23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38"/>
                  <p:cNvSpPr>
                    <a:spLocks noChangeAspect="1"/>
                  </p:cNvSpPr>
                  <p:nvPr/>
                </p:nvSpPr>
                <p:spPr bwMode="auto">
                  <a:xfrm>
                    <a:off x="3552" y="2773"/>
                    <a:ext cx="78" cy="99"/>
                  </a:xfrm>
                  <a:custGeom>
                    <a:avLst/>
                    <a:gdLst/>
                    <a:ahLst/>
                    <a:cxnLst>
                      <a:cxn ang="0">
                        <a:pos x="37" y="66"/>
                      </a:cxn>
                      <a:cxn ang="0">
                        <a:pos x="52" y="5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66"/>
                      </a:cxn>
                    </a:cxnLst>
                    <a:rect l="0" t="0" r="r" b="b"/>
                    <a:pathLst>
                      <a:path w="52" h="66">
                        <a:moveTo>
                          <a:pt x="37" y="66"/>
                        </a:moveTo>
                        <a:lnTo>
                          <a:pt x="52" y="5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139"/>
                  <p:cNvSpPr>
                    <a:spLocks noChangeAspect="1"/>
                  </p:cNvSpPr>
                  <p:nvPr/>
                </p:nvSpPr>
                <p:spPr bwMode="auto">
                  <a:xfrm>
                    <a:off x="3589" y="2839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140"/>
                  <p:cNvSpPr>
                    <a:spLocks noChangeAspect="1"/>
                  </p:cNvSpPr>
                  <p:nvPr/>
                </p:nvSpPr>
                <p:spPr bwMode="auto">
                  <a:xfrm>
                    <a:off x="3589" y="2832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37" y="66"/>
                      </a:cxn>
                      <a:cxn ang="0">
                        <a:pos x="44" y="5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66"/>
                      </a:cxn>
                    </a:cxnLst>
                    <a:rect l="0" t="0" r="r" b="b"/>
                    <a:pathLst>
                      <a:path w="44" h="66">
                        <a:moveTo>
                          <a:pt x="37" y="66"/>
                        </a:moveTo>
                        <a:lnTo>
                          <a:pt x="44" y="5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41"/>
                  <p:cNvSpPr>
                    <a:spLocks noChangeAspect="1"/>
                  </p:cNvSpPr>
                  <p:nvPr/>
                </p:nvSpPr>
                <p:spPr bwMode="auto">
                  <a:xfrm>
                    <a:off x="3626" y="2898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142"/>
                  <p:cNvSpPr>
                    <a:spLocks noChangeAspect="1"/>
                  </p:cNvSpPr>
                  <p:nvPr/>
                </p:nvSpPr>
                <p:spPr bwMode="auto">
                  <a:xfrm>
                    <a:off x="3626" y="2891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30" y="59"/>
                      </a:cxn>
                      <a:cxn ang="0">
                        <a:pos x="44" y="51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30" y="59"/>
                      </a:cxn>
                    </a:cxnLst>
                    <a:rect l="0" t="0" r="r" b="b"/>
                    <a:pathLst>
                      <a:path w="44" h="59">
                        <a:moveTo>
                          <a:pt x="30" y="59"/>
                        </a:moveTo>
                        <a:lnTo>
                          <a:pt x="44" y="51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30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43"/>
                  <p:cNvSpPr>
                    <a:spLocks noChangeAspect="1"/>
                  </p:cNvSpPr>
                  <p:nvPr/>
                </p:nvSpPr>
                <p:spPr bwMode="auto">
                  <a:xfrm>
                    <a:off x="3656" y="2942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36" y="59"/>
                      </a:cxn>
                      <a:cxn ang="0">
                        <a:pos x="44" y="52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36" y="59"/>
                      </a:cxn>
                    </a:cxnLst>
                    <a:rect l="0" t="0" r="r" b="b"/>
                    <a:pathLst>
                      <a:path w="44" h="59">
                        <a:moveTo>
                          <a:pt x="36" y="59"/>
                        </a:moveTo>
                        <a:lnTo>
                          <a:pt x="44" y="52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36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144"/>
                  <p:cNvSpPr>
                    <a:spLocks noChangeAspect="1"/>
                  </p:cNvSpPr>
                  <p:nvPr/>
                </p:nvSpPr>
                <p:spPr bwMode="auto">
                  <a:xfrm>
                    <a:off x="3692" y="3001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145"/>
                  <p:cNvSpPr>
                    <a:spLocks noChangeAspect="1"/>
                  </p:cNvSpPr>
                  <p:nvPr/>
                </p:nvSpPr>
                <p:spPr bwMode="auto">
                  <a:xfrm>
                    <a:off x="3692" y="2994"/>
                    <a:ext cx="68" cy="77"/>
                  </a:xfrm>
                  <a:custGeom>
                    <a:avLst/>
                    <a:gdLst/>
                    <a:ahLst/>
                    <a:cxnLst>
                      <a:cxn ang="0">
                        <a:pos x="30" y="51"/>
                      </a:cxn>
                      <a:cxn ang="0">
                        <a:pos x="45" y="44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  <a:cxn ang="0">
                        <a:pos x="30" y="51"/>
                      </a:cxn>
                    </a:cxnLst>
                    <a:rect l="0" t="0" r="r" b="b"/>
                    <a:pathLst>
                      <a:path w="45" h="51">
                        <a:moveTo>
                          <a:pt x="30" y="51"/>
                        </a:moveTo>
                        <a:lnTo>
                          <a:pt x="45" y="44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lnTo>
                          <a:pt x="30" y="5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146"/>
                  <p:cNvSpPr>
                    <a:spLocks noChangeAspect="1"/>
                  </p:cNvSpPr>
                  <p:nvPr/>
                </p:nvSpPr>
                <p:spPr bwMode="auto">
                  <a:xfrm>
                    <a:off x="3722" y="3045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147"/>
                  <p:cNvSpPr>
                    <a:spLocks noChangeAspect="1"/>
                  </p:cNvSpPr>
                  <p:nvPr/>
                </p:nvSpPr>
                <p:spPr bwMode="auto">
                  <a:xfrm>
                    <a:off x="3722" y="3038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37" y="52"/>
                      </a:cxn>
                      <a:cxn ang="0">
                        <a:pos x="44" y="44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52"/>
                      </a:cxn>
                    </a:cxnLst>
                    <a:rect l="0" t="0" r="r" b="b"/>
                    <a:pathLst>
                      <a:path w="44" h="52">
                        <a:moveTo>
                          <a:pt x="37" y="52"/>
                        </a:moveTo>
                        <a:lnTo>
                          <a:pt x="44" y="44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5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148"/>
                  <p:cNvSpPr>
                    <a:spLocks noChangeAspect="1"/>
                  </p:cNvSpPr>
                  <p:nvPr/>
                </p:nvSpPr>
                <p:spPr bwMode="auto">
                  <a:xfrm>
                    <a:off x="3759" y="3082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29" y="52"/>
                      </a:cxn>
                      <a:cxn ang="0">
                        <a:pos x="44" y="37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29" y="52"/>
                      </a:cxn>
                    </a:cxnLst>
                    <a:rect l="0" t="0" r="r" b="b"/>
                    <a:pathLst>
                      <a:path w="44" h="52">
                        <a:moveTo>
                          <a:pt x="29" y="52"/>
                        </a:moveTo>
                        <a:lnTo>
                          <a:pt x="44" y="37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29" y="5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149"/>
                  <p:cNvSpPr>
                    <a:spLocks noChangeAspect="1"/>
                  </p:cNvSpPr>
                  <p:nvPr/>
                </p:nvSpPr>
                <p:spPr bwMode="auto">
                  <a:xfrm>
                    <a:off x="3788" y="3127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8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50"/>
                  <p:cNvSpPr>
                    <a:spLocks noChangeAspect="1"/>
                  </p:cNvSpPr>
                  <p:nvPr/>
                </p:nvSpPr>
                <p:spPr bwMode="auto">
                  <a:xfrm>
                    <a:off x="3788" y="3119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37" y="52"/>
                      </a:cxn>
                      <a:cxn ang="0">
                        <a:pos x="44" y="37"/>
                      </a:cxn>
                      <a:cxn ang="0">
                        <a:pos x="15" y="0"/>
                      </a:cxn>
                      <a:cxn ang="0">
                        <a:pos x="0" y="15"/>
                      </a:cxn>
                      <a:cxn ang="0">
                        <a:pos x="37" y="52"/>
                      </a:cxn>
                    </a:cxnLst>
                    <a:rect l="0" t="0" r="r" b="b"/>
                    <a:pathLst>
                      <a:path w="44" h="52">
                        <a:moveTo>
                          <a:pt x="37" y="52"/>
                        </a:moveTo>
                        <a:lnTo>
                          <a:pt x="44" y="37"/>
                        </a:lnTo>
                        <a:lnTo>
                          <a:pt x="15" y="0"/>
                        </a:lnTo>
                        <a:lnTo>
                          <a:pt x="0" y="15"/>
                        </a:lnTo>
                        <a:lnTo>
                          <a:pt x="37" y="5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51"/>
                  <p:cNvSpPr>
                    <a:spLocks noChangeAspect="1"/>
                  </p:cNvSpPr>
                  <p:nvPr/>
                </p:nvSpPr>
                <p:spPr bwMode="auto">
                  <a:xfrm>
                    <a:off x="3825" y="3163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52"/>
                  <p:cNvSpPr>
                    <a:spLocks noChangeAspect="1"/>
                  </p:cNvSpPr>
                  <p:nvPr/>
                </p:nvSpPr>
                <p:spPr bwMode="auto">
                  <a:xfrm>
                    <a:off x="3825" y="3156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29" y="44"/>
                      </a:cxn>
                      <a:cxn ang="0">
                        <a:pos x="44" y="37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29" y="44"/>
                      </a:cxn>
                    </a:cxnLst>
                    <a:rect l="0" t="0" r="r" b="b"/>
                    <a:pathLst>
                      <a:path w="44" h="44">
                        <a:moveTo>
                          <a:pt x="29" y="44"/>
                        </a:moveTo>
                        <a:lnTo>
                          <a:pt x="44" y="37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29" y="4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 noChangeAspect="1"/>
                  </p:cNvSpPr>
                  <p:nvPr/>
                </p:nvSpPr>
                <p:spPr bwMode="auto">
                  <a:xfrm>
                    <a:off x="3854" y="3200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 noChangeAspect="1"/>
                  </p:cNvSpPr>
                  <p:nvPr/>
                </p:nvSpPr>
                <p:spPr bwMode="auto">
                  <a:xfrm>
                    <a:off x="3854" y="3193"/>
                    <a:ext cx="68" cy="56"/>
                  </a:xfrm>
                  <a:custGeom>
                    <a:avLst/>
                    <a:gdLst/>
                    <a:ahLst/>
                    <a:cxnLst>
                      <a:cxn ang="0">
                        <a:pos x="37" y="37"/>
                      </a:cxn>
                      <a:cxn ang="0">
                        <a:pos x="45" y="2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37"/>
                      </a:cxn>
                    </a:cxnLst>
                    <a:rect l="0" t="0" r="r" b="b"/>
                    <a:pathLst>
                      <a:path w="45" h="37">
                        <a:moveTo>
                          <a:pt x="37" y="37"/>
                        </a:moveTo>
                        <a:lnTo>
                          <a:pt x="45" y="2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55"/>
                  <p:cNvSpPr>
                    <a:spLocks noChangeAspect="1"/>
                  </p:cNvSpPr>
                  <p:nvPr/>
                </p:nvSpPr>
                <p:spPr bwMode="auto">
                  <a:xfrm>
                    <a:off x="3891" y="3230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56"/>
                  <p:cNvSpPr>
                    <a:spLocks noChangeAspect="1"/>
                  </p:cNvSpPr>
                  <p:nvPr/>
                </p:nvSpPr>
                <p:spPr bwMode="auto">
                  <a:xfrm>
                    <a:off x="3891" y="3222"/>
                    <a:ext cx="68" cy="56"/>
                  </a:xfrm>
                  <a:custGeom>
                    <a:avLst/>
                    <a:gdLst/>
                    <a:ahLst/>
                    <a:cxnLst>
                      <a:cxn ang="0">
                        <a:pos x="30" y="37"/>
                      </a:cxn>
                      <a:cxn ang="0">
                        <a:pos x="45" y="3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  <a:cxn ang="0">
                        <a:pos x="30" y="37"/>
                      </a:cxn>
                    </a:cxnLst>
                    <a:rect l="0" t="0" r="r" b="b"/>
                    <a:pathLst>
                      <a:path w="45" h="37">
                        <a:moveTo>
                          <a:pt x="30" y="37"/>
                        </a:moveTo>
                        <a:lnTo>
                          <a:pt x="45" y="3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57"/>
                  <p:cNvSpPr>
                    <a:spLocks noChangeAspect="1"/>
                  </p:cNvSpPr>
                  <p:nvPr/>
                </p:nvSpPr>
                <p:spPr bwMode="auto">
                  <a:xfrm>
                    <a:off x="3921" y="3252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37" y="29"/>
                      </a:cxn>
                      <a:cxn ang="0">
                        <a:pos x="44" y="22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29"/>
                      </a:cxn>
                    </a:cxnLst>
                    <a:rect l="0" t="0" r="r" b="b"/>
                    <a:pathLst>
                      <a:path w="44" h="29">
                        <a:moveTo>
                          <a:pt x="37" y="29"/>
                        </a:moveTo>
                        <a:lnTo>
                          <a:pt x="44" y="22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2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58"/>
                  <p:cNvSpPr>
                    <a:spLocks noChangeAspect="1"/>
                  </p:cNvSpPr>
                  <p:nvPr/>
                </p:nvSpPr>
                <p:spPr bwMode="auto">
                  <a:xfrm>
                    <a:off x="3958" y="3281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59"/>
                  <p:cNvSpPr>
                    <a:spLocks noChangeAspect="1"/>
                  </p:cNvSpPr>
                  <p:nvPr/>
                </p:nvSpPr>
                <p:spPr bwMode="auto">
                  <a:xfrm>
                    <a:off x="3958" y="3274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36" y="29"/>
                      </a:cxn>
                      <a:cxn ang="0">
                        <a:pos x="44" y="22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36" y="29"/>
                      </a:cxn>
                    </a:cxnLst>
                    <a:rect l="0" t="0" r="r" b="b"/>
                    <a:pathLst>
                      <a:path w="44" h="29">
                        <a:moveTo>
                          <a:pt x="36" y="29"/>
                        </a:moveTo>
                        <a:lnTo>
                          <a:pt x="44" y="22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36" y="2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60"/>
                  <p:cNvSpPr>
                    <a:spLocks noChangeAspect="1"/>
                  </p:cNvSpPr>
                  <p:nvPr/>
                </p:nvSpPr>
                <p:spPr bwMode="auto">
                  <a:xfrm>
                    <a:off x="3994" y="3303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61"/>
                  <p:cNvSpPr>
                    <a:spLocks noChangeAspect="1"/>
                  </p:cNvSpPr>
                  <p:nvPr/>
                </p:nvSpPr>
                <p:spPr bwMode="auto">
                  <a:xfrm>
                    <a:off x="3994" y="3296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0" y="30"/>
                      </a:cxn>
                      <a:cxn ang="0">
                        <a:pos x="37" y="15"/>
                      </a:cxn>
                      <a:cxn ang="0">
                        <a:pos x="8" y="0"/>
                      </a:cxn>
                      <a:cxn ang="0">
                        <a:pos x="0" y="15"/>
                      </a:cxn>
                      <a:cxn ang="0">
                        <a:pos x="30" y="30"/>
                      </a:cxn>
                    </a:cxnLst>
                    <a:rect l="0" t="0" r="r" b="b"/>
                    <a:pathLst>
                      <a:path w="37" h="30">
                        <a:moveTo>
                          <a:pt x="30" y="30"/>
                        </a:moveTo>
                        <a:lnTo>
                          <a:pt x="37" y="15"/>
                        </a:lnTo>
                        <a:lnTo>
                          <a:pt x="8" y="0"/>
                        </a:lnTo>
                        <a:lnTo>
                          <a:pt x="0" y="15"/>
                        </a:lnTo>
                        <a:lnTo>
                          <a:pt x="30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62"/>
                  <p:cNvSpPr>
                    <a:spLocks noChangeAspect="1"/>
                  </p:cNvSpPr>
                  <p:nvPr/>
                </p:nvSpPr>
                <p:spPr bwMode="auto">
                  <a:xfrm>
                    <a:off x="4024" y="3311"/>
                    <a:ext cx="66" cy="56"/>
                  </a:xfrm>
                  <a:custGeom>
                    <a:avLst/>
                    <a:gdLst/>
                    <a:ahLst/>
                    <a:cxnLst>
                      <a:cxn ang="0">
                        <a:pos x="37" y="37"/>
                      </a:cxn>
                      <a:cxn ang="0">
                        <a:pos x="44" y="22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37" y="37"/>
                      </a:cxn>
                    </a:cxnLst>
                    <a:rect l="0" t="0" r="r" b="b"/>
                    <a:pathLst>
                      <a:path w="44" h="37">
                        <a:moveTo>
                          <a:pt x="37" y="37"/>
                        </a:moveTo>
                        <a:lnTo>
                          <a:pt x="44" y="22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37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63"/>
                  <p:cNvSpPr>
                    <a:spLocks noChangeAspect="1"/>
                  </p:cNvSpPr>
                  <p:nvPr/>
                </p:nvSpPr>
                <p:spPr bwMode="auto">
                  <a:xfrm>
                    <a:off x="4061" y="3340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64"/>
                  <p:cNvSpPr>
                    <a:spLocks noChangeAspect="1"/>
                  </p:cNvSpPr>
                  <p:nvPr/>
                </p:nvSpPr>
                <p:spPr bwMode="auto">
                  <a:xfrm>
                    <a:off x="4061" y="3333"/>
                    <a:ext cx="56" cy="44"/>
                  </a:xfrm>
                  <a:custGeom>
                    <a:avLst/>
                    <a:gdLst/>
                    <a:ahLst/>
                    <a:cxnLst>
                      <a:cxn ang="0">
                        <a:pos x="29" y="29"/>
                      </a:cxn>
                      <a:cxn ang="0">
                        <a:pos x="37" y="15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29" y="29"/>
                      </a:cxn>
                    </a:cxnLst>
                    <a:rect l="0" t="0" r="r" b="b"/>
                    <a:pathLst>
                      <a:path w="37" h="29">
                        <a:moveTo>
                          <a:pt x="29" y="29"/>
                        </a:moveTo>
                        <a:lnTo>
                          <a:pt x="37" y="15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29" y="2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65"/>
                  <p:cNvSpPr>
                    <a:spLocks noChangeAspect="1"/>
                  </p:cNvSpPr>
                  <p:nvPr/>
                </p:nvSpPr>
                <p:spPr bwMode="auto">
                  <a:xfrm>
                    <a:off x="4090" y="3355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8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66"/>
                  <p:cNvSpPr>
                    <a:spLocks noChangeAspect="1"/>
                  </p:cNvSpPr>
                  <p:nvPr/>
                </p:nvSpPr>
                <p:spPr bwMode="auto">
                  <a:xfrm>
                    <a:off x="4090" y="3348"/>
                    <a:ext cx="6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44" y="14"/>
                      </a:cxn>
                      <a:cxn ang="0">
                        <a:pos x="8" y="0"/>
                      </a:cxn>
                      <a:cxn ang="0">
                        <a:pos x="0" y="14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44" h="22">
                        <a:moveTo>
                          <a:pt x="37" y="22"/>
                        </a:moveTo>
                        <a:lnTo>
                          <a:pt x="44" y="14"/>
                        </a:lnTo>
                        <a:lnTo>
                          <a:pt x="8" y="0"/>
                        </a:lnTo>
                        <a:lnTo>
                          <a:pt x="0" y="14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67"/>
                  <p:cNvSpPr>
                    <a:spLocks noChangeAspect="1"/>
                  </p:cNvSpPr>
                  <p:nvPr/>
                </p:nvSpPr>
                <p:spPr bwMode="auto">
                  <a:xfrm>
                    <a:off x="4127" y="3362"/>
                    <a:ext cx="56" cy="35"/>
                  </a:xfrm>
                  <a:custGeom>
                    <a:avLst/>
                    <a:gdLst/>
                    <a:ahLst/>
                    <a:cxnLst>
                      <a:cxn ang="0">
                        <a:pos x="30" y="23"/>
                      </a:cxn>
                      <a:cxn ang="0">
                        <a:pos x="37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30" y="23"/>
                      </a:cxn>
                    </a:cxnLst>
                    <a:rect l="0" t="0" r="r" b="b"/>
                    <a:pathLst>
                      <a:path w="37" h="23">
                        <a:moveTo>
                          <a:pt x="30" y="23"/>
                        </a:moveTo>
                        <a:lnTo>
                          <a:pt x="37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30" y="2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68"/>
                  <p:cNvSpPr>
                    <a:spLocks noChangeAspect="1"/>
                  </p:cNvSpPr>
                  <p:nvPr/>
                </p:nvSpPr>
                <p:spPr bwMode="auto">
                  <a:xfrm>
                    <a:off x="4157" y="3377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69"/>
                  <p:cNvSpPr>
                    <a:spLocks noChangeAspect="1"/>
                  </p:cNvSpPr>
                  <p:nvPr/>
                </p:nvSpPr>
                <p:spPr bwMode="auto">
                  <a:xfrm>
                    <a:off x="4157" y="3370"/>
                    <a:ext cx="66" cy="33"/>
                  </a:xfrm>
                  <a:custGeom>
                    <a:avLst/>
                    <a:gdLst/>
                    <a:ahLst/>
                    <a:cxnLst>
                      <a:cxn ang="0">
                        <a:pos x="36" y="22"/>
                      </a:cxn>
                      <a:cxn ang="0">
                        <a:pos x="44" y="15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36" y="22"/>
                      </a:cxn>
                    </a:cxnLst>
                    <a:rect l="0" t="0" r="r" b="b"/>
                    <a:pathLst>
                      <a:path w="44" h="22">
                        <a:moveTo>
                          <a:pt x="36" y="22"/>
                        </a:moveTo>
                        <a:lnTo>
                          <a:pt x="44" y="15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36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70"/>
                  <p:cNvSpPr>
                    <a:spLocks noChangeAspect="1"/>
                  </p:cNvSpPr>
                  <p:nvPr/>
                </p:nvSpPr>
                <p:spPr bwMode="auto">
                  <a:xfrm>
                    <a:off x="4193" y="3392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71"/>
                  <p:cNvSpPr>
                    <a:spLocks noChangeAspect="1"/>
                  </p:cNvSpPr>
                  <p:nvPr/>
                </p:nvSpPr>
                <p:spPr bwMode="auto">
                  <a:xfrm>
                    <a:off x="4193" y="3377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7" y="30"/>
                      </a:cxn>
                      <a:cxn ang="0">
                        <a:pos x="37" y="15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7" y="30"/>
                      </a:cxn>
                    </a:cxnLst>
                    <a:rect l="0" t="0" r="r" b="b"/>
                    <a:pathLst>
                      <a:path w="37" h="30">
                        <a:moveTo>
                          <a:pt x="37" y="30"/>
                        </a:moveTo>
                        <a:lnTo>
                          <a:pt x="37" y="15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7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72"/>
                  <p:cNvSpPr>
                    <a:spLocks noChangeAspect="1"/>
                  </p:cNvSpPr>
                  <p:nvPr/>
                </p:nvSpPr>
                <p:spPr bwMode="auto">
                  <a:xfrm>
                    <a:off x="4230" y="3392"/>
                    <a:ext cx="45" cy="33"/>
                  </a:xfrm>
                  <a:custGeom>
                    <a:avLst/>
                    <a:gdLst/>
                    <a:ahLst/>
                    <a:cxnLst>
                      <a:cxn ang="0">
                        <a:pos x="30" y="22"/>
                      </a:cxn>
                      <a:cxn ang="0">
                        <a:pos x="30" y="7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0" y="22"/>
                      </a:cxn>
                    </a:cxnLst>
                    <a:rect l="0" t="0" r="r" b="b"/>
                    <a:pathLst>
                      <a:path w="30" h="22">
                        <a:moveTo>
                          <a:pt x="30" y="22"/>
                        </a:moveTo>
                        <a:lnTo>
                          <a:pt x="30" y="7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0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73"/>
                  <p:cNvSpPr>
                    <a:spLocks noChangeAspect="1"/>
                  </p:cNvSpPr>
                  <p:nvPr/>
                </p:nvSpPr>
                <p:spPr bwMode="auto">
                  <a:xfrm>
                    <a:off x="4260" y="3407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74"/>
                  <p:cNvSpPr>
                    <a:spLocks noChangeAspect="1"/>
                  </p:cNvSpPr>
                  <p:nvPr/>
                </p:nvSpPr>
                <p:spPr bwMode="auto">
                  <a:xfrm>
                    <a:off x="4260" y="3399"/>
                    <a:ext cx="56" cy="2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8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15">
                        <a:moveTo>
                          <a:pt x="37" y="15"/>
                        </a:moveTo>
                        <a:lnTo>
                          <a:pt x="37" y="8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75"/>
                  <p:cNvSpPr>
                    <a:spLocks noChangeAspect="1"/>
                  </p:cNvSpPr>
                  <p:nvPr/>
                </p:nvSpPr>
                <p:spPr bwMode="auto">
                  <a:xfrm>
                    <a:off x="4297" y="3407"/>
                    <a:ext cx="44" cy="21"/>
                  </a:xfrm>
                  <a:custGeom>
                    <a:avLst/>
                    <a:gdLst/>
                    <a:ahLst/>
                    <a:cxnLst>
                      <a:cxn ang="0">
                        <a:pos x="29" y="14"/>
                      </a:cxn>
                      <a:cxn ang="0">
                        <a:pos x="29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29" y="14"/>
                      </a:cxn>
                    </a:cxnLst>
                    <a:rect l="0" t="0" r="r" b="b"/>
                    <a:pathLst>
                      <a:path w="29" h="14">
                        <a:moveTo>
                          <a:pt x="29" y="14"/>
                        </a:move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29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176"/>
                  <p:cNvSpPr>
                    <a:spLocks noChangeAspect="1"/>
                  </p:cNvSpPr>
                  <p:nvPr/>
                </p:nvSpPr>
                <p:spPr bwMode="auto">
                  <a:xfrm>
                    <a:off x="4326" y="3414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177"/>
                  <p:cNvSpPr>
                    <a:spLocks noChangeAspect="1"/>
                  </p:cNvSpPr>
                  <p:nvPr/>
                </p:nvSpPr>
                <p:spPr bwMode="auto">
                  <a:xfrm>
                    <a:off x="4326" y="3407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37" y="7"/>
                      </a:cxn>
                      <a:cxn ang="0">
                        <a:pos x="0" y="0"/>
                      </a:cxn>
                      <a:cxn ang="0">
                        <a:pos x="0" y="14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37" h="22">
                        <a:moveTo>
                          <a:pt x="37" y="22"/>
                        </a:moveTo>
                        <a:lnTo>
                          <a:pt x="37" y="7"/>
                        </a:lnTo>
                        <a:lnTo>
                          <a:pt x="0" y="0"/>
                        </a:lnTo>
                        <a:lnTo>
                          <a:pt x="0" y="14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178"/>
                  <p:cNvSpPr>
                    <a:spLocks noChangeAspect="1"/>
                  </p:cNvSpPr>
                  <p:nvPr/>
                </p:nvSpPr>
                <p:spPr bwMode="auto">
                  <a:xfrm>
                    <a:off x="4363" y="3421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" name="Rectangle 1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63" y="3414"/>
                    <a:ext cx="44" cy="23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Freeform 180"/>
                  <p:cNvSpPr>
                    <a:spLocks noChangeAspect="1"/>
                  </p:cNvSpPr>
                  <p:nvPr/>
                </p:nvSpPr>
                <p:spPr bwMode="auto">
                  <a:xfrm>
                    <a:off x="4392" y="3421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Freeform 181"/>
                  <p:cNvSpPr>
                    <a:spLocks noChangeAspect="1"/>
                  </p:cNvSpPr>
                  <p:nvPr/>
                </p:nvSpPr>
                <p:spPr bwMode="auto">
                  <a:xfrm>
                    <a:off x="4392" y="3414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37" y="7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37" h="22">
                        <a:moveTo>
                          <a:pt x="37" y="22"/>
                        </a:moveTo>
                        <a:lnTo>
                          <a:pt x="37" y="7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182"/>
                  <p:cNvSpPr>
                    <a:spLocks noChangeAspect="1"/>
                  </p:cNvSpPr>
                  <p:nvPr/>
                </p:nvSpPr>
                <p:spPr bwMode="auto">
                  <a:xfrm>
                    <a:off x="4429" y="3429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29" y="3421"/>
                    <a:ext cx="45" cy="23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184"/>
                  <p:cNvSpPr>
                    <a:spLocks noChangeAspect="1"/>
                  </p:cNvSpPr>
                  <p:nvPr/>
                </p:nvSpPr>
                <p:spPr bwMode="auto">
                  <a:xfrm>
                    <a:off x="4459" y="3429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3" name="Rectangle 1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59" y="3421"/>
                    <a:ext cx="56" cy="23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86"/>
                  <p:cNvSpPr>
                    <a:spLocks noChangeAspect="1"/>
                  </p:cNvSpPr>
                  <p:nvPr/>
                </p:nvSpPr>
                <p:spPr bwMode="auto">
                  <a:xfrm>
                    <a:off x="4496" y="3421"/>
                    <a:ext cx="44" cy="33"/>
                  </a:xfrm>
                  <a:custGeom>
                    <a:avLst/>
                    <a:gdLst/>
                    <a:ahLst/>
                    <a:cxnLst>
                      <a:cxn ang="0">
                        <a:pos x="29" y="22"/>
                      </a:cxn>
                      <a:cxn ang="0">
                        <a:pos x="29" y="8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29" y="22"/>
                      </a:cxn>
                    </a:cxnLst>
                    <a:rect l="0" t="0" r="r" b="b"/>
                    <a:pathLst>
                      <a:path w="29" h="22">
                        <a:moveTo>
                          <a:pt x="29" y="22"/>
                        </a:moveTo>
                        <a:lnTo>
                          <a:pt x="29" y="8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29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87"/>
                  <p:cNvSpPr>
                    <a:spLocks noChangeAspect="1"/>
                  </p:cNvSpPr>
                  <p:nvPr/>
                </p:nvSpPr>
                <p:spPr bwMode="auto">
                  <a:xfrm>
                    <a:off x="4525" y="3436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" name="Rectangle 1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25" y="3429"/>
                    <a:ext cx="56" cy="21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2" name="Freeform 224"/>
                <p:cNvSpPr>
                  <a:spLocks/>
                </p:cNvSpPr>
                <p:nvPr/>
              </p:nvSpPr>
              <p:spPr bwMode="auto">
                <a:xfrm>
                  <a:off x="3429000" y="1536700"/>
                  <a:ext cx="1752600" cy="1539875"/>
                </a:xfrm>
                <a:custGeom>
                  <a:avLst/>
                  <a:gdLst/>
                  <a:ahLst/>
                  <a:cxnLst>
                    <a:cxn ang="0">
                      <a:pos x="1104" y="970"/>
                    </a:cxn>
                    <a:cxn ang="0">
                      <a:pos x="1100" y="0"/>
                    </a:cxn>
                    <a:cxn ang="0">
                      <a:pos x="1004" y="204"/>
                    </a:cxn>
                    <a:cxn ang="0">
                      <a:pos x="860" y="436"/>
                    </a:cxn>
                    <a:cxn ang="0">
                      <a:pos x="756" y="576"/>
                    </a:cxn>
                    <a:cxn ang="0">
                      <a:pos x="648" y="680"/>
                    </a:cxn>
                    <a:cxn ang="0">
                      <a:pos x="520" y="768"/>
                    </a:cxn>
                    <a:cxn ang="0">
                      <a:pos x="424" y="816"/>
                    </a:cxn>
                    <a:cxn ang="0">
                      <a:pos x="348" y="844"/>
                    </a:cxn>
                    <a:cxn ang="0">
                      <a:pos x="308" y="856"/>
                    </a:cxn>
                    <a:cxn ang="0">
                      <a:pos x="292" y="848"/>
                    </a:cxn>
                    <a:cxn ang="0">
                      <a:pos x="192" y="874"/>
                    </a:cxn>
                    <a:cxn ang="0">
                      <a:pos x="0" y="904"/>
                    </a:cxn>
                    <a:cxn ang="0">
                      <a:pos x="0" y="970"/>
                    </a:cxn>
                    <a:cxn ang="0">
                      <a:pos x="1104" y="970"/>
                    </a:cxn>
                  </a:cxnLst>
                  <a:rect l="0" t="0" r="r" b="b"/>
                  <a:pathLst>
                    <a:path w="1104" h="970">
                      <a:moveTo>
                        <a:pt x="1104" y="970"/>
                      </a:moveTo>
                      <a:lnTo>
                        <a:pt x="1100" y="0"/>
                      </a:lnTo>
                      <a:lnTo>
                        <a:pt x="1004" y="204"/>
                      </a:lnTo>
                      <a:lnTo>
                        <a:pt x="860" y="436"/>
                      </a:lnTo>
                      <a:lnTo>
                        <a:pt x="756" y="576"/>
                      </a:lnTo>
                      <a:lnTo>
                        <a:pt x="648" y="680"/>
                      </a:lnTo>
                      <a:lnTo>
                        <a:pt x="520" y="768"/>
                      </a:lnTo>
                      <a:lnTo>
                        <a:pt x="424" y="816"/>
                      </a:lnTo>
                      <a:lnTo>
                        <a:pt x="348" y="844"/>
                      </a:lnTo>
                      <a:lnTo>
                        <a:pt x="308" y="856"/>
                      </a:lnTo>
                      <a:lnTo>
                        <a:pt x="292" y="848"/>
                      </a:lnTo>
                      <a:lnTo>
                        <a:pt x="192" y="874"/>
                      </a:lnTo>
                      <a:lnTo>
                        <a:pt x="0" y="904"/>
                      </a:lnTo>
                      <a:lnTo>
                        <a:pt x="0" y="970"/>
                      </a:lnTo>
                      <a:lnTo>
                        <a:pt x="1104" y="970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" name="Group 189"/>
                <p:cNvGrpSpPr>
                  <a:grpSpLocks/>
                </p:cNvGrpSpPr>
                <p:nvPr/>
              </p:nvGrpSpPr>
              <p:grpSpPr bwMode="auto">
                <a:xfrm>
                  <a:off x="3443288" y="3070578"/>
                  <a:ext cx="5532437" cy="117475"/>
                  <a:chOff x="2073" y="3046"/>
                  <a:chExt cx="3485" cy="74"/>
                </a:xfrm>
              </p:grpSpPr>
              <p:sp>
                <p:nvSpPr>
                  <p:cNvPr id="194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743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3252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3760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4261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9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4770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0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5278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2073" y="3046"/>
                    <a:ext cx="3485" cy="1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aphicFrame>
          <p:nvGraphicFramePr>
            <p:cNvPr id="175104" name="Object 175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091344"/>
                </p:ext>
              </p:extLst>
            </p:nvPr>
          </p:nvGraphicFramePr>
          <p:xfrm>
            <a:off x="7086600" y="2170112"/>
            <a:ext cx="414338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88" name="Equation" r:id="rId3" imgW="126720" imgH="152280" progId="Equation.3">
                    <p:embed/>
                  </p:oleObj>
                </mc:Choice>
                <mc:Fallback>
                  <p:oleObj name="Equation" r:id="rId3" imgW="126720" imgH="1522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2170112"/>
                          <a:ext cx="414338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4455</TotalTime>
  <Words>428</Words>
  <Application>Microsoft Office PowerPoint</Application>
  <PresentationFormat>On-screen Show (4:3)</PresentationFormat>
  <Paragraphs>99</Paragraphs>
  <Slides>8</Slides>
  <Notes>3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Symbol</vt:lpstr>
      <vt:lpstr>Times New Roman</vt:lpstr>
      <vt:lpstr>Default Design</vt:lpstr>
      <vt:lpstr>Equation</vt:lpstr>
      <vt:lpstr>Inference Concepts</vt:lpstr>
      <vt:lpstr>An Example</vt:lpstr>
      <vt:lpstr>The Null Hypothesis</vt:lpstr>
      <vt:lpstr>Sampling Variability</vt:lpstr>
      <vt:lpstr>Objectivity – p-value</vt:lpstr>
      <vt:lpstr>An Example</vt:lpstr>
      <vt:lpstr>Objectivity – p-value</vt:lpstr>
      <vt:lpstr>An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210</cp:revision>
  <dcterms:created xsi:type="dcterms:W3CDTF">1999-07-28T01:00:17Z</dcterms:created>
  <dcterms:modified xsi:type="dcterms:W3CDTF">2016-02-26T14:39:26Z</dcterms:modified>
</cp:coreProperties>
</file>