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210" d="100"/>
          <a:sy n="210" d="100"/>
        </p:scale>
        <p:origin x="120" y="-43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rekogle.com/NCMTH107/resources/data_10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48453" y="3914135"/>
            <a:ext cx="2926206" cy="2860208"/>
            <a:chOff x="48453" y="3914135"/>
            <a:chExt cx="2926206" cy="2860208"/>
          </a:xfrm>
        </p:grpSpPr>
        <p:sp>
          <p:nvSpPr>
            <p:cNvPr id="20" name="Shape 34"/>
            <p:cNvSpPr/>
            <p:nvPr/>
          </p:nvSpPr>
          <p:spPr>
            <a:xfrm>
              <a:off x="48453" y="5966883"/>
              <a:ext cx="2926080" cy="80746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=="Sporty")</a:t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Spry_n_gt30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22" name="Shape 34"/>
            <p:cNvSpPr/>
            <p:nvPr/>
          </p:nvSpPr>
          <p:spPr>
            <a:xfrm>
              <a:off x="48453" y="4046169"/>
              <a:ext cx="2926080" cy="192970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Individuals may be selected </a:t>
              </a:r>
              <a:r>
                <a:rPr lang="en-US" sz="800" dirty="0">
                  <a:latin typeface="Source Sans Pro Light"/>
                </a:rPr>
                <a:t>from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dfobj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and put in a the new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newdf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according to a condition with</a:t>
              </a:r>
              <a:endParaRPr lang="en-US" sz="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where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condition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may be as </a:t>
              </a:r>
              <a:r>
                <a:rPr lang="en-US" sz="800" dirty="0" smtClean="0">
                  <a:latin typeface="Source Sans Pro Light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latin typeface="Source Sans Pro Light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#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# 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# 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# 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c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  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# 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replaced by a variable name and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dirty="0" smtClean="0">
                  <a:latin typeface="Source Sans Pro Light"/>
                </a:rPr>
                <a:t> replaced by a number or category level (</a:t>
              </a:r>
              <a:r>
                <a:rPr lang="en-US" sz="800" i="1" dirty="0" smtClean="0">
                  <a:latin typeface="Source Sans Pro Light"/>
                </a:rPr>
                <a:t>if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i="1" dirty="0">
                  <a:latin typeface="Source Sans Pro Light"/>
                </a:rPr>
                <a:t> is not </a:t>
              </a:r>
              <a:r>
                <a:rPr lang="en-US" sz="800" i="1" dirty="0" smtClean="0">
                  <a:latin typeface="Source Sans Pro Light"/>
                </a:rPr>
                <a:t>a number then it must be put in quotes</a:t>
              </a:r>
              <a:r>
                <a:rPr lang="en-US" sz="800" dirty="0" smtClean="0">
                  <a:latin typeface="Source Sans Pro Light"/>
                </a:rPr>
                <a:t>).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3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dfobj,condition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3816" y="32700"/>
            <a:ext cx="2926544" cy="3816391"/>
            <a:chOff x="43816" y="32700"/>
            <a:chExt cx="2926544" cy="3816391"/>
          </a:xfrm>
        </p:grpSpPr>
        <p:sp>
          <p:nvSpPr>
            <p:cNvPr id="21" name="Shape 34"/>
            <p:cNvSpPr/>
            <p:nvPr/>
          </p:nvSpPr>
          <p:spPr>
            <a:xfrm>
              <a:off x="44280" y="2887761"/>
              <a:ext cx="2926080" cy="961330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("C:/aaaWork/Web/GitHub/NCMTH107")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("93cars.csv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Shape 34"/>
            <p:cNvSpPr/>
            <p:nvPr/>
          </p:nvSpPr>
          <p:spPr>
            <a:xfrm>
              <a:off x="43926" y="171164"/>
              <a:ext cx="2926080" cy="274448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Excel, enter variables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characters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as “Comma Separated Values (*.CSV)” file in your local directory/folder.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PROVIDED BY PROFESSOR: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Goto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the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MTH107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Resources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webpage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“data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” link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(right-click) to your local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THE EXTERNAL CSV FILE INTO R:</a:t>
              </a:r>
              <a:r>
                <a:rPr lang="en-US" sz="80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with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the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your script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to load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data into the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object.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structure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of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object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1" name="Shape 38"/>
            <p:cNvSpPr/>
            <p:nvPr/>
          </p:nvSpPr>
          <p:spPr>
            <a:xfrm>
              <a:off x="4381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427" y="2330918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3910" y="2673976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105426" y="2641022"/>
            <a:ext cx="2926080" cy="2017287"/>
            <a:chOff x="3105426" y="2641022"/>
            <a:chExt cx="2926080" cy="2017287"/>
          </a:xfrm>
        </p:grpSpPr>
        <p:sp>
          <p:nvSpPr>
            <p:cNvPr id="36" name="Shape 34"/>
            <p:cNvSpPr/>
            <p:nvPr/>
          </p:nvSpPr>
          <p:spPr>
            <a:xfrm>
              <a:off x="3105426" y="3281496"/>
              <a:ext cx="2926080" cy="13768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93.0   29.1    5.3   20.0   26.0   28.0   31.0   50.0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MPG")</a:t>
              </a: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35" name="Shape 34"/>
            <p:cNvSpPr/>
            <p:nvPr/>
          </p:nvSpPr>
          <p:spPr>
            <a:xfrm>
              <a:off x="3105426" y="2641022"/>
              <a:ext cx="2926080" cy="65509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(mean, median, SD, IQR, etc.) and a histogram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51146" y="29355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 smtClean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Summarize(~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7" name="Pi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953685" y="3826373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58" name="Group 57"/>
          <p:cNvGrpSpPr/>
          <p:nvPr/>
        </p:nvGrpSpPr>
        <p:grpSpPr>
          <a:xfrm>
            <a:off x="3105426" y="32700"/>
            <a:ext cx="2926080" cy="2476727"/>
            <a:chOff x="3105426" y="32700"/>
            <a:chExt cx="2926080" cy="2476727"/>
          </a:xfrm>
        </p:grpSpPr>
        <p:sp>
          <p:nvSpPr>
            <p:cNvPr id="29" name="Shape 34"/>
            <p:cNvSpPr/>
            <p:nvPr/>
          </p:nvSpPr>
          <p:spPr>
            <a:xfrm>
              <a:off x="3105426" y="229419"/>
              <a:ext cx="2926080" cy="75806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table, percentage table,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bar chart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</p:txBody>
        </p:sp>
        <p:sp>
          <p:nvSpPr>
            <p:cNvPr id="30" name="Shape 38"/>
            <p:cNvSpPr/>
            <p:nvPr/>
          </p:nvSpPr>
          <p:spPr>
            <a:xfrm>
              <a:off x="310542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1146" y="511226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freq1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(freq1,digits=1)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barplot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(freq1,xlab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=“better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Frequency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41" name="Shape 34"/>
            <p:cNvSpPr/>
            <p:nvPr/>
          </p:nvSpPr>
          <p:spPr>
            <a:xfrm>
              <a:off x="3105426" y="972038"/>
              <a:ext cx="2926080" cy="15373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(freq1,digits=1)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    Sum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17.2    11.8    23.7    22.6    15.1     9.7   100.1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barplot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="Type of Car",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="Frequency")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pic>
          <p:nvPicPr>
            <p:cNvPr id="38" name="Pictur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4094326" y="1688230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6140661" y="38358"/>
            <a:ext cx="2931670" cy="3212995"/>
            <a:chOff x="6140661" y="38358"/>
            <a:chExt cx="2931670" cy="3212995"/>
          </a:xfrm>
        </p:grpSpPr>
        <p:sp>
          <p:nvSpPr>
            <p:cNvPr id="52" name="Shape 34"/>
            <p:cNvSpPr/>
            <p:nvPr/>
          </p:nvSpPr>
          <p:spPr>
            <a:xfrm>
              <a:off x="6146251" y="1141523"/>
              <a:ext cx="2926080" cy="210983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26  22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(freq2,margin=1,digits=1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(freq2,margin=2,digits=1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28" name="Shape 36"/>
            <p:cNvSpPr/>
            <p:nvPr/>
          </p:nvSpPr>
          <p:spPr>
            <a:xfrm>
              <a:off x="7192412" y="9694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46" name="Shape 34"/>
            <p:cNvSpPr/>
            <p:nvPr/>
          </p:nvSpPr>
          <p:spPr>
            <a:xfrm>
              <a:off x="6144220" y="196821"/>
              <a:ext cx="2926080" cy="96902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varRow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varCol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variables.</a:t>
              </a:r>
            </a:p>
          </p:txBody>
        </p:sp>
        <p:sp>
          <p:nvSpPr>
            <p:cNvPr id="47" name="Shape 38"/>
            <p:cNvSpPr/>
            <p:nvPr/>
          </p:nvSpPr>
          <p:spPr>
            <a:xfrm>
              <a:off x="6140661" y="3835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93944" y="556567"/>
              <a:ext cx="283464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freq2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cvarRow+cvarCol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(freq2,digits=#1)                       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(freq2,digits=1,margin=1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(freq2,digits=1,margin=2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#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column %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05426" y="4781225"/>
            <a:ext cx="2926080" cy="2000638"/>
            <a:chOff x="3105426" y="4794771"/>
            <a:chExt cx="2926080" cy="2000638"/>
          </a:xfrm>
        </p:grpSpPr>
        <p:sp>
          <p:nvSpPr>
            <p:cNvPr id="40" name="Shape 34"/>
            <p:cNvSpPr/>
            <p:nvPr/>
          </p:nvSpPr>
          <p:spPr>
            <a:xfrm>
              <a:off x="3105426" y="5404307"/>
              <a:ext cx="2926080" cy="139110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n mean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min Q1 median Q3 max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      No 45 30.1 6.2  21 25     30 33  50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     Yes 48 28.1 4.2  20 26     28 30  41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3105426" y="4794771"/>
              <a:ext cx="2926080" cy="62891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and histograms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separated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groups in the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51146" y="5071422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 smtClean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Summarize(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3845" y="6002037"/>
              <a:ext cx="1463040" cy="73152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6138930" y="3397546"/>
            <a:ext cx="2927811" cy="2077922"/>
            <a:chOff x="6162399" y="3401796"/>
            <a:chExt cx="2927811" cy="2077922"/>
          </a:xfrm>
        </p:grpSpPr>
        <p:sp>
          <p:nvSpPr>
            <p:cNvPr id="50" name="Shape 34"/>
            <p:cNvSpPr/>
            <p:nvPr/>
          </p:nvSpPr>
          <p:spPr>
            <a:xfrm>
              <a:off x="6164130" y="4218391"/>
              <a:ext cx="2926080" cy="126132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plot(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)")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0.811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1" name="Pictur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7146501" y="4486535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53" name="Shape 34"/>
            <p:cNvSpPr/>
            <p:nvPr/>
          </p:nvSpPr>
          <p:spPr>
            <a:xfrm>
              <a:off x="6162399" y="3401796"/>
              <a:ext cx="2926080" cy="84355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Correlation (r) and scatterplot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17919" y="3734429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plot(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qvarY~qvarX,data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</a:t>
              </a:r>
              <a:endParaRPr lang="en-US" sz="800" dirty="0" smtClean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 smtClean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qvarY+qvarX,data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32354" y="5601484"/>
            <a:ext cx="2926794" cy="1176184"/>
            <a:chOff x="6155823" y="5605734"/>
            <a:chExt cx="2926794" cy="1176184"/>
          </a:xfrm>
        </p:grpSpPr>
        <p:sp>
          <p:nvSpPr>
            <p:cNvPr id="54" name="Shape 34"/>
            <p:cNvSpPr/>
            <p:nvPr/>
          </p:nvSpPr>
          <p:spPr>
            <a:xfrm>
              <a:off x="6155823" y="6422329"/>
              <a:ext cx="2926080" cy="3595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plot(~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dfcar,pch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=21,bg="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gray70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pairwise.complete.obs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Shape 34"/>
            <p:cNvSpPr/>
            <p:nvPr/>
          </p:nvSpPr>
          <p:spPr>
            <a:xfrm>
              <a:off x="6156537" y="5605734"/>
              <a:ext cx="2926080" cy="84355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(ALL PAIRS)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Correlation (r) and scatterplot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all </a:t>
              </a: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paris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of quantitative variables.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2057" y="5938367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pairs(~qvar1+qvar2+qvar3,data=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pch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=21,bg=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gray70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 smtClean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use=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pairwise.complet.obs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044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5438" y="3486025"/>
            <a:ext cx="2926929" cy="3169174"/>
            <a:chOff x="75438" y="3548368"/>
            <a:chExt cx="2926929" cy="3169174"/>
          </a:xfrm>
        </p:grpSpPr>
        <p:sp>
          <p:nvSpPr>
            <p:cNvPr id="14" name="Shape 34"/>
            <p:cNvSpPr/>
            <p:nvPr/>
          </p:nvSpPr>
          <p:spPr>
            <a:xfrm>
              <a:off x="75438" y="5089609"/>
              <a:ext cx="2926080" cy="162793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lm(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     Weight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51.601365   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0.007327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bfl,ylab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)")</a:t>
              </a:r>
              <a: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rSquared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0.6571665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Shape 34"/>
            <p:cNvSpPr/>
            <p:nvPr/>
          </p:nvSpPr>
          <p:spPr>
            <a:xfrm>
              <a:off x="76287" y="3699342"/>
              <a:ext cx="2926080" cy="140927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best-fit line between the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rspvar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response 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expvar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explanatory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 visual of the best-fit line.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r</a:t>
              </a:r>
              <a:r>
                <a:rPr lang="en-US" sz="800" baseline="300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value.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9" name="Shape 38"/>
            <p:cNvSpPr/>
            <p:nvPr/>
          </p:nvSpPr>
          <p:spPr>
            <a:xfrm>
              <a:off x="76287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6025" y="403734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rspvar~expvar,data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6025" y="485546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rSquared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6025" y="443595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fitPlot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bfl,ylab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rspvar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labl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labl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15" name="Pictur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948757" y="5729847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3143915" y="60464"/>
            <a:ext cx="2926625" cy="3324595"/>
            <a:chOff x="3108295" y="111740"/>
            <a:chExt cx="2926625" cy="3324595"/>
          </a:xfrm>
        </p:grpSpPr>
        <p:sp>
          <p:nvSpPr>
            <p:cNvPr id="32" name="Shape 34"/>
            <p:cNvSpPr/>
            <p:nvPr/>
          </p:nvSpPr>
          <p:spPr>
            <a:xfrm>
              <a:off x="3108295" y="1671291"/>
              <a:ext cx="2926080" cy="176504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="greater",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=0.95,sd=6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z= 4.9601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n= 93,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Dev=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6.000, 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 the sample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= 0.622, p-value = 3.523e-07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greater than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95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28.06264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dfcar$HMPG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29.08602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="two.sided",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Shape 34"/>
            <p:cNvSpPr/>
            <p:nvPr/>
          </p:nvSpPr>
          <p:spPr>
            <a:xfrm>
              <a:off x="3108840" y="272766"/>
              <a:ext cx="2926080" cy="14150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>
                  <a:latin typeface="Source Sans Pro Light"/>
                </a:rPr>
                <a:t>ONE </a:t>
              </a:r>
              <a:r>
                <a:rPr lang="en-US" sz="800" b="1" dirty="0" smtClean="0">
                  <a:latin typeface="Source Sans Pro Light"/>
                </a:rPr>
                <a:t>SAMPLE Z-TEST AND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quantitative. 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less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greater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level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</a:t>
              </a:r>
              <a:r>
                <a:rPr lang="en-US" sz="800" dirty="0" err="1">
                  <a:latin typeface="Source Sans Pro Light"/>
                </a:rPr>
                <a:t>popn</a:t>
              </a:r>
              <a:r>
                <a:rPr lang="en-US" sz="800" dirty="0">
                  <a:latin typeface="Source Sans Pro Light"/>
                </a:rPr>
                <a:t>. standard deviation (</a:t>
              </a:r>
              <a:r>
                <a:rPr lang="en-US" sz="800" dirty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17" name="Shape 38"/>
            <p:cNvSpPr/>
            <p:nvPr/>
          </p:nvSpPr>
          <p:spPr>
            <a:xfrm>
              <a:off x="3108840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8722" y="51383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z.test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37888" y="49397"/>
            <a:ext cx="2927017" cy="4134578"/>
            <a:chOff x="6137888" y="111740"/>
            <a:chExt cx="2927017" cy="4134578"/>
          </a:xfrm>
        </p:grpSpPr>
        <p:sp>
          <p:nvSpPr>
            <p:cNvPr id="27" name="Shape 34"/>
            <p:cNvSpPr/>
            <p:nvPr/>
          </p:nvSpPr>
          <p:spPr>
            <a:xfrm>
              <a:off x="6138824" y="2244798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chi$expected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(freq2,margin=1,digits=1)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Shape 34"/>
            <p:cNvSpPr/>
            <p:nvPr/>
          </p:nvSpPr>
          <p:spPr>
            <a:xfrm>
              <a:off x="6138825" y="266045"/>
              <a:ext cx="2926080" cy="200194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(TWO SAMPLE) CHI-SQUARE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Source Sans Pro Light"/>
                </a:rPr>
                <a:t>Chi-square </a:t>
              </a:r>
              <a:r>
                <a:rPr lang="en-US" sz="800" dirty="0" smtClean="0">
                  <a:latin typeface="Source Sans Pro Light"/>
                </a:rPr>
                <a:t>for </a:t>
              </a:r>
              <a:r>
                <a:rPr lang="en-US" sz="800" dirty="0">
                  <a:latin typeface="Source Sans Pro Light"/>
                </a:rPr>
                <a:t>two-way frequency </a:t>
              </a:r>
              <a:r>
                <a:rPr lang="en-US" sz="800" dirty="0" smtClean="0">
                  <a:latin typeface="Source Sans Pro Light"/>
                </a:rPr>
                <a:t>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</a:rPr>
                <a:t> (with the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rspvar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response variable in columns and the populations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popvar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as rows).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</a:t>
              </a:r>
              <a:r>
                <a:rPr lang="en-US" sz="800" dirty="0">
                  <a:latin typeface="Source Sans Pro Light"/>
                </a:rPr>
                <a:t>the expected 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 for each population.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1" name="Shape 38"/>
            <p:cNvSpPr/>
            <p:nvPr/>
          </p:nvSpPr>
          <p:spPr>
            <a:xfrm>
              <a:off x="6137888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99411" y="9056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popvar+rspvar,data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chi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obstbl,correct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09443" y="153480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20210" y="2021791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=1,margin=1)       # row percent table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0852" y="40658"/>
            <a:ext cx="2926957" cy="3333333"/>
            <a:chOff x="80852" y="103001"/>
            <a:chExt cx="2926957" cy="3333333"/>
          </a:xfrm>
        </p:grpSpPr>
        <p:sp>
          <p:nvSpPr>
            <p:cNvPr id="28" name="Shape 34"/>
            <p:cNvSpPr/>
            <p:nvPr/>
          </p:nvSpPr>
          <p:spPr>
            <a:xfrm>
              <a:off x="81729" y="1907371"/>
              <a:ext cx="2926080" cy="152896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(50,mean=45,sd=10,lower.tail=FALSE)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(50,mean=45,sd=10)          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(0.05,mean=45,sd=10,type=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q")        #rev-left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(0.2,mean=45,sd=10,type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#rev-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(30))          #using SE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(0.95,mean=45,sd=10/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=FALSE)          #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Shape 34"/>
            <p:cNvSpPr/>
            <p:nvPr/>
          </p:nvSpPr>
          <p:spPr>
            <a:xfrm>
              <a:off x="80852" y="275083"/>
              <a:ext cx="2926080" cy="163598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where 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a value of the quantitative </a:t>
              </a:r>
              <a:r>
                <a:rPr lang="en-US" sz="800" dirty="0" smtClean="0">
                  <a:latin typeface="Source Sans Pro Light"/>
                </a:rPr>
                <a:t>variable (x)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dirty="0" smtClean="0">
                  <a:latin typeface="Source Sans Pro Light"/>
                </a:rPr>
                <a:t>an area </a:t>
              </a:r>
              <a:r>
                <a:rPr lang="en-US" sz="800" dirty="0">
                  <a:latin typeface="Source Sans Pro Light"/>
                </a:rPr>
                <a:t>(i.e., </a:t>
              </a:r>
              <a:r>
                <a:rPr lang="en-US" sz="800" dirty="0" smtClean="0">
                  <a:latin typeface="Source Sans Pro Light"/>
                </a:rPr>
                <a:t>a percentage provided as </a:t>
              </a:r>
              <a:r>
                <a:rPr lang="en-US" sz="800" dirty="0">
                  <a:latin typeface="Source Sans Pro Light"/>
                </a:rPr>
                <a:t>a proportion).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</a:t>
              </a:r>
              <a:r>
                <a:rPr lang="en-US" sz="800" dirty="0" smtClean="0">
                  <a:latin typeface="Source Sans Pro Light"/>
                </a:rPr>
                <a:t> is the population mean (</a:t>
              </a:r>
              <a:r>
                <a:rPr lang="en-US" sz="800" dirty="0" smtClean="0"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is the standard </a:t>
              </a:r>
              <a:r>
                <a:rPr lang="en-US" sz="800" dirty="0">
                  <a:latin typeface="Source Sans Pro Light"/>
                </a:rPr>
                <a:t>deviation </a:t>
              </a:r>
              <a:r>
                <a:rPr lang="en-US" sz="800" dirty="0" smtClean="0">
                  <a:latin typeface="Source Sans Pro Light"/>
                </a:rPr>
                <a:t>(</a:t>
              </a:r>
              <a:r>
                <a:rPr lang="en-US" sz="800" dirty="0" smtClean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 or error (SE)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type=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latin typeface="Source Sans Pro Light"/>
                </a:rPr>
                <a:t>is included for reverse </a:t>
              </a:r>
              <a:r>
                <a:rPr lang="en-US" sz="800" dirty="0" smtClean="0">
                  <a:latin typeface="Source Sans Pro Light"/>
                </a:rPr>
                <a:t>calculations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lower.tail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included for “right-of” </a:t>
              </a:r>
              <a:r>
                <a:rPr lang="en-US" sz="800" dirty="0" smtClean="0">
                  <a:latin typeface="Source Sans Pro Light"/>
                </a:rPr>
                <a:t>calculations</a:t>
              </a:r>
              <a:endParaRPr lang="en-US" sz="800" dirty="0">
                <a:latin typeface="Source Sans Pro Light"/>
              </a:endParaRPr>
            </a:p>
            <a:p>
              <a:pPr marL="1740" algn="l">
                <a:buClr>
                  <a:schemeClr val="tx1"/>
                </a:buClr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740" algn="l">
                <a:buClr>
                  <a:schemeClr val="tx1"/>
                </a:buClr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SE use (where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nval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=sample size):</a:t>
              </a:r>
            </a:p>
          </p:txBody>
        </p:sp>
        <p:sp>
          <p:nvSpPr>
            <p:cNvPr id="5" name="Shape 38"/>
            <p:cNvSpPr/>
            <p:nvPr/>
          </p:nvSpPr>
          <p:spPr>
            <a:xfrm>
              <a:off x="80852" y="103001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9184" y="37418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distrib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val,mean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sdval,lower.tail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=FALSE,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type=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184" y="165925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/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sqrt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nval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215" y="2059353"/>
              <a:ext cx="1006676" cy="73152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132632" y="3486025"/>
            <a:ext cx="2926080" cy="3169174"/>
            <a:chOff x="3132632" y="3548368"/>
            <a:chExt cx="2926080" cy="3169174"/>
          </a:xfrm>
        </p:grpSpPr>
        <p:sp>
          <p:nvSpPr>
            <p:cNvPr id="33" name="Shape 34"/>
            <p:cNvSpPr/>
            <p:nvPr/>
          </p:nvSpPr>
          <p:spPr>
            <a:xfrm>
              <a:off x="3132632" y="5339136"/>
              <a:ext cx="2926080" cy="1378406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5.3595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0.02286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="less",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Shape 34"/>
            <p:cNvSpPr/>
            <p:nvPr/>
          </p:nvSpPr>
          <p:spPr>
            <a:xfrm>
              <a:off x="3132632" y="3702335"/>
              <a:ext cx="2926080" cy="165999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TWO SAMPLE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3600" dirty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quantitative 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less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greater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level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a categorical </a:t>
              </a:r>
              <a:r>
                <a:rPr lang="en-US" sz="800" dirty="0">
                  <a:latin typeface="Source Sans Pro Light"/>
                </a:rPr>
                <a:t>variable in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that identifies the groups</a:t>
              </a:r>
              <a:endParaRPr lang="en-US" sz="800" dirty="0">
                <a:solidFill>
                  <a:schemeClr val="tx1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9908" y="3978900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levenesTest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dfobj,alt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=HA 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34" name="Shape 38"/>
            <p:cNvSpPr/>
            <p:nvPr/>
          </p:nvSpPr>
          <p:spPr>
            <a:xfrm>
              <a:off x="3132632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37887" y="4293322"/>
            <a:ext cx="2927017" cy="2361877"/>
            <a:chOff x="6137887" y="4355665"/>
            <a:chExt cx="2927017" cy="2361877"/>
          </a:xfrm>
        </p:grpSpPr>
        <p:sp>
          <p:nvSpPr>
            <p:cNvPr id="35" name="Shape 34"/>
            <p:cNvSpPr/>
            <p:nvPr/>
          </p:nvSpPr>
          <p:spPr>
            <a:xfrm>
              <a:off x="6138824" y="4509970"/>
              <a:ext cx="2926080" cy="22075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(ONE SAMPLE) GOODNESS-OF-FIT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Goodness-of-fit for one-way </a:t>
              </a:r>
              <a:r>
                <a:rPr lang="en-US" sz="800" dirty="0">
                  <a:latin typeface="Source Sans Pro Light"/>
                </a:rPr>
                <a:t>frequency </a:t>
              </a:r>
              <a:r>
                <a:rPr lang="en-US" sz="800" dirty="0" smtClean="0">
                  <a:latin typeface="Source Sans Pro Light"/>
                </a:rPr>
                <a:t>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nd expected values (or ratios)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4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</a:t>
              </a:r>
              <a:r>
                <a:rPr lang="en-US" sz="800" dirty="0">
                  <a:latin typeface="Source Sans Pro Light"/>
                </a:rPr>
                <a:t>the expected 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36" name="Shape 38"/>
            <p:cNvSpPr/>
            <p:nvPr/>
          </p:nvSpPr>
          <p:spPr>
            <a:xfrm>
              <a:off x="6137887" y="435566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7686" y="5000119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c(lvl1=##,lvl2=##,lvl3=##) )         # if summarized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popvar+rspvar,data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        # if raw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-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c(lvl1=##,lvl2=##,lvl3=## 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exp.p,rescale.p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                   correct=FALSE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09442" y="5983896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20209" y="6470878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279" y="6639277"/>
            <a:ext cx="408405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93391" y="6639277"/>
            <a:ext cx="97743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Revised Dec-18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2670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1074</Words>
  <Application>Microsoft Office PowerPoint</Application>
  <PresentationFormat>Letter Paper (8.5x11 in)</PresentationFormat>
  <Paragraphs>229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Arabic Typesetting</vt:lpstr>
      <vt:lpstr>Arial</vt:lpstr>
      <vt:lpstr>Avenir Book</vt:lpstr>
      <vt:lpstr>Bookman Old Style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104</cp:revision>
  <cp:lastPrinted>2016-12-15T18:07:42Z</cp:lastPrinted>
  <dcterms:modified xsi:type="dcterms:W3CDTF">2018-12-26T19:33:39Z</dcterms:modified>
</cp:coreProperties>
</file>