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423" r:id="rId2"/>
    <p:sldId id="443" r:id="rId3"/>
    <p:sldId id="444" r:id="rId4"/>
    <p:sldId id="308" r:id="rId5"/>
    <p:sldId id="442" r:id="rId6"/>
    <p:sldId id="445" r:id="rId7"/>
    <p:sldId id="446" r:id="rId8"/>
    <p:sldId id="447" r:id="rId9"/>
    <p:sldId id="448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4251" autoAdjust="0"/>
  </p:normalViewPr>
  <p:slideViewPr>
    <p:cSldViewPr>
      <p:cViewPr varScale="1">
        <p:scale>
          <a:sx n="88" d="100"/>
          <a:sy n="88" d="100"/>
        </p:scale>
        <p:origin x="984" y="71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7119F38-B1F5-4AEA-8986-E0367F86DD1B}" type="slidenum">
              <a:rPr lang="en-US"/>
              <a:pPr/>
              <a:t>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143000"/>
            <a:ext cx="5916613" cy="1066800"/>
            <a:chOff x="1098" y="2830"/>
            <a:chExt cx="3727" cy="672"/>
          </a:xfrm>
        </p:grpSpPr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098" y="2830"/>
              <a:ext cx="99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Sample</a:t>
              </a:r>
            </a:p>
            <a:p>
              <a:pPr algn="ctr"/>
              <a:r>
                <a:rPr lang="en-US" sz="3200" b="1">
                  <a:solidFill>
                    <a:schemeClr val="accent2"/>
                  </a:solidFill>
                </a:rPr>
                <a:t>Statistic</a:t>
              </a:r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3516" y="2830"/>
              <a:ext cx="130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Population</a:t>
              </a:r>
            </a:p>
            <a:p>
              <a:pPr algn="ctr"/>
              <a:r>
                <a:rPr lang="en-US" sz="3200" b="1">
                  <a:solidFill>
                    <a:schemeClr val="accent1"/>
                  </a:solidFill>
                </a:rPr>
                <a:t>Parameter</a:t>
              </a:r>
            </a:p>
          </p:txBody>
        </p:sp>
        <p:sp>
          <p:nvSpPr>
            <p:cNvPr id="59400" name="AutoShape 8"/>
            <p:cNvSpPr>
              <a:spLocks noChangeArrowheads="1"/>
            </p:cNvSpPr>
            <p:nvPr/>
          </p:nvSpPr>
          <p:spPr bwMode="auto">
            <a:xfrm>
              <a:off x="2160" y="2928"/>
              <a:ext cx="1344" cy="480"/>
            </a:xfrm>
            <a:prstGeom prst="rightArrow">
              <a:avLst>
                <a:gd name="adj1" fmla="val 50000"/>
                <a:gd name="adj2" fmla="val 7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smtClean="0"/>
              <a:t>Hypothesis/Significance Testing</a:t>
            </a:r>
          </a:p>
          <a:p>
            <a:pPr lvl="1"/>
            <a:r>
              <a:rPr lang="en-US" kern="0" smtClean="0"/>
              <a:t>assess evidence the data gives against a hypothesis about a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</a:p>
          <a:p>
            <a:endParaRPr lang="en-US" kern="0" smtClean="0"/>
          </a:p>
          <a:p>
            <a:r>
              <a:rPr lang="en-US" b="1" kern="0" smtClean="0"/>
              <a:t>Confidence Regions</a:t>
            </a:r>
          </a:p>
          <a:p>
            <a:pPr lvl="1"/>
            <a:r>
              <a:rPr lang="en-US" kern="0" smtClean="0"/>
              <a:t>provide a range (</a:t>
            </a:r>
            <a:r>
              <a:rPr lang="en-US" kern="0" smtClean="0">
                <a:solidFill>
                  <a:srgbClr val="0070C0"/>
                </a:solidFill>
              </a:rPr>
              <a:t>region</a:t>
            </a:r>
            <a:r>
              <a:rPr lang="en-US" kern="0" smtClean="0"/>
              <a:t>) believed to contain the </a:t>
            </a:r>
            <a:r>
              <a:rPr lang="en-US" b="1" i="1" kern="0" smtClean="0">
                <a:solidFill>
                  <a:srgbClr val="FF0000"/>
                </a:solidFill>
              </a:rPr>
              <a:t>parameter</a:t>
            </a:r>
            <a:r>
              <a:rPr lang="en-US" kern="0" smtClean="0"/>
              <a:t> with a certain believability (</a:t>
            </a:r>
            <a:r>
              <a:rPr lang="en-US" kern="0" smtClean="0">
                <a:solidFill>
                  <a:srgbClr val="0070C0"/>
                </a:solidFill>
              </a:rPr>
              <a:t>confidence</a:t>
            </a:r>
            <a:r>
              <a:rPr lang="en-US" kern="0" smtClean="0"/>
              <a:t>)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sp>
        <p:nvSpPr>
          <p:cNvPr id="3" name="Flowchart: Terminator 2"/>
          <p:cNvSpPr/>
          <p:nvPr/>
        </p:nvSpPr>
        <p:spPr bwMode="auto">
          <a:xfrm>
            <a:off x="533400" y="1143000"/>
            <a:ext cx="3352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Make Observation</a:t>
            </a:r>
          </a:p>
        </p:txBody>
      </p:sp>
      <p:sp>
        <p:nvSpPr>
          <p:cNvPr id="9" name="Flowchart: Terminator 8"/>
          <p:cNvSpPr/>
          <p:nvPr/>
        </p:nvSpPr>
        <p:spPr bwMode="auto">
          <a:xfrm>
            <a:off x="1524000" y="2286000"/>
            <a:ext cx="60960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Make Predictions from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Hypothesis</a:t>
            </a:r>
          </a:p>
        </p:txBody>
      </p:sp>
      <p:sp>
        <p:nvSpPr>
          <p:cNvPr id="11" name="Flowchart: Terminator 10"/>
          <p:cNvSpPr/>
          <p:nvPr/>
        </p:nvSpPr>
        <p:spPr bwMode="auto">
          <a:xfrm>
            <a:off x="1600200" y="3505200"/>
            <a:ext cx="60198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Gather Observations / Experiment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Flowchart: Terminator 11"/>
          <p:cNvSpPr/>
          <p:nvPr/>
        </p:nvSpPr>
        <p:spPr bwMode="auto">
          <a:xfrm>
            <a:off x="762000" y="4724400"/>
            <a:ext cx="7924800" cy="16764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/>
              <a:t>Compare Observations to Predictions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>
                <a:solidFill>
                  <a:srgbClr val="FF0000"/>
                </a:solidFill>
              </a:rPr>
              <a:t>M</a:t>
            </a:r>
            <a:r>
              <a:rPr lang="en-US" sz="2800" b="1" i="1" dirty="0" smtClean="0">
                <a:solidFill>
                  <a:srgbClr val="FF0000"/>
                </a:solidFill>
              </a:rPr>
              <a:t>atch</a:t>
            </a:r>
            <a:r>
              <a:rPr lang="en-US" sz="2800" i="1" dirty="0" smtClean="0">
                <a:solidFill>
                  <a:srgbClr val="FF0000"/>
                </a:solidFill>
              </a:rPr>
              <a:t>, gain belief in hypothesis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 smtClean="0">
                <a:solidFill>
                  <a:srgbClr val="FF0000"/>
                </a:solidFill>
              </a:rPr>
              <a:t>Don’t match</a:t>
            </a:r>
            <a:r>
              <a:rPr lang="en-US" sz="2800" i="1" dirty="0" smtClean="0">
                <a:solidFill>
                  <a:srgbClr val="FF0000"/>
                </a:solidFill>
              </a:rPr>
              <a:t>, lose belief in hypothesis</a:t>
            </a:r>
            <a:endParaRPr kumimoji="0" lang="en-US" sz="280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886200" y="1295400"/>
            <a:ext cx="1143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4381500" y="30099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4381500" y="4229100"/>
            <a:ext cx="609600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7901183">
            <a:off x="5271038" y="1808231"/>
            <a:ext cx="75805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5029200" y="1143000"/>
            <a:ext cx="3886200" cy="609600"/>
          </a:xfrm>
          <a:prstGeom prst="flowChartTerminato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Construct Hypothesis</a:t>
            </a:r>
          </a:p>
        </p:txBody>
      </p:sp>
    </p:spTree>
    <p:extLst>
      <p:ext uri="{BB962C8B-B14F-4D97-AF65-F5344CB8AC3E}">
        <p14:creationId xmlns:p14="http://schemas.microsoft.com/office/powerpoint/2010/main" val="30018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  <p:bldP spid="6" grpId="0" animBg="1"/>
      <p:bldP spid="14" grpId="0" animBg="1"/>
      <p:bldP spid="15" grpId="0" animBg="1"/>
      <p:bldP spid="1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9D548B4-ACAB-4E6A-AF50-42F4421CBF22}" type="slidenum">
              <a:rPr lang="en-US"/>
              <a:pPr/>
              <a:t>3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The Scientific Method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143000"/>
            <a:ext cx="8382000" cy="5257800"/>
            <a:chOff x="533400" y="1143000"/>
            <a:chExt cx="8382000" cy="5257800"/>
          </a:xfrm>
          <a:solidFill>
            <a:schemeClr val="bg1">
              <a:lumMod val="75000"/>
              <a:alpha val="20000"/>
            </a:schemeClr>
          </a:solidFill>
        </p:grpSpPr>
        <p:sp>
          <p:nvSpPr>
            <p:cNvPr id="3" name="Flowchart: Terminator 2"/>
            <p:cNvSpPr/>
            <p:nvPr/>
          </p:nvSpPr>
          <p:spPr bwMode="auto">
            <a:xfrm>
              <a:off x="533400" y="1143000"/>
              <a:ext cx="3352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Make Observation</a:t>
              </a:r>
            </a:p>
          </p:txBody>
        </p:sp>
        <p:sp>
          <p:nvSpPr>
            <p:cNvPr id="9" name="Flowchart: Terminator 8"/>
            <p:cNvSpPr/>
            <p:nvPr/>
          </p:nvSpPr>
          <p:spPr bwMode="auto">
            <a:xfrm>
              <a:off x="1524000" y="2286000"/>
              <a:ext cx="60960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Make Predictions from </a:t>
              </a: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</a:rPr>
                <a:t>Hypothesis</a:t>
              </a:r>
            </a:p>
          </p:txBody>
        </p:sp>
        <p:sp>
          <p:nvSpPr>
            <p:cNvPr id="11" name="Flowchart: Terminator 10"/>
            <p:cNvSpPr/>
            <p:nvPr/>
          </p:nvSpPr>
          <p:spPr bwMode="auto">
            <a:xfrm>
              <a:off x="1600200" y="3505200"/>
              <a:ext cx="60198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Gather Observations / Experiment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12" name="Flowchart: Terminator 11"/>
            <p:cNvSpPr/>
            <p:nvPr/>
          </p:nvSpPr>
          <p:spPr bwMode="auto">
            <a:xfrm>
              <a:off x="762000" y="4724400"/>
              <a:ext cx="7924800" cy="16764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 smtClean="0">
                  <a:solidFill>
                    <a:schemeClr val="tx1">
                      <a:alpha val="20000"/>
                    </a:schemeClr>
                  </a:solidFill>
                </a:rPr>
                <a:t>Compare Observations to Predictions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>
                  <a:solidFill>
                    <a:schemeClr val="tx1">
                      <a:alpha val="20000"/>
                    </a:schemeClr>
                  </a:solidFill>
                </a:rPr>
                <a:t>M</a:t>
              </a: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gain belief in hypothesis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i="1" dirty="0" smtClean="0">
                  <a:solidFill>
                    <a:schemeClr val="tx1">
                      <a:alpha val="20000"/>
                    </a:schemeClr>
                  </a:solidFill>
                </a:rPr>
                <a:t>Don’t match</a:t>
              </a:r>
              <a:r>
                <a:rPr lang="en-US" sz="2800" i="1" dirty="0" smtClean="0">
                  <a:solidFill>
                    <a:schemeClr val="tx1">
                      <a:alpha val="20000"/>
                    </a:schemeClr>
                  </a:solidFill>
                </a:rPr>
                <a:t>, lose belief in hypothesis</a:t>
              </a:r>
              <a:endParaRPr kumimoji="0" lang="en-US" sz="2800" i="1" u="none" strike="noStrike" cap="none" normalizeH="0" baseline="0" dirty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</a:endParaRP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3886200" y="1295400"/>
              <a:ext cx="1143000" cy="3048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5400000">
              <a:off x="4381500" y="30099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5400000">
              <a:off x="4381500" y="4229100"/>
              <a:ext cx="609600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7901183">
              <a:off x="5271038" y="1808231"/>
              <a:ext cx="758053" cy="381000"/>
            </a:xfrm>
            <a:prstGeom prst="rightArrow">
              <a:avLst/>
            </a:prstGeom>
            <a:grpFill/>
            <a:ln w="9525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 bwMode="auto">
            <a:xfrm>
              <a:off x="5029200" y="1143000"/>
              <a:ext cx="3886200" cy="609600"/>
            </a:xfrm>
            <a:prstGeom prst="flowChartTerminator">
              <a:avLst/>
            </a:prstGeom>
            <a:grpFill/>
            <a:ln w="19050" cap="flat" cmpd="sng" algn="ctr">
              <a:solidFill>
                <a:schemeClr val="tx1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alpha val="20000"/>
                    </a:schemeClr>
                  </a:solidFill>
                  <a:effectLst/>
                  <a:latin typeface="Times New Roman" pitchFamily="18" charset="0"/>
                </a:rPr>
                <a:t>Construct Hypothesis</a:t>
              </a:r>
            </a:p>
          </p:txBody>
        </p:sp>
      </p:grpSp>
      <p:sp>
        <p:nvSpPr>
          <p:cNvPr id="7" name="Rounded Rectangle 6"/>
          <p:cNvSpPr/>
          <p:nvPr/>
        </p:nvSpPr>
        <p:spPr bwMode="auto">
          <a:xfrm>
            <a:off x="304800" y="10668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is at center</a:t>
            </a:r>
          </a:p>
          <a:p>
            <a:pPr lvl="1"/>
            <a:r>
              <a:rPr lang="en-US" sz="3200" dirty="0"/>
              <a:t>Compares predictions to observations in the face of sampling variability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04800" y="3200400"/>
            <a:ext cx="8534400" cy="1828800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Statistical hypothesis testing follows same logic</a:t>
            </a:r>
          </a:p>
          <a:p>
            <a:pPr lvl="1"/>
            <a:r>
              <a:rPr lang="en-US" sz="3200" dirty="0" smtClean="0"/>
              <a:t>Compares observations </a:t>
            </a:r>
            <a:r>
              <a:rPr lang="en-US" sz="3200" dirty="0"/>
              <a:t>to </a:t>
            </a:r>
            <a:r>
              <a:rPr lang="en-US" sz="3200" dirty="0" smtClean="0"/>
              <a:t>predictions from a hypothesis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8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E8027E8-491D-48FD-9A9D-49D1702E501E}" type="slidenum">
              <a:rPr lang="en-US"/>
              <a:pPr/>
              <a:t>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Two Main Hypothesis Types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hlink"/>
                </a:solidFill>
              </a:rPr>
              <a:t>Research Hypothesis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a general </a:t>
            </a:r>
            <a:r>
              <a:rPr lang="en-US" sz="2800" dirty="0" smtClean="0"/>
              <a:t>statement of an effect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hlink"/>
                </a:solidFill>
              </a:rPr>
              <a:t>Statistical Hypothesis</a:t>
            </a:r>
            <a:r>
              <a:rPr lang="en-US" sz="3200" dirty="0" smtClean="0"/>
              <a:t> (two types)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Alternative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A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 mathematical representation of the research hypothesis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 smtClean="0"/>
              <a:t>one of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H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: parameter   &lt;,&gt;,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   specific value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200" b="1" dirty="0" smtClean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Null </a:t>
            </a:r>
            <a:r>
              <a:rPr lang="en-US" sz="2800" b="1" dirty="0"/>
              <a:t>Hypotheses (H</a:t>
            </a:r>
            <a:r>
              <a:rPr lang="en-US" sz="2800" b="1" baseline="-25000" dirty="0"/>
              <a:t>o</a:t>
            </a:r>
            <a:r>
              <a:rPr lang="en-US" sz="2800" b="1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the </a:t>
            </a:r>
            <a:r>
              <a:rPr lang="en-US" dirty="0" smtClean="0"/>
              <a:t>“no effect” or “no difference” </a:t>
            </a:r>
            <a:r>
              <a:rPr lang="en-US" dirty="0"/>
              <a:t>situation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dirty="0"/>
              <a:t>always </a:t>
            </a:r>
            <a:r>
              <a:rPr lang="en-US" b="1" dirty="0" smtClean="0">
                <a:solidFill>
                  <a:schemeClr val="accent1"/>
                </a:solidFill>
              </a:rPr>
              <a:t>H</a:t>
            </a:r>
            <a:r>
              <a:rPr lang="en-US" b="1" baseline="-25000" dirty="0" smtClean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: parameter   =</a:t>
            </a:r>
            <a:r>
              <a:rPr lang="en-US" b="1" dirty="0">
                <a:solidFill>
                  <a:schemeClr val="accent1"/>
                </a:solidFill>
                <a:sym typeface="Symbol" pitchFamily="18" charset="2"/>
              </a:rPr>
              <a:t>   specific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</a:t>
            </a:r>
            <a:r>
              <a:rPr lang="en-US" i="1" dirty="0" smtClean="0"/>
              <a:t>are</a:t>
            </a:r>
            <a:r>
              <a:rPr lang="en-US" i="1" dirty="0" smtClean="0"/>
              <a:t> </a:t>
            </a:r>
            <a:r>
              <a:rPr lang="en-US" i="1" dirty="0" smtClean="0"/>
              <a:t>the null and alternative </a:t>
            </a:r>
            <a:r>
              <a:rPr lang="en-US" i="1" dirty="0" smtClean="0"/>
              <a:t>hypotheses </a:t>
            </a:r>
            <a:r>
              <a:rPr lang="en-US" i="1" dirty="0" smtClean="0"/>
              <a:t>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mean density of Canada yew (</a:t>
            </a:r>
            <a:r>
              <a:rPr lang="en-US" sz="2800" i="1" dirty="0" err="1" smtClean="0"/>
              <a:t>Taxus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canadensis</a:t>
            </a:r>
            <a:r>
              <a:rPr lang="en-US" sz="2800" dirty="0" smtClean="0"/>
              <a:t>) in areas not exposed to </a:t>
            </a:r>
            <a:r>
              <a:rPr lang="en-US" sz="2800" dirty="0" smtClean="0"/>
              <a:t>Moose </a:t>
            </a:r>
            <a:r>
              <a:rPr lang="en-US" sz="2800" dirty="0" smtClean="0"/>
              <a:t>(</a:t>
            </a:r>
            <a:r>
              <a:rPr lang="en-US" sz="2800" i="1" dirty="0" err="1" smtClean="0"/>
              <a:t>Alces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alces</a:t>
            </a:r>
            <a:r>
              <a:rPr lang="en-US" sz="2800" dirty="0" smtClean="0"/>
              <a:t>) on Isle Royale will be </a:t>
            </a:r>
            <a:r>
              <a:rPr lang="en-US" sz="2800" dirty="0" smtClean="0"/>
              <a:t>more </a:t>
            </a:r>
            <a:r>
              <a:rPr lang="en-US" sz="2800" dirty="0" smtClean="0"/>
              <a:t>than 1 stem per 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”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&gt;1   vs.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the mean density of Canada Yew in </a:t>
            </a:r>
            <a:r>
              <a:rPr lang="en-US" sz="2400" b="1" dirty="0" smtClean="0"/>
              <a:t>ALL</a:t>
            </a:r>
            <a:r>
              <a:rPr lang="en-US" sz="2400" dirty="0" smtClean="0"/>
              <a:t> areas not exposed to Moose on Isle Royale.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“The percentage of Ashland residents over the age of 40 whose parents were born in Ashland is greater than 35%.”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 smtClean="0"/>
              <a:t>: p&gt;0.35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 smtClean="0"/>
              <a:t>: p=0.35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p is the proportion of </a:t>
            </a:r>
            <a:r>
              <a:rPr lang="en-US" sz="2400" b="1" dirty="0" smtClean="0"/>
              <a:t>ALL</a:t>
            </a:r>
            <a:r>
              <a:rPr lang="en-US" sz="2400" dirty="0" smtClean="0"/>
              <a:t> Ashland </a:t>
            </a:r>
            <a:r>
              <a:rPr lang="en-US" sz="2400" dirty="0"/>
              <a:t>residents over the age of 40 whose parents were born in Ashland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</a:t>
            </a:r>
            <a:r>
              <a:rPr lang="en-US" i="1" dirty="0" smtClean="0"/>
              <a:t>are</a:t>
            </a:r>
            <a:r>
              <a:rPr lang="en-US" i="1" dirty="0" smtClean="0"/>
              <a:t> </a:t>
            </a:r>
            <a:r>
              <a:rPr lang="en-US" i="1" dirty="0" smtClean="0"/>
              <a:t>the null and alternative </a:t>
            </a:r>
            <a:r>
              <a:rPr lang="en-US" i="1" dirty="0" smtClean="0"/>
              <a:t>hypotheses </a:t>
            </a:r>
            <a:r>
              <a:rPr lang="en-US" i="1" dirty="0" smtClean="0"/>
              <a:t>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/>
              <a:t>“The mean age of medical college students (</a:t>
            </a:r>
            <a:r>
              <a:rPr lang="en-US" sz="2800" i="1" dirty="0"/>
              <a:t>Homo </a:t>
            </a:r>
            <a:r>
              <a:rPr lang="en-US" sz="2800" i="1" dirty="0" err="1"/>
              <a:t>sapien</a:t>
            </a:r>
            <a:r>
              <a:rPr lang="en-US" sz="2800" dirty="0"/>
              <a:t>) is less than 24 years”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&lt;24   vs.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=24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is the mean age of </a:t>
            </a:r>
            <a:r>
              <a:rPr lang="en-US" sz="2400" b="1" dirty="0"/>
              <a:t>ALL</a:t>
            </a:r>
            <a:r>
              <a:rPr lang="en-US" sz="2400" dirty="0" smtClean="0"/>
              <a:t> medical college students.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pPr>
              <a:spcAft>
                <a:spcPts val="2400"/>
              </a:spcAft>
            </a:pPr>
            <a:r>
              <a:rPr lang="en-US" sz="2800" dirty="0" smtClean="0"/>
              <a:t>“</a:t>
            </a:r>
            <a:r>
              <a:rPr lang="en-US" sz="2800" dirty="0" smtClean="0"/>
              <a:t>The mean longevity of employees at the company is different than 10 years</a:t>
            </a:r>
            <a:r>
              <a:rPr lang="en-US" sz="2800" dirty="0" smtClean="0"/>
              <a:t>”</a:t>
            </a:r>
          </a:p>
          <a:p>
            <a:pPr lvl="1">
              <a:spcAft>
                <a:spcPts val="24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>
                <a:sym typeface="Symbol" panose="05050102010706020507" pitchFamily="18" charset="2"/>
              </a:rPr>
              <a:t></a:t>
            </a:r>
            <a:r>
              <a:rPr lang="en-US" sz="2400" dirty="0" smtClean="0"/>
              <a:t>10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=10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 is the mean </a:t>
            </a:r>
            <a:r>
              <a:rPr lang="en-US" sz="2400" dirty="0" smtClean="0"/>
              <a:t>longevity for </a:t>
            </a:r>
            <a:r>
              <a:rPr lang="en-US" sz="2400" b="1" dirty="0"/>
              <a:t>ALL</a:t>
            </a:r>
            <a:r>
              <a:rPr lang="en-US" sz="2400" dirty="0" smtClean="0"/>
              <a:t> employees at the company.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are the null and alternative hypotheses …</a:t>
            </a:r>
          </a:p>
          <a:p>
            <a:pPr marL="0" indent="0">
              <a:buNone/>
            </a:pPr>
            <a:endParaRPr lang="en-US" sz="1200" i="1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A research paper claims that the mean fetal heart rate is 137 bpm.  A doctor feels that the mean rate is lower for women admitted to her clinic</a:t>
            </a:r>
            <a:r>
              <a:rPr lang="en-US" sz="2800" dirty="0" smtClean="0"/>
              <a:t>.”</a:t>
            </a:r>
            <a:endParaRPr lang="en-US" sz="2800" dirty="0"/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&lt;137   </a:t>
            </a:r>
            <a:r>
              <a:rPr lang="en-US" sz="2400" dirty="0"/>
              <a:t>vs. 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=137</a:t>
            </a:r>
            <a:endParaRPr lang="en-US" sz="2400" dirty="0"/>
          </a:p>
          <a:p>
            <a:pPr lvl="1">
              <a:spcAft>
                <a:spcPts val="2400"/>
              </a:spcAft>
            </a:pPr>
            <a:r>
              <a:rPr lang="en-US" sz="2400" dirty="0"/>
              <a:t>Where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 is the mean </a:t>
            </a:r>
            <a:r>
              <a:rPr lang="en-US" sz="2400" dirty="0" smtClean="0"/>
              <a:t>fetal heart rate for </a:t>
            </a:r>
            <a:r>
              <a:rPr lang="en-US" sz="2400" b="1" dirty="0"/>
              <a:t>ALL</a:t>
            </a:r>
            <a:r>
              <a:rPr lang="en-US" sz="2400" dirty="0" smtClean="0"/>
              <a:t> pregnant women admitted to her clinic.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0ABA6BC8-16A3-4F17-9C7D-D1675927FF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4660</TotalTime>
  <Words>521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Symbol</vt:lpstr>
      <vt:lpstr>Times New Roman</vt:lpstr>
      <vt:lpstr>Default Design</vt:lpstr>
      <vt:lpstr>Inference</vt:lpstr>
      <vt:lpstr>The Scientific Method</vt:lpstr>
      <vt:lpstr>The Scientific Method</vt:lpstr>
      <vt:lpstr>Two Main Hypothesis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213</cp:revision>
  <dcterms:created xsi:type="dcterms:W3CDTF">1999-07-28T01:00:17Z</dcterms:created>
  <dcterms:modified xsi:type="dcterms:W3CDTF">2015-12-10T04:03:54Z</dcterms:modified>
</cp:coreProperties>
</file>