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392" r:id="rId2"/>
    <p:sldId id="399" r:id="rId3"/>
    <p:sldId id="393" r:id="rId4"/>
    <p:sldId id="405" r:id="rId5"/>
    <p:sldId id="406" r:id="rId6"/>
    <p:sldId id="407" r:id="rId7"/>
    <p:sldId id="411" r:id="rId8"/>
    <p:sldId id="404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71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4D462D5-14C2-4E37-9BFA-487A9D9696F6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Goodness-of-Fit Test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4495800"/>
          </a:xfrm>
        </p:spPr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–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whether responses are “random</a:t>
            </a:r>
            <a:r>
              <a:rPr lang="en-US" dirty="0" smtClean="0"/>
              <a:t>” (e.g., preference)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 err="1"/>
              <a:t>Mendelian</a:t>
            </a:r>
            <a:r>
              <a:rPr lang="en-US" dirty="0"/>
              <a:t> genetics (e.g., </a:t>
            </a:r>
            <a:r>
              <a:rPr lang="en-US" dirty="0" smtClean="0"/>
              <a:t>3:1 </a:t>
            </a:r>
            <a:r>
              <a:rPr lang="en-US" dirty="0"/>
              <a:t>and 9:3:3:1 theories).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use of available resources (e.g., compare habitat usage to </a:t>
            </a:r>
            <a:r>
              <a:rPr lang="en-US" dirty="0" smtClean="0"/>
              <a:t>availability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b="1" dirty="0" smtClean="0"/>
              <a:t>When: </a:t>
            </a:r>
            <a:r>
              <a:rPr lang="en-US" dirty="0" smtClean="0"/>
              <a:t>1 population sampled</a:t>
            </a:r>
            <a:r>
              <a:rPr lang="en-US" dirty="0"/>
              <a:t>, categorical </a:t>
            </a:r>
            <a:r>
              <a:rPr lang="en-US" dirty="0" smtClean="0"/>
              <a:t>data, comparing </a:t>
            </a:r>
            <a:r>
              <a:rPr lang="en-US" dirty="0"/>
              <a:t>observed to theoretical frequencies of individuals in </a:t>
            </a:r>
            <a:r>
              <a:rPr lang="en-US" dirty="0" smtClean="0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CEA32AC-09CE-477F-8AA5-0A5D9574D6BC}" type="slidenum">
              <a:rPr lang="en-US"/>
              <a:pPr/>
              <a:t>2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follows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does NOT follow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</a:t>
            </a:r>
            <a:r>
              <a:rPr lang="en-US" b="1" dirty="0">
                <a:solidFill>
                  <a:srgbClr val="FF0000"/>
                </a:solidFill>
              </a:rPr>
              <a:t>expected table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Statistic: </a:t>
            </a:r>
            <a:r>
              <a:rPr lang="en-US" dirty="0"/>
              <a:t>Observed frequency </a:t>
            </a:r>
            <a:r>
              <a:rPr lang="en-US" dirty="0" smtClean="0"/>
              <a:t>table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600" dirty="0" smtClean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 smtClean="0"/>
              <a:t>cells-1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Goodness-of-Fit Test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57388"/>
              </p:ext>
            </p:extLst>
          </p:nvPr>
        </p:nvGraphicFramePr>
        <p:xfrm>
          <a:off x="3048000" y="4670425"/>
          <a:ext cx="4495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5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70425"/>
                        <a:ext cx="4495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12DCDE-E3F3-46BB-A13F-50E1E012D5B7}" type="slidenum">
              <a:rPr lang="en-US"/>
              <a:pPr/>
              <a:t>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 dirty="0" smtClean="0"/>
              <a:t>A sample of Northland College students were played representative audio samples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Chris Duarte Group (CDG), Ronnie Baker Brooks (RBB), </a:t>
            </a:r>
            <a:r>
              <a:rPr lang="en-US" dirty="0" smtClean="0"/>
              <a:t>and </a:t>
            </a:r>
            <a:r>
              <a:rPr lang="en-US" dirty="0"/>
              <a:t>Bernard Allison (BA</a:t>
            </a:r>
            <a:r>
              <a:rPr lang="en-US" dirty="0" smtClean="0"/>
              <a:t>).  Each student was asked to identify which artist they most preferred.  Of the students sampled, 24, 38, and 16 preferred CDG, RBB, and BA, respectively.  Determine</a:t>
            </a:r>
            <a:r>
              <a:rPr lang="en-US" dirty="0"/>
              <a:t>, at the 10% level, if Northland students </a:t>
            </a:r>
            <a:r>
              <a:rPr lang="en-US" dirty="0" smtClean="0"/>
              <a:t>showed a clear preference for any of these artists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=0.10</a:t>
            </a:r>
            <a:endParaRPr lang="en-US" sz="2400" dirty="0" smtClean="0"/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“no preference … same frequency for each artist”</a:t>
            </a:r>
            <a:endParaRPr lang="en-US" sz="2400" dirty="0" smtClean="0"/>
          </a:p>
          <a:p>
            <a:pPr marL="1941513" indent="-1941513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“some preference … different frequency for at least one artist”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3)  Determine </a:t>
            </a:r>
            <a:r>
              <a:rPr lang="en-US" sz="2400" b="1" dirty="0"/>
              <a:t>which test to perform – Explain</a:t>
            </a:r>
            <a:r>
              <a:rPr lang="en-US" sz="2400" b="1" dirty="0" smtClean="0"/>
              <a:t>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GOF test </a:t>
            </a:r>
            <a:r>
              <a:rPr lang="en-US" sz="2400" dirty="0" smtClean="0"/>
              <a:t>… because (a</a:t>
            </a:r>
            <a:r>
              <a:rPr lang="en-US" sz="2400" dirty="0"/>
              <a:t>) a single population </a:t>
            </a:r>
            <a:r>
              <a:rPr lang="en-US" sz="2400" dirty="0" smtClean="0"/>
              <a:t>(Northland students), </a:t>
            </a:r>
            <a:r>
              <a:rPr lang="en-US" sz="2400" dirty="0" smtClean="0"/>
              <a:t>(</a:t>
            </a:r>
            <a:r>
              <a:rPr lang="en-US" sz="2400" dirty="0"/>
              <a:t>b) </a:t>
            </a:r>
            <a:r>
              <a:rPr lang="en-US" sz="2400" dirty="0" err="1" smtClean="0"/>
              <a:t>categorcal</a:t>
            </a:r>
            <a:r>
              <a:rPr lang="en-US" sz="2400" dirty="0" smtClean="0"/>
              <a:t> </a:t>
            </a:r>
            <a:r>
              <a:rPr lang="en-US" sz="2400" dirty="0" smtClean="0"/>
              <a:t>variable </a:t>
            </a:r>
            <a:r>
              <a:rPr lang="en-US" sz="2400" dirty="0" smtClean="0"/>
              <a:t>(artist preferred</a:t>
            </a:r>
            <a:r>
              <a:rPr lang="en-US" sz="2400" dirty="0" smtClean="0"/>
              <a:t>), </a:t>
            </a:r>
            <a:r>
              <a:rPr lang="en-US" sz="2400" dirty="0" smtClean="0"/>
              <a:t>and (c</a:t>
            </a:r>
            <a:r>
              <a:rPr lang="en-US" sz="2400" dirty="0" smtClean="0"/>
              <a:t>) comparing observed frequencies to theoretical uniform distribution.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3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5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191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4)  Collect </a:t>
            </a:r>
            <a:r>
              <a:rPr lang="en-US" sz="2400" b="1" dirty="0"/>
              <a:t>the </a:t>
            </a:r>
            <a:r>
              <a:rPr lang="en-US" sz="2400" b="1" dirty="0" smtClean="0"/>
              <a:t>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Observational study (no control imparted on </a:t>
            </a:r>
            <a:r>
              <a:rPr lang="en-US" sz="2400" dirty="0" smtClean="0"/>
              <a:t>subjects)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</a:t>
            </a:r>
            <a:r>
              <a:rPr lang="en-US" sz="2400" dirty="0" smtClean="0"/>
              <a:t>Not clear that a </a:t>
            </a:r>
            <a:r>
              <a:rPr lang="en-US" sz="2400" dirty="0" smtClean="0"/>
              <a:t>random </a:t>
            </a:r>
            <a:r>
              <a:rPr lang="en-US" sz="2400" dirty="0" smtClean="0"/>
              <a:t>sample </a:t>
            </a:r>
            <a:r>
              <a:rPr lang="en-US" sz="2400" dirty="0" smtClean="0"/>
              <a:t>was taken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AutoNum type="arabicParenR" startAt="5"/>
            </a:pPr>
            <a:r>
              <a:rPr lang="en-US" sz="2400" b="1" dirty="0" smtClean="0"/>
              <a:t>Check </a:t>
            </a:r>
            <a:r>
              <a:rPr lang="en-US" sz="2400" b="1" dirty="0"/>
              <a:t>all necessary </a:t>
            </a:r>
            <a:r>
              <a:rPr lang="en-US" sz="2400" b="1" dirty="0" smtClean="0"/>
              <a:t>assumption(s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sz="5400" b="1" dirty="0"/>
          </a:p>
          <a:p>
            <a:pPr marL="609600" indent="-609600">
              <a:buFontTx/>
              <a:buNone/>
            </a:pPr>
            <a:r>
              <a:rPr lang="en-US" sz="2400" dirty="0" smtClean="0"/>
              <a:t>Expected frequencies (below) are all &gt; 5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6</a:t>
            </a:r>
            <a:r>
              <a:rPr lang="en-US" sz="2400" b="1" dirty="0"/>
              <a:t>)  Calculate the appropriate </a:t>
            </a:r>
            <a:r>
              <a:rPr lang="en-US" sz="2400" b="1" dirty="0" smtClean="0"/>
              <a:t>statistic(s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62169"/>
              </p:ext>
            </p:extLst>
          </p:nvPr>
        </p:nvGraphicFramePr>
        <p:xfrm>
          <a:off x="2438400" y="34544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903424" y="3428732"/>
            <a:ext cx="1382712" cy="812797"/>
            <a:chOff x="693" y="3387"/>
            <a:chExt cx="1152" cy="665"/>
          </a:xfrm>
        </p:grpSpPr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829" y="3387"/>
              <a:ext cx="8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Expected</a:t>
              </a:r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02515"/>
              </p:ext>
            </p:extLst>
          </p:nvPr>
        </p:nvGraphicFramePr>
        <p:xfrm>
          <a:off x="2449376" y="57404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881993" y="5714733"/>
            <a:ext cx="1449927" cy="831131"/>
            <a:chOff x="666" y="3387"/>
            <a:chExt cx="1208" cy="680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666" y="3387"/>
              <a:ext cx="1208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Observed</a:t>
              </a:r>
              <a:endParaRPr lang="en-US" b="1" dirty="0"/>
            </a:p>
            <a:p>
              <a:pPr algn="ctr"/>
              <a:r>
                <a:rPr lang="en-US" b="1" dirty="0"/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)  Calculate the appropriate test statistic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40010"/>
              </p:ext>
            </p:extLst>
          </p:nvPr>
        </p:nvGraphicFramePr>
        <p:xfrm>
          <a:off x="2438400" y="26162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903424" y="2590532"/>
            <a:ext cx="1382712" cy="812797"/>
            <a:chOff x="693" y="3387"/>
            <a:chExt cx="1152" cy="665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29" y="3387"/>
              <a:ext cx="8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Expected</a:t>
              </a:r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42782"/>
              </p:ext>
            </p:extLst>
          </p:nvPr>
        </p:nvGraphicFramePr>
        <p:xfrm>
          <a:off x="2449376" y="1625599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881993" y="1599932"/>
            <a:ext cx="1449927" cy="831131"/>
            <a:chOff x="666" y="3387"/>
            <a:chExt cx="1208" cy="680"/>
          </a:xfrm>
        </p:grpSpPr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666" y="3387"/>
              <a:ext cx="1208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Observed</a:t>
              </a:r>
              <a:endParaRPr lang="en-US" b="1" dirty="0"/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88328"/>
              </p:ext>
            </p:extLst>
          </p:nvPr>
        </p:nvGraphicFramePr>
        <p:xfrm>
          <a:off x="1978025" y="3803650"/>
          <a:ext cx="17970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2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803650"/>
                        <a:ext cx="17970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62540"/>
              </p:ext>
            </p:extLst>
          </p:nvPr>
        </p:nvGraphicFramePr>
        <p:xfrm>
          <a:off x="3756025" y="3803650"/>
          <a:ext cx="17970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3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803650"/>
                        <a:ext cx="17970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93570"/>
              </p:ext>
            </p:extLst>
          </p:nvPr>
        </p:nvGraphicFramePr>
        <p:xfrm>
          <a:off x="5584825" y="3803650"/>
          <a:ext cx="1501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4" name="Equation" r:id="rId7" imgW="647640" imgH="431640" progId="Equation.3">
                  <p:embed/>
                </p:oleObj>
              </mc:Choice>
              <mc:Fallback>
                <p:oleObj name="Equation" r:id="rId7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3803650"/>
                        <a:ext cx="1501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1062038" y="4114800"/>
            <a:ext cx="78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/>
              <a:t> =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1062038" y="4891088"/>
            <a:ext cx="4767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/>
              <a:t> =  0.15 + 5.54  + 3.85  = 9.54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1012825" y="5881688"/>
            <a:ext cx="214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df</a:t>
            </a:r>
            <a:r>
              <a:rPr lang="en-US" sz="2800" dirty="0"/>
              <a:t> = (3-1) = </a:t>
            </a:r>
            <a:r>
              <a:rPr lang="en-US" sz="2800" dirty="0">
                <a:solidFill>
                  <a:schemeClr val="accent1"/>
                </a:solidFill>
              </a:rPr>
              <a:t>2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193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8</a:t>
            </a:r>
            <a:r>
              <a:rPr lang="en-US" sz="2400" b="1" dirty="0" smtClean="0"/>
              <a:t>) 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295400"/>
            <a:ext cx="71628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&gt; ( </a:t>
            </a:r>
            <a:r>
              <a:rPr lang="en-US" sz="1600" dirty="0" err="1">
                <a:solidFill>
                  <a:srgbClr val="930F80"/>
                </a:solidFill>
                <a:latin typeface="Lucida Console" panose="020B0609040504020204" pitchFamily="49" charset="0"/>
              </a:rPr>
              <a:t>distrib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(9.54,distrib="</a:t>
            </a:r>
            <a:r>
              <a:rPr lang="en-US" sz="1600" dirty="0" err="1">
                <a:solidFill>
                  <a:srgbClr val="930F80"/>
                </a:solidFill>
                <a:latin typeface="Lucida Console" panose="020B0609040504020204" pitchFamily="49" charset="0"/>
              </a:rPr>
              <a:t>chisq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",</a:t>
            </a:r>
            <a:r>
              <a:rPr lang="en-US" sz="1600" dirty="0" err="1">
                <a:solidFill>
                  <a:srgbClr val="930F80"/>
                </a:solidFill>
                <a:latin typeface="Lucida Console" panose="020B0609040504020204" pitchFamily="49" charset="0"/>
              </a:rPr>
              <a:t>df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=2,lower.tail=FALSE) )</a:t>
            </a:r>
          </a:p>
          <a:p>
            <a:pPr fontAlgn="t"/>
            <a:r>
              <a:rPr lang="en-US" sz="1600" dirty="0">
                <a:latin typeface="Lucida Console" panose="020B0609040504020204" pitchFamily="49" charset="0"/>
              </a:rPr>
              <a:t>[1] 0.00848038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79" y="1524000"/>
            <a:ext cx="4357321" cy="2936603"/>
          </a:xfrm>
          <a:prstGeom prst="rect">
            <a:avLst/>
          </a:prstGeom>
        </p:spPr>
      </p:pic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152400" y="3962400"/>
            <a:ext cx="891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sz="2400" b="1" kern="0" dirty="0" smtClean="0"/>
              <a:t>9)  State your rejection decision</a:t>
            </a:r>
          </a:p>
          <a:p>
            <a:pPr marL="609600" indent="-609600">
              <a:buFontTx/>
              <a:buNone/>
            </a:pPr>
            <a:r>
              <a:rPr lang="en-US" sz="2400" kern="0" dirty="0" smtClean="0"/>
              <a:t>p-value (0.0085) &lt; </a:t>
            </a:r>
            <a:r>
              <a:rPr lang="en-US" sz="2400" kern="0" dirty="0" smtClean="0">
                <a:latin typeface="Symbol" panose="05050102010706020507" pitchFamily="18" charset="2"/>
              </a:rPr>
              <a:t>a</a:t>
            </a:r>
            <a:r>
              <a:rPr lang="en-US" sz="2400" kern="0" dirty="0" smtClean="0"/>
              <a:t> (0.10) …. Reject H</a:t>
            </a:r>
            <a:r>
              <a:rPr lang="en-US" sz="2400" kern="0" baseline="-25000" dirty="0" smtClean="0"/>
              <a:t>o</a:t>
            </a:r>
          </a:p>
          <a:p>
            <a:pPr marL="609600" indent="-609600">
              <a:buFontTx/>
              <a:buNone/>
            </a:pPr>
            <a:endParaRPr lang="en-US" kern="0" baseline="-25000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10)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/>
              <a:t>Northland students appear to show a preference among the three artists.  Specifically, more students preferred RBB and less preferred BA than would be expected if there had been no preference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3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F3DE561-5448-4160-9998-0E671E22D40E}" type="slidenum">
              <a:rPr lang="en-US"/>
              <a:pPr/>
              <a:t>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randomly selected national sample of 1,007 adults, aged 18 and older, conducted Aug. 22-25, 2005, Gallup polls found that that 403 respondents approved of the way that George W. Bush was handling his presidency. In a previous sample (Aug. 8-11, 2005), 45% of the respondents approved of George W. Bush’s handling of the presidency.  Assuming that this earlier value was true for the entire population, determine, at the 5% level, if the approval rating has changed by the Aug. 22-25, 2005 sample.</a:t>
            </a:r>
          </a:p>
        </p:txBody>
      </p:sp>
    </p:spTree>
    <p:extLst>
      <p:ext uri="{BB962C8B-B14F-4D97-AF65-F5344CB8AC3E}">
        <p14:creationId xmlns:p14="http://schemas.microsoft.com/office/powerpoint/2010/main" val="26158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6137</TotalTime>
  <Words>651</Words>
  <Application>Microsoft Office PowerPoint</Application>
  <PresentationFormat>On-screen Show (4:3)</PresentationFormat>
  <Paragraphs>111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Console</vt:lpstr>
      <vt:lpstr>Symbol</vt:lpstr>
      <vt:lpstr>Times New Roman</vt:lpstr>
      <vt:lpstr>Default Design</vt:lpstr>
      <vt:lpstr>Equation</vt:lpstr>
      <vt:lpstr>Goodness-of-Fit Test</vt:lpstr>
      <vt:lpstr>Goodness-of-Fit Test</vt:lpstr>
      <vt:lpstr>An Illustrative Example</vt:lpstr>
      <vt:lpstr>Recipe for any Hypothesis Test</vt:lpstr>
      <vt:lpstr>Recipe for any Hypothesis Test</vt:lpstr>
      <vt:lpstr>Recipe for any Hypothesis Test</vt:lpstr>
      <vt:lpstr>Recipe for any Hypothesis Test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160</cp:revision>
  <dcterms:created xsi:type="dcterms:W3CDTF">1999-07-28T01:00:17Z</dcterms:created>
  <dcterms:modified xsi:type="dcterms:W3CDTF">2015-12-06T18:26:34Z</dcterms:modified>
</cp:coreProperties>
</file>