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361" r:id="rId2"/>
    <p:sldId id="365" r:id="rId3"/>
    <p:sldId id="366" r:id="rId4"/>
    <p:sldId id="367" r:id="rId5"/>
    <p:sldId id="407" r:id="rId6"/>
    <p:sldId id="368" r:id="rId7"/>
    <p:sldId id="369" r:id="rId8"/>
    <p:sldId id="370" r:id="rId9"/>
    <p:sldId id="371" r:id="rId10"/>
    <p:sldId id="405" r:id="rId11"/>
    <p:sldId id="389" r:id="rId12"/>
    <p:sldId id="408" r:id="rId13"/>
    <p:sldId id="379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1380" y="65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/>
              <a:t>Categorical data</a:t>
            </a:r>
          </a:p>
          <a:p>
            <a:endParaRPr lang="en-US" sz="1400" dirty="0"/>
          </a:p>
          <a:p>
            <a:r>
              <a:rPr lang="en-US" dirty="0" smtClean="0"/>
              <a:t>1-sample, compared to theoretical distribution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Goodness-of-Fit Test</a:t>
            </a:r>
          </a:p>
          <a:p>
            <a:pPr lvl="1"/>
            <a:endParaRPr lang="en-US" dirty="0"/>
          </a:p>
          <a:p>
            <a:r>
              <a:rPr lang="en-US" dirty="0" smtClean="0"/>
              <a:t>2+ samples, 2+ levels of response variable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Chi-square 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CDDA98CD-5EC1-4621-B54B-2ECDF722D9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9B13F33-1036-481F-BCEC-55AFB5BD360E}" type="slidenum">
              <a:rPr lang="en-US"/>
              <a:pPr/>
              <a:t>10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 New Test Statistic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extLst/>
          </p:nvPr>
        </p:nvGraphicFramePr>
        <p:xfrm>
          <a:off x="1854200" y="19812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5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9812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844675" y="3854450"/>
            <a:ext cx="4317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df</a:t>
            </a:r>
            <a:r>
              <a:rPr lang="en-US" sz="3600" dirty="0">
                <a:solidFill>
                  <a:schemeClr val="accent1"/>
                </a:solidFill>
              </a:rPr>
              <a:t> = </a:t>
            </a:r>
            <a:r>
              <a:rPr lang="en-US" sz="3600" dirty="0" smtClean="0">
                <a:solidFill>
                  <a:schemeClr val="accent1"/>
                </a:solidFill>
              </a:rPr>
              <a:t>(rows-1)*(cols-1)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DB6696FF-38B2-4A7E-AB39-C237964A2310}" type="slidenum">
              <a:rPr lang="en-US"/>
              <a:pPr/>
              <a:t>11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Chi-Square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791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“distribution of individuals into the levels is same for each population”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</a:t>
            </a:r>
            <a:r>
              <a:rPr lang="en-US" dirty="0"/>
              <a:t> “distribution of individuals into levels is different for at least one pair of populations”</a:t>
            </a:r>
          </a:p>
          <a:p>
            <a:r>
              <a:rPr lang="en-US" b="1" dirty="0" smtClean="0"/>
              <a:t>Assume</a:t>
            </a:r>
            <a:r>
              <a:rPr lang="en-US" b="1" dirty="0"/>
              <a:t>: </a:t>
            </a:r>
            <a:r>
              <a:rPr lang="en-US" dirty="0"/>
              <a:t>at least 5 in each cell of expected table</a:t>
            </a:r>
            <a:endParaRPr lang="en-US" sz="1000" dirty="0"/>
          </a:p>
          <a:p>
            <a:r>
              <a:rPr lang="en-US" b="1" dirty="0"/>
              <a:t>Statistic: </a:t>
            </a:r>
            <a:r>
              <a:rPr lang="en-US" dirty="0"/>
              <a:t>Observed frequency table</a:t>
            </a:r>
          </a:p>
          <a:p>
            <a:endParaRPr lang="en-US" sz="2400" dirty="0"/>
          </a:p>
          <a:p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endParaRPr lang="en-US" sz="1200" dirty="0"/>
          </a:p>
          <a:p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/>
              <a:t>(rows-1)*(columns-1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When:</a:t>
            </a:r>
            <a:r>
              <a:rPr lang="en-US" dirty="0" smtClean="0"/>
              <a:t> categorical variable, 2+ populations/groups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27733"/>
              </p:ext>
            </p:extLst>
          </p:nvPr>
        </p:nvGraphicFramePr>
        <p:xfrm>
          <a:off x="3206750" y="43434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2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3434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8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12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 dirty="0" smtClean="0"/>
              <a:t>A Full Example</a:t>
            </a:r>
            <a:endParaRPr 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8F367B4-28EA-4600-B51F-26EA5BFC7C04}" type="slidenum">
              <a:rPr lang="en-US"/>
              <a:pPr/>
              <a:t>13</a:t>
            </a:fld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4102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odification -- </a:t>
            </a:r>
            <a:r>
              <a:rPr lang="en-US" dirty="0"/>
              <a:t>the researchers recorded what the dominant food item </a:t>
            </a:r>
            <a:r>
              <a:rPr lang="en-US" dirty="0" smtClean="0"/>
              <a:t>was.  Do </a:t>
            </a:r>
            <a:r>
              <a:rPr lang="en-US" dirty="0"/>
              <a:t>the dominant food items in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differ at the 5% level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R HO Page 2.</a:t>
            </a:r>
            <a:endParaRPr lang="en-US" dirty="0"/>
          </a:p>
        </p:txBody>
      </p:sp>
      <p:graphicFrame>
        <p:nvGraphicFramePr>
          <p:cNvPr id="20889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1037"/>
              </p:ext>
            </p:extLst>
          </p:nvPr>
        </p:nvGraphicFramePr>
        <p:xfrm>
          <a:off x="1639887" y="3429000"/>
          <a:ext cx="590391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8" name="Worksheet" r:id="rId3" imgW="2484377" imgH="716047" progId="Excel.Sheet.8">
                  <p:embed/>
                </p:oleObj>
              </mc:Choice>
              <mc:Fallback>
                <p:oleObj name="Worksheet" r:id="rId3" imgW="2484377" imgH="71604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7" y="3429000"/>
                        <a:ext cx="5903913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Another Full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518EF41-D20A-48C1-9020-CCF1A9C41E43}" type="slidenum">
              <a:rPr lang="en-US"/>
              <a:pPr/>
              <a:t>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Chi-Square -- </a:t>
            </a:r>
            <a:r>
              <a:rPr lang="en-US" dirty="0"/>
              <a:t>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038600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dominant plants in plots differ between two locations</a:t>
            </a:r>
            <a:r>
              <a:rPr lang="en-US" dirty="0" smtClean="0"/>
              <a:t>?</a:t>
            </a:r>
          </a:p>
          <a:p>
            <a:endParaRPr lang="en-US" sz="1600" dirty="0"/>
          </a:p>
          <a:p>
            <a:r>
              <a:rPr lang="en-US" dirty="0"/>
              <a:t>Does the frequency of females in majors differ between majors in the natural </a:t>
            </a:r>
            <a:r>
              <a:rPr lang="en-US" dirty="0" smtClean="0"/>
              <a:t>sciences, </a:t>
            </a:r>
            <a:r>
              <a:rPr lang="en-US" dirty="0"/>
              <a:t>social </a:t>
            </a:r>
            <a:r>
              <a:rPr lang="en-US" dirty="0" smtClean="0"/>
              <a:t>sciences, </a:t>
            </a:r>
            <a:r>
              <a:rPr lang="en-US" dirty="0"/>
              <a:t>and </a:t>
            </a:r>
            <a:r>
              <a:rPr lang="en-US" dirty="0" smtClean="0"/>
              <a:t>humanities?</a:t>
            </a:r>
          </a:p>
          <a:p>
            <a:endParaRPr lang="en-US" sz="1600" dirty="0" smtClean="0"/>
          </a:p>
          <a:p>
            <a:r>
              <a:rPr lang="en-US" dirty="0"/>
              <a:t>Does the occurrence of a food item in the stomachs of lake trout and chinook salmon differ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BB84AF-0AA5-4821-A2AA-F75E615EED53}" type="slidenum">
              <a:rPr lang="en-US"/>
              <a:pPr/>
              <a:t>3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those examples have in common?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82000" cy="45720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categorical</a:t>
            </a:r>
            <a:r>
              <a:rPr lang="en-US" sz="2800" dirty="0" smtClean="0"/>
              <a:t> </a:t>
            </a:r>
            <a:r>
              <a:rPr lang="en-US" sz="2800" dirty="0"/>
              <a:t>response variable</a:t>
            </a:r>
          </a:p>
          <a:p>
            <a:pPr lvl="1"/>
            <a:r>
              <a:rPr lang="en-US" sz="2400" dirty="0" smtClean="0"/>
              <a:t>dominant </a:t>
            </a:r>
            <a:r>
              <a:rPr lang="en-US" sz="2400" dirty="0"/>
              <a:t>plant in a plot</a:t>
            </a:r>
          </a:p>
          <a:p>
            <a:pPr lvl="1"/>
            <a:r>
              <a:rPr lang="en-US" sz="2400" dirty="0"/>
              <a:t>sex of student (male or female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occurrence of a food item (Y/N</a:t>
            </a:r>
            <a:r>
              <a:rPr lang="en-US" sz="2400" dirty="0" smtClean="0"/>
              <a:t>)</a:t>
            </a:r>
          </a:p>
          <a:p>
            <a:pPr lvl="1"/>
            <a:endParaRPr lang="en-US" sz="1400" dirty="0"/>
          </a:p>
          <a:p>
            <a:r>
              <a:rPr lang="en-US" sz="2800" dirty="0"/>
              <a:t>C</a:t>
            </a:r>
            <a:r>
              <a:rPr lang="en-US" sz="2800" dirty="0" smtClean="0"/>
              <a:t>ompare response frequencies </a:t>
            </a:r>
            <a:r>
              <a:rPr lang="en-US" sz="2800" dirty="0"/>
              <a:t>among </a:t>
            </a:r>
            <a:r>
              <a:rPr lang="en-US" sz="2800" b="1" u="sng" dirty="0" smtClean="0">
                <a:solidFill>
                  <a:srgbClr val="FF0000"/>
                </a:solidFill>
              </a:rPr>
              <a:t>&gt;</a:t>
            </a:r>
            <a:r>
              <a:rPr lang="en-US" sz="2800" b="1" dirty="0" smtClean="0">
                <a:solidFill>
                  <a:srgbClr val="FF0000"/>
                </a:solidFill>
              </a:rPr>
              <a:t>2 groups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between </a:t>
            </a:r>
            <a:r>
              <a:rPr lang="en-US" sz="2400" dirty="0"/>
              <a:t>two locations</a:t>
            </a:r>
          </a:p>
          <a:p>
            <a:pPr lvl="1"/>
            <a:r>
              <a:rPr lang="en-US" sz="2400" dirty="0" smtClean="0"/>
              <a:t>among </a:t>
            </a:r>
            <a:r>
              <a:rPr lang="en-US" sz="2400" dirty="0"/>
              <a:t>three </a:t>
            </a:r>
            <a:r>
              <a:rPr lang="en-US" sz="2400" dirty="0" smtClean="0"/>
              <a:t>divisions</a:t>
            </a:r>
          </a:p>
          <a:p>
            <a:pPr lvl="1"/>
            <a:r>
              <a:rPr lang="en-US" sz="2400" dirty="0"/>
              <a:t>between lake trout and chinook </a:t>
            </a:r>
            <a:r>
              <a:rPr lang="en-US" sz="2400" dirty="0" smtClean="0"/>
              <a:t>salmon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/>
              <a:t>An Illustrative Example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67D6821-5094-403C-829C-AB45AA07062D}" type="slidenum">
              <a:rPr lang="en-US"/>
              <a:pPr/>
              <a:t>5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 smtClean="0"/>
              <a:t>Observed Table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752600"/>
          </a:xfrm>
        </p:spPr>
        <p:txBody>
          <a:bodyPr/>
          <a:lstStyle/>
          <a:p>
            <a:pPr lvl="1"/>
            <a:r>
              <a:rPr lang="en-US" dirty="0" smtClean="0">
                <a:sym typeface="Wingdings" pitchFamily="2" charset="2"/>
              </a:rPr>
              <a:t>Recall – “… </a:t>
            </a:r>
            <a:r>
              <a:rPr lang="en-US" dirty="0" smtClean="0"/>
              <a:t>the </a:t>
            </a:r>
            <a:r>
              <a:rPr lang="en-US" dirty="0"/>
              <a:t>diets of </a:t>
            </a:r>
            <a:r>
              <a:rPr lang="en-US" b="1" dirty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Lake Trout and </a:t>
            </a:r>
            <a:r>
              <a:rPr lang="en-US" b="1" dirty="0">
                <a:solidFill>
                  <a:schemeClr val="accent1"/>
                </a:solidFill>
              </a:rPr>
              <a:t>40</a:t>
            </a:r>
            <a:r>
              <a:rPr lang="en-US" dirty="0"/>
              <a:t> Chinook Salmon </a:t>
            </a:r>
            <a:r>
              <a:rPr lang="en-US" dirty="0" smtClean="0"/>
              <a:t>… </a:t>
            </a:r>
            <a:r>
              <a:rPr lang="en-US" dirty="0"/>
              <a:t>found </a:t>
            </a:r>
            <a:r>
              <a:rPr lang="en-US" b="1" dirty="0">
                <a:solidFill>
                  <a:schemeClr val="hlink"/>
                </a:solidFill>
              </a:rPr>
              <a:t>36</a:t>
            </a:r>
            <a:r>
              <a:rPr lang="en-US" dirty="0"/>
              <a:t> Lake Trout 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Chinook Salmon contained Lake Herring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30266"/>
              </p:ext>
            </p:extLst>
          </p:nvPr>
        </p:nvGraphicFramePr>
        <p:xfrm>
          <a:off x="1524000" y="3429000"/>
          <a:ext cx="61134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2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113463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720165" y="378910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50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33032" y="421582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40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9365" y="37917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36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410200" y="37917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14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133088" y="418839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24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4765" y="41910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16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8488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129365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60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747597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90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2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67D6821-5094-403C-829C-AB45AA07062D}" type="slidenum">
              <a:rPr lang="en-US"/>
              <a:pPr/>
              <a:t>6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 smtClean="0"/>
              <a:t>Observed Table</a:t>
            </a:r>
            <a:endParaRPr lang="en-US" dirty="0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52400" y="342900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ym typeface="Wingdings" pitchFamily="2" charset="2"/>
              </a:rPr>
              <a:t>If there is no difference between </a:t>
            </a:r>
            <a:r>
              <a:rPr lang="en-US" sz="3200" dirty="0" smtClean="0">
                <a:sym typeface="Wingdings" pitchFamily="2" charset="2"/>
              </a:rPr>
              <a:t>rows (i.e</a:t>
            </a:r>
            <a:r>
              <a:rPr lang="en-US" sz="3200" dirty="0">
                <a:sym typeface="Wingdings" pitchFamily="2" charset="2"/>
              </a:rPr>
              <a:t>., the H</a:t>
            </a:r>
            <a:r>
              <a:rPr lang="en-US" sz="3200" baseline="-25000" dirty="0">
                <a:sym typeface="Wingdings" pitchFamily="2" charset="2"/>
              </a:rPr>
              <a:t>o</a:t>
            </a:r>
            <a:r>
              <a:rPr lang="en-US" sz="3200" dirty="0">
                <a:sym typeface="Wingdings" pitchFamily="2" charset="2"/>
              </a:rPr>
              <a:t>) then </a:t>
            </a:r>
            <a:r>
              <a:rPr lang="en-US" sz="3200" dirty="0" smtClean="0">
                <a:sym typeface="Wingdings" pitchFamily="2" charset="2"/>
              </a:rPr>
              <a:t>the total row could represent either row.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 dirty="0"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ym typeface="Wingdings" pitchFamily="2" charset="2"/>
              </a:rPr>
              <a:t>Thus, the proportion of </a:t>
            </a:r>
            <a:r>
              <a:rPr lang="en-US" sz="3200" dirty="0" smtClean="0">
                <a:sym typeface="Wingdings" pitchFamily="2" charset="2"/>
              </a:rPr>
              <a:t>predator </a:t>
            </a:r>
            <a:r>
              <a:rPr lang="en-US" sz="3200" dirty="0">
                <a:sym typeface="Wingdings" pitchFamily="2" charset="2"/>
              </a:rPr>
              <a:t>(regardless of type) that consumed </a:t>
            </a:r>
            <a:r>
              <a:rPr lang="en-US" sz="3200" dirty="0" smtClean="0">
                <a:sym typeface="Wingdings" pitchFamily="2" charset="2"/>
              </a:rPr>
              <a:t>Lake </a:t>
            </a:r>
            <a:r>
              <a:rPr lang="en-US" sz="3200" dirty="0">
                <a:sym typeface="Wingdings" pitchFamily="2" charset="2"/>
              </a:rPr>
              <a:t>H</a:t>
            </a:r>
            <a:r>
              <a:rPr lang="en-US" sz="3200" dirty="0" smtClean="0">
                <a:sym typeface="Wingdings" pitchFamily="2" charset="2"/>
              </a:rPr>
              <a:t>erring </a:t>
            </a:r>
            <a:r>
              <a:rPr lang="en-US" sz="3200" dirty="0">
                <a:sym typeface="Wingdings" pitchFamily="2" charset="2"/>
              </a:rPr>
              <a:t>is estimated to be </a:t>
            </a:r>
            <a:r>
              <a:rPr lang="en-US" sz="3200" dirty="0" smtClean="0">
                <a:sym typeface="Wingdings" pitchFamily="2" charset="2"/>
              </a:rPr>
              <a:t>60/90 </a:t>
            </a:r>
            <a:r>
              <a:rPr lang="en-US" sz="3200" dirty="0">
                <a:sym typeface="Wingdings" pitchFamily="2" charset="2"/>
              </a:rPr>
              <a:t>or 0.67 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64722"/>
              </p:ext>
            </p:extLst>
          </p:nvPr>
        </p:nvGraphicFramePr>
        <p:xfrm>
          <a:off x="1524000" y="1219200"/>
          <a:ext cx="61134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9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113463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74250" y="2532700"/>
            <a:ext cx="1250950" cy="403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376738" y="2538225"/>
            <a:ext cx="1250950" cy="403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uiExpand="1" build="p" bldLvl="2" autoUpdateAnimBg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DB5D450-503F-4C5A-924C-9C19F905CCBD}" type="slidenum">
              <a:rPr lang="en-US"/>
              <a:pPr/>
              <a:t>7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Expectations if H</a:t>
            </a:r>
            <a:r>
              <a:rPr lang="en-US" baseline="-25000"/>
              <a:t>o</a:t>
            </a:r>
            <a:r>
              <a:rPr lang="en-US"/>
              <a:t> is true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76200" y="9144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>
                <a:sym typeface="Wingdings" pitchFamily="2" charset="2"/>
              </a:rPr>
              <a:t>If there is no difference</a:t>
            </a:r>
            <a:r>
              <a:rPr lang="en-US" sz="3200">
                <a:sym typeface="Wingdings" pitchFamily="2" charset="2"/>
              </a:rPr>
              <a:t> and the common proportion is estimated by </a:t>
            </a:r>
            <a:r>
              <a:rPr lang="en-US" sz="3200" b="1">
                <a:sym typeface="Wingdings" pitchFamily="2" charset="2"/>
              </a:rPr>
              <a:t>0.67</a:t>
            </a:r>
            <a:r>
              <a:rPr lang="en-US" sz="3200">
                <a:sym typeface="Wingdings" pitchFamily="2" charset="2"/>
              </a:rPr>
              <a:t> then how many ….</a:t>
            </a:r>
            <a:endParaRPr lang="en-US" sz="320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457200" y="243840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LT do we expect to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4879975" y="2447163"/>
            <a:ext cx="1646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= </a:t>
            </a:r>
            <a:r>
              <a:rPr lang="en-US" sz="2800" b="1" dirty="0" smtClean="0">
                <a:solidFill>
                  <a:schemeClr val="accent2"/>
                </a:solidFill>
              </a:rPr>
              <a:t>50*0.67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457200" y="350520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LT </a:t>
            </a:r>
            <a:r>
              <a:rPr lang="en-US" sz="2800" dirty="0" smtClean="0">
                <a:sym typeface="Wingdings" pitchFamily="2" charset="2"/>
              </a:rPr>
              <a:t>…       </a:t>
            </a:r>
            <a:r>
              <a:rPr lang="en-US" sz="2800" dirty="0">
                <a:sym typeface="Wingdings" pitchFamily="2" charset="2"/>
              </a:rPr>
              <a:t>… to not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4902200" y="3513963"/>
            <a:ext cx="1646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= </a:t>
            </a:r>
            <a:r>
              <a:rPr lang="en-US" sz="2800" b="1" dirty="0" smtClean="0">
                <a:solidFill>
                  <a:schemeClr val="accent2"/>
                </a:solidFill>
              </a:rPr>
              <a:t>50*0.33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457200" y="4741225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CS </a:t>
            </a:r>
            <a:r>
              <a:rPr lang="en-US" sz="2800" dirty="0" smtClean="0">
                <a:sym typeface="Wingdings" pitchFamily="2" charset="2"/>
              </a:rPr>
              <a:t>…             </a:t>
            </a:r>
            <a:r>
              <a:rPr lang="en-US" sz="2800" dirty="0">
                <a:sym typeface="Wingdings" pitchFamily="2" charset="2"/>
              </a:rPr>
              <a:t>… to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4892675" y="4749988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 40*0.67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457200" y="570230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CS </a:t>
            </a:r>
            <a:r>
              <a:rPr lang="en-US" sz="2800" dirty="0" smtClean="0">
                <a:sym typeface="Wingdings" pitchFamily="2" charset="2"/>
              </a:rPr>
              <a:t>…       </a:t>
            </a:r>
            <a:r>
              <a:rPr lang="en-US" sz="2800" dirty="0">
                <a:sym typeface="Wingdings" pitchFamily="2" charset="2"/>
              </a:rPr>
              <a:t>… to not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4921250" y="571106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 40*0.33</a:t>
            </a:r>
          </a:p>
        </p:txBody>
      </p:sp>
      <p:graphicFrame>
        <p:nvGraphicFramePr>
          <p:cNvPr id="133139" name="Object 1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018333"/>
              </p:ext>
            </p:extLst>
          </p:nvPr>
        </p:nvGraphicFramePr>
        <p:xfrm>
          <a:off x="6553200" y="2258313"/>
          <a:ext cx="1371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6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58313"/>
                        <a:ext cx="13716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73250"/>
              </p:ext>
            </p:extLst>
          </p:nvPr>
        </p:nvGraphicFramePr>
        <p:xfrm>
          <a:off x="6554788" y="3301300"/>
          <a:ext cx="1397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7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301300"/>
                        <a:ext cx="13970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58696"/>
              </p:ext>
            </p:extLst>
          </p:nvPr>
        </p:nvGraphicFramePr>
        <p:xfrm>
          <a:off x="6553200" y="4546850"/>
          <a:ext cx="139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8" name="Equation" r:id="rId7" imgW="596880" imgH="393480" progId="Equation.3">
                  <p:embed/>
                </p:oleObj>
              </mc:Choice>
              <mc:Fallback>
                <p:oleObj name="Equation" r:id="rId7" imgW="5968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46850"/>
                        <a:ext cx="1397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611772"/>
              </p:ext>
            </p:extLst>
          </p:nvPr>
        </p:nvGraphicFramePr>
        <p:xfrm>
          <a:off x="6553200" y="5488875"/>
          <a:ext cx="139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9" name="Equation" r:id="rId9" imgW="596880" imgH="393480" progId="Equation.3">
                  <p:embed/>
                </p:oleObj>
              </mc:Choice>
              <mc:Fallback>
                <p:oleObj name="Equation" r:id="rId9" imgW="5968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88875"/>
                        <a:ext cx="1397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2" grpId="0" autoUpdateAnimBg="0"/>
      <p:bldP spid="133133" grpId="0" autoUpdateAnimBg="0"/>
      <p:bldP spid="133134" grpId="0" autoUpdateAnimBg="0"/>
      <p:bldP spid="133135" grpId="0" autoUpdateAnimBg="0"/>
      <p:bldP spid="133136" grpId="0" autoUpdateAnimBg="0"/>
      <p:bldP spid="133137" grpId="0" autoUpdateAnimBg="0"/>
      <p:bldP spid="1331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A8457F9-A0A0-42D3-B3CF-7CC60B682CE3}" type="slidenum">
              <a:rPr lang="en-US"/>
              <a:pPr/>
              <a:t>8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/>
              <a:t>Create Expected Table</a:t>
            </a:r>
          </a:p>
        </p:txBody>
      </p:sp>
      <p:graphicFrame>
        <p:nvGraphicFramePr>
          <p:cNvPr id="140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86982"/>
              </p:ext>
            </p:extLst>
          </p:nvPr>
        </p:nvGraphicFramePr>
        <p:xfrm>
          <a:off x="1447800" y="2438400"/>
          <a:ext cx="6111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8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611187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Line 15"/>
          <p:cNvSpPr>
            <a:spLocks noChangeShapeType="1"/>
          </p:cNvSpPr>
          <p:nvPr/>
        </p:nvSpPr>
        <p:spPr bwMode="auto">
          <a:xfrm flipH="1" flipV="1">
            <a:off x="4038600" y="1524000"/>
            <a:ext cx="2667000" cy="14097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 flipV="1">
            <a:off x="4311770" y="1524000"/>
            <a:ext cx="184029" cy="2209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H="1" flipV="1">
            <a:off x="4267200" y="1981200"/>
            <a:ext cx="2438400" cy="1828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1143000"/>
            <a:ext cx="4765675" cy="938213"/>
            <a:chOff x="0" y="1248"/>
            <a:chExt cx="3002" cy="591"/>
          </a:xfrm>
        </p:grpSpPr>
        <p:graphicFrame>
          <p:nvGraphicFramePr>
            <p:cNvPr id="14029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61899"/>
                </p:ext>
              </p:extLst>
            </p:nvPr>
          </p:nvGraphicFramePr>
          <p:xfrm>
            <a:off x="2277" y="1248"/>
            <a:ext cx="72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9" name="Equation" r:id="rId5" imgW="482400" imgH="393480" progId="Equation.3">
                    <p:embed/>
                  </p:oleObj>
                </mc:Choice>
                <mc:Fallback>
                  <p:oleObj name="Equation" r:id="rId5" imgW="482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1248"/>
                          <a:ext cx="72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0" y="1344"/>
              <a:ext cx="244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600">
                  <a:sym typeface="Wingdings" pitchFamily="2" charset="2"/>
                </a:rPr>
                <a:t>LT to have LH =</a:t>
              </a:r>
              <a:endParaRPr lang="en-US" sz="3600">
                <a:solidFill>
                  <a:schemeClr val="accent1"/>
                </a:solidFill>
                <a:sym typeface="Wingdings" pitchFamily="2" charset="2"/>
              </a:endParaRPr>
            </a:p>
          </p:txBody>
        </p:sp>
      </p:grp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4800600" y="1295400"/>
            <a:ext cx="1370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= </a:t>
            </a:r>
            <a:r>
              <a:rPr lang="en-US" sz="3600" b="1" dirty="0" smtClean="0">
                <a:solidFill>
                  <a:schemeClr val="accent2"/>
                </a:solidFill>
              </a:rPr>
              <a:t>33.3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 flipH="1">
            <a:off x="4495800" y="1828800"/>
            <a:ext cx="1143000" cy="11049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905250" y="282958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33.3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nimBg="1"/>
      <p:bldP spid="140303" grpId="1" animBg="1"/>
      <p:bldP spid="140304" grpId="0" animBg="1"/>
      <p:bldP spid="140304" grpId="1" animBg="1"/>
      <p:bldP spid="140305" grpId="0" animBg="1"/>
      <p:bldP spid="140305" grpId="1" animBg="1"/>
      <p:bldP spid="140310" grpId="0" autoUpdateAnimBg="0"/>
      <p:bldP spid="140311" grpId="0" animBg="1"/>
      <p:bldP spid="1403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4943B9-53FE-46BF-844A-B466D2BE061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41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4853"/>
              </p:ext>
            </p:extLst>
          </p:nvPr>
        </p:nvGraphicFramePr>
        <p:xfrm>
          <a:off x="1447800" y="2441448"/>
          <a:ext cx="6111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0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41448"/>
                        <a:ext cx="611187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/>
              <a:t>Create Expected Table</a:t>
            </a:r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H="1" flipV="1">
            <a:off x="5257800" y="1447800"/>
            <a:ext cx="1447800" cy="1524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V="1">
            <a:off x="5638800" y="1447800"/>
            <a:ext cx="228600" cy="232890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 flipV="1">
            <a:off x="5638800" y="1905000"/>
            <a:ext cx="1066800" cy="187170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1066800"/>
            <a:ext cx="5840413" cy="938213"/>
            <a:chOff x="192" y="1248"/>
            <a:chExt cx="3679" cy="591"/>
          </a:xfrm>
        </p:grpSpPr>
        <p:graphicFrame>
          <p:nvGraphicFramePr>
            <p:cNvPr id="1413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182074"/>
                </p:ext>
              </p:extLst>
            </p:nvPr>
          </p:nvGraphicFramePr>
          <p:xfrm>
            <a:off x="3146" y="1248"/>
            <a:ext cx="72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31" name="Equation" r:id="rId5" imgW="482400" imgH="393480" progId="Equation.3">
                    <p:embed/>
                  </p:oleObj>
                </mc:Choice>
                <mc:Fallback>
                  <p:oleObj name="Equation" r:id="rId5" imgW="482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1248"/>
                          <a:ext cx="72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192" y="1392"/>
              <a:ext cx="307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600">
                  <a:sym typeface="Wingdings" pitchFamily="2" charset="2"/>
                </a:rPr>
                <a:t>LT to NOT have LH =</a:t>
              </a:r>
              <a:endParaRPr lang="en-US" sz="3600">
                <a:solidFill>
                  <a:schemeClr val="accent1"/>
                </a:solidFill>
                <a:sym typeface="Wingdings" pitchFamily="2" charset="2"/>
              </a:endParaRPr>
            </a:p>
          </p:txBody>
        </p:sp>
      </p:grp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6108700" y="1219200"/>
            <a:ext cx="1370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= </a:t>
            </a:r>
            <a:r>
              <a:rPr lang="en-US" sz="3600" b="1" dirty="0" smtClean="0">
                <a:solidFill>
                  <a:schemeClr val="accent2"/>
                </a:solidFill>
              </a:rPr>
              <a:t>16.7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 flipH="1">
            <a:off x="6019800" y="1752600"/>
            <a:ext cx="927100" cy="1219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5213350" y="2861375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16.7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886200" y="3253487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26.7</a:t>
            </a:r>
            <a:endParaRPr lang="en-US" sz="2800" dirty="0"/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3883025" y="2855025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33.3</a:t>
            </a:r>
            <a:endParaRPr lang="en-US" sz="2800" dirty="0"/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5213350" y="3245550"/>
            <a:ext cx="806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13.3</a:t>
            </a:r>
            <a:endParaRPr lang="en-US" sz="2800" dirty="0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5222050" y="2858917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16.7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83114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Expected counts </a:t>
            </a:r>
            <a:r>
              <a:rPr lang="en-US" sz="3200" dirty="0" smtClean="0"/>
              <a:t>are the </a:t>
            </a:r>
            <a:r>
              <a:rPr lang="en-US" sz="3200" dirty="0"/>
              <a:t>product of the </a:t>
            </a:r>
            <a:r>
              <a:rPr lang="en-US" sz="3200" dirty="0" smtClean="0"/>
              <a:t>marginal </a:t>
            </a:r>
            <a:r>
              <a:rPr lang="en-US" sz="3200" dirty="0"/>
              <a:t>totals divided by the table total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4" grpId="0" animBg="1"/>
      <p:bldP spid="141324" grpId="1" animBg="1"/>
      <p:bldP spid="141325" grpId="0" animBg="1"/>
      <p:bldP spid="141325" grpId="1" animBg="1"/>
      <p:bldP spid="141326" grpId="0" animBg="1"/>
      <p:bldP spid="141326" grpId="1" animBg="1"/>
      <p:bldP spid="141329" grpId="0" autoUpdateAnimBg="0"/>
      <p:bldP spid="141329" grpId="1"/>
      <p:bldP spid="141330" grpId="0" animBg="1"/>
      <p:bldP spid="141330" grpId="1" animBg="1"/>
      <p:bldP spid="141331" grpId="0" autoUpdateAnimBg="0"/>
      <p:bldP spid="141331" grpId="1"/>
      <p:bldP spid="141332" grpId="0" autoUpdateAnimBg="0"/>
      <p:bldP spid="141335" grpId="0" autoUpdateAnimBg="0"/>
      <p:bldP spid="141336" grpId="0" autoUpdateAnimBg="0"/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6090</TotalTime>
  <Words>662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Wingdings</vt:lpstr>
      <vt:lpstr>Default Design</vt:lpstr>
      <vt:lpstr>Worksheet</vt:lpstr>
      <vt:lpstr>Equation</vt:lpstr>
      <vt:lpstr>Chi-Square Tests</vt:lpstr>
      <vt:lpstr>Chi-Square -- Examples</vt:lpstr>
      <vt:lpstr>What do those examples have in common?</vt:lpstr>
      <vt:lpstr>An Illustrative Example</vt:lpstr>
      <vt:lpstr>Observed Table</vt:lpstr>
      <vt:lpstr>Observed Table</vt:lpstr>
      <vt:lpstr>Expectations if Ho is true</vt:lpstr>
      <vt:lpstr>Create Expected Table</vt:lpstr>
      <vt:lpstr>Create Expected Table</vt:lpstr>
      <vt:lpstr>A New Test Statistic</vt:lpstr>
      <vt:lpstr>Chi-Square Test</vt:lpstr>
      <vt:lpstr>A Full Example</vt:lpstr>
      <vt:lpstr>Another 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155</cp:revision>
  <dcterms:created xsi:type="dcterms:W3CDTF">1999-07-28T01:00:17Z</dcterms:created>
  <dcterms:modified xsi:type="dcterms:W3CDTF">2015-12-07T12:46:13Z</dcterms:modified>
</cp:coreProperties>
</file>