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407" r:id="rId2"/>
    <p:sldId id="384" r:id="rId3"/>
    <p:sldId id="406" r:id="rId4"/>
    <p:sldId id="383" r:id="rId5"/>
    <p:sldId id="362" r:id="rId6"/>
    <p:sldId id="439" r:id="rId7"/>
    <p:sldId id="441" r:id="rId8"/>
    <p:sldId id="40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8EA7A-47F8-43D0-82BE-27F58C1575FD}" type="slidenum">
              <a:rPr lang="en-US"/>
              <a:pPr/>
              <a:t>8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dirty="0" smtClean="0"/>
              <a:t>Quantitative Data</a:t>
            </a:r>
          </a:p>
          <a:p>
            <a:endParaRPr lang="en-US" dirty="0"/>
          </a:p>
          <a:p>
            <a:r>
              <a:rPr lang="en-US" dirty="0" smtClean="0"/>
              <a:t>One group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1-sample t-test</a:t>
            </a:r>
          </a:p>
          <a:p>
            <a:r>
              <a:rPr lang="en-US" dirty="0" smtClean="0">
                <a:sym typeface="Wingdings" pitchFamily="2" charset="2"/>
              </a:rPr>
              <a:t>Two independent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2-sample t-test</a:t>
            </a:r>
          </a:p>
          <a:p>
            <a:r>
              <a:rPr lang="en-US" dirty="0" smtClean="0">
                <a:sym typeface="Wingdings" pitchFamily="2" charset="2"/>
              </a:rPr>
              <a:t>Two 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Matched Pairs t-test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0C36518-CB11-4202-B06C-B2DF6A9FA3BA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Reality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23622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longer </a:t>
            </a:r>
            <a:r>
              <a:rPr lang="en-US" dirty="0" smtClean="0"/>
              <a:t>know </a:t>
            </a:r>
            <a:r>
              <a:rPr lang="en-US" dirty="0"/>
              <a:t>what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</a:t>
            </a:r>
            <a:r>
              <a:rPr lang="en-US" b="1" dirty="0">
                <a:solidFill>
                  <a:schemeClr val="accent1"/>
                </a:solidFill>
              </a:rPr>
              <a:t>!!!!!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What should be used </a:t>
            </a:r>
            <a:r>
              <a:rPr lang="en-US" dirty="0"/>
              <a:t>instead?</a:t>
            </a:r>
          </a:p>
          <a:p>
            <a:pPr lvl="1"/>
            <a:r>
              <a:rPr lang="en-US" dirty="0"/>
              <a:t>Our best guess 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Changes details</a:t>
            </a:r>
            <a:r>
              <a:rPr lang="en-US" dirty="0"/>
              <a:t>, not the big picture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92495"/>
              </p:ext>
            </p:extLst>
          </p:nvPr>
        </p:nvGraphicFramePr>
        <p:xfrm>
          <a:off x="3406775" y="4786312"/>
          <a:ext cx="16986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3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786312"/>
                        <a:ext cx="16986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965450" y="5014912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 bldLvl="2" autoUpdateAnimBg="0"/>
      <p:bldP spid="1607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4B22850-B772-4EFC-8B38-166028AC4AC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Student’s t-distribution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Compared </a:t>
            </a:r>
            <a:r>
              <a:rPr lang="en-US" dirty="0"/>
              <a:t>to a standard normal (Z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about 0</a:t>
            </a:r>
          </a:p>
          <a:p>
            <a:pPr lvl="1"/>
            <a:r>
              <a:rPr lang="en-US" dirty="0"/>
              <a:t>approximately bell-shaped</a:t>
            </a:r>
          </a:p>
          <a:p>
            <a:endParaRPr lang="en-US" sz="1050" dirty="0" smtClean="0"/>
          </a:p>
          <a:p>
            <a:r>
              <a:rPr lang="en-US" dirty="0" smtClean="0"/>
              <a:t>Differences</a:t>
            </a:r>
            <a:endParaRPr lang="en-US" dirty="0"/>
          </a:p>
          <a:p>
            <a:pPr lvl="1"/>
            <a:r>
              <a:rPr lang="en-US" dirty="0"/>
              <a:t>more probability in the tails</a:t>
            </a:r>
          </a:p>
          <a:p>
            <a:pPr lvl="1"/>
            <a:r>
              <a:rPr lang="en-US" dirty="0"/>
              <a:t>less probability in the center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shape depends on degrees-of-freedom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See HO for R work</a:t>
            </a:r>
          </a:p>
        </p:txBody>
      </p:sp>
      <p:grpSp>
        <p:nvGrpSpPr>
          <p:cNvPr id="194718" name="Group 1182"/>
          <p:cNvGrpSpPr>
            <a:grpSpLocks/>
          </p:cNvGrpSpPr>
          <p:nvPr/>
        </p:nvGrpSpPr>
        <p:grpSpPr bwMode="auto">
          <a:xfrm>
            <a:off x="5640388" y="1647825"/>
            <a:ext cx="3046412" cy="3000375"/>
            <a:chOff x="3553" y="1018"/>
            <a:chExt cx="1919" cy="1890"/>
          </a:xfrm>
        </p:grpSpPr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3666" y="247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3691" y="1076"/>
              <a:ext cx="1" cy="13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4" name="Line 348"/>
            <p:cNvSpPr>
              <a:spLocks noChangeShapeType="1"/>
            </p:cNvSpPr>
            <p:nvPr/>
          </p:nvSpPr>
          <p:spPr bwMode="auto">
            <a:xfrm>
              <a:off x="3666" y="213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5" name="Line 349"/>
            <p:cNvSpPr>
              <a:spLocks noChangeShapeType="1"/>
            </p:cNvSpPr>
            <p:nvPr/>
          </p:nvSpPr>
          <p:spPr bwMode="auto">
            <a:xfrm>
              <a:off x="3666" y="17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6" name="Line 350"/>
            <p:cNvSpPr>
              <a:spLocks noChangeShapeType="1"/>
            </p:cNvSpPr>
            <p:nvPr/>
          </p:nvSpPr>
          <p:spPr bwMode="auto">
            <a:xfrm>
              <a:off x="3666" y="144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7" name="Line 351"/>
            <p:cNvSpPr>
              <a:spLocks noChangeShapeType="1"/>
            </p:cNvSpPr>
            <p:nvPr/>
          </p:nvSpPr>
          <p:spPr bwMode="auto">
            <a:xfrm>
              <a:off x="3666" y="111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8" name="Line 352"/>
            <p:cNvSpPr>
              <a:spLocks noChangeShapeType="1"/>
            </p:cNvSpPr>
            <p:nvPr/>
          </p:nvSpPr>
          <p:spPr bwMode="auto">
            <a:xfrm>
              <a:off x="3691" y="2472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9" name="Line 353"/>
            <p:cNvSpPr>
              <a:spLocks noChangeShapeType="1"/>
            </p:cNvSpPr>
            <p:nvPr/>
          </p:nvSpPr>
          <p:spPr bwMode="auto">
            <a:xfrm flipV="1">
              <a:off x="3691" y="2472"/>
              <a:ext cx="1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0" name="Line 354"/>
            <p:cNvSpPr>
              <a:spLocks noChangeShapeType="1"/>
            </p:cNvSpPr>
            <p:nvPr/>
          </p:nvSpPr>
          <p:spPr bwMode="auto">
            <a:xfrm flipV="1">
              <a:off x="4124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 flipV="1">
              <a:off x="4559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 flipV="1">
              <a:off x="4991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 flipV="1">
              <a:off x="5423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5" name="Rectangle 359"/>
            <p:cNvSpPr>
              <a:spLocks noChangeArrowheads="1"/>
            </p:cNvSpPr>
            <p:nvPr/>
          </p:nvSpPr>
          <p:spPr bwMode="auto">
            <a:xfrm>
              <a:off x="3553" y="203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6" name="Rectangle 360"/>
            <p:cNvSpPr>
              <a:spLocks noChangeArrowheads="1"/>
            </p:cNvSpPr>
            <p:nvPr/>
          </p:nvSpPr>
          <p:spPr bwMode="auto">
            <a:xfrm>
              <a:off x="3553" y="1694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7" name="Rectangle 361"/>
            <p:cNvSpPr>
              <a:spLocks noChangeArrowheads="1"/>
            </p:cNvSpPr>
            <p:nvPr/>
          </p:nvSpPr>
          <p:spPr bwMode="auto">
            <a:xfrm>
              <a:off x="3553" y="1356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3553" y="1018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3635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/>
            </a:p>
          </p:txBody>
        </p:sp>
        <p:sp>
          <p:nvSpPr>
            <p:cNvPr id="193900" name="Rectangle 364"/>
            <p:cNvSpPr>
              <a:spLocks noChangeArrowheads="1"/>
            </p:cNvSpPr>
            <p:nvPr/>
          </p:nvSpPr>
          <p:spPr bwMode="auto">
            <a:xfrm>
              <a:off x="4067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/>
            </a:p>
          </p:txBody>
        </p:sp>
        <p:sp>
          <p:nvSpPr>
            <p:cNvPr id="193901" name="Rectangle 365"/>
            <p:cNvSpPr>
              <a:spLocks noChangeArrowheads="1"/>
            </p:cNvSpPr>
            <p:nvPr/>
          </p:nvSpPr>
          <p:spPr bwMode="auto">
            <a:xfrm>
              <a:off x="4515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4947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5379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93904" name="Rectangle 368"/>
            <p:cNvSpPr>
              <a:spLocks noChangeArrowheads="1"/>
            </p:cNvSpPr>
            <p:nvPr/>
          </p:nvSpPr>
          <p:spPr bwMode="auto">
            <a:xfrm>
              <a:off x="4321" y="2678"/>
              <a:ext cx="4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Arial" charset="0"/>
                </a:rPr>
                <a:t>Z</a:t>
              </a: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or </a:t>
              </a:r>
              <a:r>
                <a:rPr lang="en-US" b="1" dirty="0">
                  <a:solidFill>
                    <a:schemeClr val="accent1"/>
                  </a:solidFill>
                  <a:latin typeface="Arial" charset="0"/>
                </a:rPr>
                <a:t>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3906" name="Group 370"/>
          <p:cNvGrpSpPr>
            <a:grpSpLocks/>
          </p:cNvGrpSpPr>
          <p:nvPr/>
        </p:nvGrpSpPr>
        <p:grpSpPr bwMode="auto">
          <a:xfrm>
            <a:off x="5867400" y="1762125"/>
            <a:ext cx="2749550" cy="2160588"/>
            <a:chOff x="1349" y="1060"/>
            <a:chExt cx="3756" cy="1278"/>
          </a:xfrm>
        </p:grpSpPr>
        <p:sp>
          <p:nvSpPr>
            <p:cNvPr id="193907" name="Line 371"/>
            <p:cNvSpPr>
              <a:spLocks noChangeShapeType="1"/>
            </p:cNvSpPr>
            <p:nvPr/>
          </p:nvSpPr>
          <p:spPr bwMode="auto">
            <a:xfrm>
              <a:off x="13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8" name="Freeform 372"/>
            <p:cNvSpPr>
              <a:spLocks/>
            </p:cNvSpPr>
            <p:nvPr/>
          </p:nvSpPr>
          <p:spPr bwMode="auto">
            <a:xfrm>
              <a:off x="13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3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0" name="Freeform 374"/>
            <p:cNvSpPr>
              <a:spLocks/>
            </p:cNvSpPr>
            <p:nvPr/>
          </p:nvSpPr>
          <p:spPr bwMode="auto">
            <a:xfrm>
              <a:off x="14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4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2" name="Freeform 376"/>
            <p:cNvSpPr>
              <a:spLocks/>
            </p:cNvSpPr>
            <p:nvPr/>
          </p:nvSpPr>
          <p:spPr bwMode="auto">
            <a:xfrm>
              <a:off x="14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3" name="Line 377"/>
            <p:cNvSpPr>
              <a:spLocks noChangeShapeType="1"/>
            </p:cNvSpPr>
            <p:nvPr/>
          </p:nvSpPr>
          <p:spPr bwMode="auto">
            <a:xfrm>
              <a:off x="14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4" name="Freeform 378"/>
            <p:cNvSpPr>
              <a:spLocks/>
            </p:cNvSpPr>
            <p:nvPr/>
          </p:nvSpPr>
          <p:spPr bwMode="auto">
            <a:xfrm>
              <a:off x="15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5" name="Line 379"/>
            <p:cNvSpPr>
              <a:spLocks noChangeShapeType="1"/>
            </p:cNvSpPr>
            <p:nvPr/>
          </p:nvSpPr>
          <p:spPr bwMode="auto">
            <a:xfrm>
              <a:off x="15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6" name="Freeform 380"/>
            <p:cNvSpPr>
              <a:spLocks/>
            </p:cNvSpPr>
            <p:nvPr/>
          </p:nvSpPr>
          <p:spPr bwMode="auto">
            <a:xfrm>
              <a:off x="15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7" name="Line 381"/>
            <p:cNvSpPr>
              <a:spLocks noChangeShapeType="1"/>
            </p:cNvSpPr>
            <p:nvPr/>
          </p:nvSpPr>
          <p:spPr bwMode="auto">
            <a:xfrm>
              <a:off x="15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8" name="Freeform 382"/>
            <p:cNvSpPr>
              <a:spLocks/>
            </p:cNvSpPr>
            <p:nvPr/>
          </p:nvSpPr>
          <p:spPr bwMode="auto">
            <a:xfrm>
              <a:off x="1605" y="233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9" name="Line 383"/>
            <p:cNvSpPr>
              <a:spLocks noChangeShapeType="1"/>
            </p:cNvSpPr>
            <p:nvPr/>
          </p:nvSpPr>
          <p:spPr bwMode="auto">
            <a:xfrm>
              <a:off x="1632" y="2330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0" name="Freeform 384"/>
            <p:cNvSpPr>
              <a:spLocks/>
            </p:cNvSpPr>
            <p:nvPr/>
          </p:nvSpPr>
          <p:spPr bwMode="auto">
            <a:xfrm>
              <a:off x="1653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1" name="Line 385"/>
            <p:cNvSpPr>
              <a:spLocks noChangeShapeType="1"/>
            </p:cNvSpPr>
            <p:nvPr/>
          </p:nvSpPr>
          <p:spPr bwMode="auto">
            <a:xfrm>
              <a:off x="1680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2" name="Freeform 386"/>
            <p:cNvSpPr>
              <a:spLocks/>
            </p:cNvSpPr>
            <p:nvPr/>
          </p:nvSpPr>
          <p:spPr bwMode="auto">
            <a:xfrm>
              <a:off x="1700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3" name="Line 387"/>
            <p:cNvSpPr>
              <a:spLocks noChangeShapeType="1"/>
            </p:cNvSpPr>
            <p:nvPr/>
          </p:nvSpPr>
          <p:spPr bwMode="auto">
            <a:xfrm>
              <a:off x="1727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4" name="Freeform 388"/>
            <p:cNvSpPr>
              <a:spLocks/>
            </p:cNvSpPr>
            <p:nvPr/>
          </p:nvSpPr>
          <p:spPr bwMode="auto">
            <a:xfrm>
              <a:off x="1747" y="232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5" name="Line 389"/>
            <p:cNvSpPr>
              <a:spLocks noChangeShapeType="1"/>
            </p:cNvSpPr>
            <p:nvPr/>
          </p:nvSpPr>
          <p:spPr bwMode="auto">
            <a:xfrm>
              <a:off x="1774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6" name="Freeform 390"/>
            <p:cNvSpPr>
              <a:spLocks/>
            </p:cNvSpPr>
            <p:nvPr/>
          </p:nvSpPr>
          <p:spPr bwMode="auto">
            <a:xfrm>
              <a:off x="1794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7" name="Line 391"/>
            <p:cNvSpPr>
              <a:spLocks noChangeShapeType="1"/>
            </p:cNvSpPr>
            <p:nvPr/>
          </p:nvSpPr>
          <p:spPr bwMode="auto">
            <a:xfrm>
              <a:off x="1821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8" name="Freeform 392"/>
            <p:cNvSpPr>
              <a:spLocks/>
            </p:cNvSpPr>
            <p:nvPr/>
          </p:nvSpPr>
          <p:spPr bwMode="auto">
            <a:xfrm>
              <a:off x="1841" y="231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9" name="Line 393"/>
            <p:cNvSpPr>
              <a:spLocks noChangeShapeType="1"/>
            </p:cNvSpPr>
            <p:nvPr/>
          </p:nvSpPr>
          <p:spPr bwMode="auto">
            <a:xfrm>
              <a:off x="1868" y="231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0" name="Freeform 394"/>
            <p:cNvSpPr>
              <a:spLocks/>
            </p:cNvSpPr>
            <p:nvPr/>
          </p:nvSpPr>
          <p:spPr bwMode="auto">
            <a:xfrm>
              <a:off x="1889" y="231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1" name="Line 395"/>
            <p:cNvSpPr>
              <a:spLocks noChangeShapeType="1"/>
            </p:cNvSpPr>
            <p:nvPr/>
          </p:nvSpPr>
          <p:spPr bwMode="auto">
            <a:xfrm>
              <a:off x="1916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2" name="Freeform 396"/>
            <p:cNvSpPr>
              <a:spLocks/>
            </p:cNvSpPr>
            <p:nvPr/>
          </p:nvSpPr>
          <p:spPr bwMode="auto">
            <a:xfrm>
              <a:off x="1936" y="230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3" name="Line 397"/>
            <p:cNvSpPr>
              <a:spLocks noChangeShapeType="1"/>
            </p:cNvSpPr>
            <p:nvPr/>
          </p:nvSpPr>
          <p:spPr bwMode="auto">
            <a:xfrm flipV="1">
              <a:off x="1963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4" name="Line 398"/>
            <p:cNvSpPr>
              <a:spLocks noChangeShapeType="1"/>
            </p:cNvSpPr>
            <p:nvPr/>
          </p:nvSpPr>
          <p:spPr bwMode="auto">
            <a:xfrm>
              <a:off x="1983" y="2296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5" name="Freeform 399"/>
            <p:cNvSpPr>
              <a:spLocks/>
            </p:cNvSpPr>
            <p:nvPr/>
          </p:nvSpPr>
          <p:spPr bwMode="auto">
            <a:xfrm>
              <a:off x="2003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 flipV="1">
              <a:off x="2030" y="2283"/>
              <a:ext cx="21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7" name="Freeform 401"/>
            <p:cNvSpPr>
              <a:spLocks/>
            </p:cNvSpPr>
            <p:nvPr/>
          </p:nvSpPr>
          <p:spPr bwMode="auto">
            <a:xfrm>
              <a:off x="2051" y="2276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7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8" name="Line 402"/>
            <p:cNvSpPr>
              <a:spLocks noChangeShapeType="1"/>
            </p:cNvSpPr>
            <p:nvPr/>
          </p:nvSpPr>
          <p:spPr bwMode="auto">
            <a:xfrm flipV="1">
              <a:off x="2077" y="2263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9" name="Freeform 403"/>
            <p:cNvSpPr>
              <a:spLocks/>
            </p:cNvSpPr>
            <p:nvPr/>
          </p:nvSpPr>
          <p:spPr bwMode="auto">
            <a:xfrm>
              <a:off x="2098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0" name="Line 404"/>
            <p:cNvSpPr>
              <a:spLocks noChangeShapeType="1"/>
            </p:cNvSpPr>
            <p:nvPr/>
          </p:nvSpPr>
          <p:spPr bwMode="auto">
            <a:xfrm flipV="1">
              <a:off x="2125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1" name="Freeform 405"/>
            <p:cNvSpPr>
              <a:spLocks/>
            </p:cNvSpPr>
            <p:nvPr/>
          </p:nvSpPr>
          <p:spPr bwMode="auto">
            <a:xfrm>
              <a:off x="2145" y="2236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2" name="Line 406"/>
            <p:cNvSpPr>
              <a:spLocks noChangeShapeType="1"/>
            </p:cNvSpPr>
            <p:nvPr/>
          </p:nvSpPr>
          <p:spPr bwMode="auto">
            <a:xfrm flipV="1">
              <a:off x="2172" y="2222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3" name="Freeform 407"/>
            <p:cNvSpPr>
              <a:spLocks/>
            </p:cNvSpPr>
            <p:nvPr/>
          </p:nvSpPr>
          <p:spPr bwMode="auto">
            <a:xfrm>
              <a:off x="2192" y="2208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 flipV="1">
              <a:off x="2219" y="2195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5" name="Freeform 409"/>
            <p:cNvSpPr>
              <a:spLocks/>
            </p:cNvSpPr>
            <p:nvPr/>
          </p:nvSpPr>
          <p:spPr bwMode="auto">
            <a:xfrm>
              <a:off x="2239" y="2181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6" name="Freeform 410"/>
            <p:cNvSpPr>
              <a:spLocks/>
            </p:cNvSpPr>
            <p:nvPr/>
          </p:nvSpPr>
          <p:spPr bwMode="auto">
            <a:xfrm>
              <a:off x="2266" y="2161"/>
              <a:ext cx="21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1" y="0"/>
                </a:cxn>
              </a:cxnLst>
              <a:rect l="0" t="0" r="r" b="b"/>
              <a:pathLst>
                <a:path w="21" h="20">
                  <a:moveTo>
                    <a:pt x="0" y="20"/>
                  </a:moveTo>
                  <a:lnTo>
                    <a:pt x="7" y="7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7" name="Freeform 411"/>
            <p:cNvSpPr>
              <a:spLocks/>
            </p:cNvSpPr>
            <p:nvPr/>
          </p:nvSpPr>
          <p:spPr bwMode="auto">
            <a:xfrm>
              <a:off x="2287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8" name="Line 412"/>
            <p:cNvSpPr>
              <a:spLocks noChangeShapeType="1"/>
            </p:cNvSpPr>
            <p:nvPr/>
          </p:nvSpPr>
          <p:spPr bwMode="auto">
            <a:xfrm flipV="1">
              <a:off x="2314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9" name="Freeform 413"/>
            <p:cNvSpPr>
              <a:spLocks/>
            </p:cNvSpPr>
            <p:nvPr/>
          </p:nvSpPr>
          <p:spPr bwMode="auto">
            <a:xfrm>
              <a:off x="2334" y="210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0" name="Line 414"/>
            <p:cNvSpPr>
              <a:spLocks noChangeShapeType="1"/>
            </p:cNvSpPr>
            <p:nvPr/>
          </p:nvSpPr>
          <p:spPr bwMode="auto">
            <a:xfrm flipV="1">
              <a:off x="2361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1" name="Freeform 415"/>
            <p:cNvSpPr>
              <a:spLocks/>
            </p:cNvSpPr>
            <p:nvPr/>
          </p:nvSpPr>
          <p:spPr bwMode="auto">
            <a:xfrm>
              <a:off x="2381" y="206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2" name="Line 416"/>
            <p:cNvSpPr>
              <a:spLocks noChangeShapeType="1"/>
            </p:cNvSpPr>
            <p:nvPr/>
          </p:nvSpPr>
          <p:spPr bwMode="auto">
            <a:xfrm flipV="1">
              <a:off x="2408" y="2033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3" name="Freeform 417"/>
            <p:cNvSpPr>
              <a:spLocks/>
            </p:cNvSpPr>
            <p:nvPr/>
          </p:nvSpPr>
          <p:spPr bwMode="auto">
            <a:xfrm>
              <a:off x="2428" y="201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5" name="Freeform 419"/>
            <p:cNvSpPr>
              <a:spLocks/>
            </p:cNvSpPr>
            <p:nvPr/>
          </p:nvSpPr>
          <p:spPr bwMode="auto">
            <a:xfrm>
              <a:off x="2475" y="195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 flipV="1">
              <a:off x="2502" y="1925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7" name="Freeform 421"/>
            <p:cNvSpPr>
              <a:spLocks/>
            </p:cNvSpPr>
            <p:nvPr/>
          </p:nvSpPr>
          <p:spPr bwMode="auto">
            <a:xfrm>
              <a:off x="2523" y="18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 flipV="1">
              <a:off x="2550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9" name="Freeform 423"/>
            <p:cNvSpPr>
              <a:spLocks/>
            </p:cNvSpPr>
            <p:nvPr/>
          </p:nvSpPr>
          <p:spPr bwMode="auto">
            <a:xfrm>
              <a:off x="2570" y="1823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0" name="Line 424"/>
            <p:cNvSpPr>
              <a:spLocks noChangeShapeType="1"/>
            </p:cNvSpPr>
            <p:nvPr/>
          </p:nvSpPr>
          <p:spPr bwMode="auto">
            <a:xfrm flipV="1">
              <a:off x="2597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 flipV="1">
              <a:off x="2617" y="1756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2" name="Freeform 426"/>
            <p:cNvSpPr>
              <a:spLocks/>
            </p:cNvSpPr>
            <p:nvPr/>
          </p:nvSpPr>
          <p:spPr bwMode="auto">
            <a:xfrm>
              <a:off x="2637" y="171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 flipV="1">
              <a:off x="2664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4" name="Freeform 428"/>
            <p:cNvSpPr>
              <a:spLocks/>
            </p:cNvSpPr>
            <p:nvPr/>
          </p:nvSpPr>
          <p:spPr bwMode="auto">
            <a:xfrm>
              <a:off x="2684" y="1641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 flipV="1">
              <a:off x="2711" y="1600"/>
              <a:ext cx="21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6" name="Freeform 430"/>
            <p:cNvSpPr>
              <a:spLocks/>
            </p:cNvSpPr>
            <p:nvPr/>
          </p:nvSpPr>
          <p:spPr bwMode="auto">
            <a:xfrm>
              <a:off x="2732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7" name="Line 431"/>
            <p:cNvSpPr>
              <a:spLocks noChangeShapeType="1"/>
            </p:cNvSpPr>
            <p:nvPr/>
          </p:nvSpPr>
          <p:spPr bwMode="auto">
            <a:xfrm flipV="1">
              <a:off x="2759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8" name="Freeform 432"/>
            <p:cNvSpPr>
              <a:spLocks/>
            </p:cNvSpPr>
            <p:nvPr/>
          </p:nvSpPr>
          <p:spPr bwMode="auto">
            <a:xfrm>
              <a:off x="2779" y="148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 flipV="1">
              <a:off x="2806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0" name="Freeform 434"/>
            <p:cNvSpPr>
              <a:spLocks/>
            </p:cNvSpPr>
            <p:nvPr/>
          </p:nvSpPr>
          <p:spPr bwMode="auto">
            <a:xfrm>
              <a:off x="2826" y="141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1" name="Line 435"/>
            <p:cNvSpPr>
              <a:spLocks noChangeShapeType="1"/>
            </p:cNvSpPr>
            <p:nvPr/>
          </p:nvSpPr>
          <p:spPr bwMode="auto">
            <a:xfrm flipV="1">
              <a:off x="2853" y="137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2" name="Freeform 436"/>
            <p:cNvSpPr>
              <a:spLocks/>
            </p:cNvSpPr>
            <p:nvPr/>
          </p:nvSpPr>
          <p:spPr bwMode="auto">
            <a:xfrm>
              <a:off x="2873" y="1337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2900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4" name="Freeform 438"/>
            <p:cNvSpPr>
              <a:spLocks/>
            </p:cNvSpPr>
            <p:nvPr/>
          </p:nvSpPr>
          <p:spPr bwMode="auto">
            <a:xfrm>
              <a:off x="2920" y="12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5" name="Line 439"/>
            <p:cNvSpPr>
              <a:spLocks noChangeShapeType="1"/>
            </p:cNvSpPr>
            <p:nvPr/>
          </p:nvSpPr>
          <p:spPr bwMode="auto">
            <a:xfrm flipV="1">
              <a:off x="2947" y="1242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6" name="Freeform 440"/>
            <p:cNvSpPr>
              <a:spLocks/>
            </p:cNvSpPr>
            <p:nvPr/>
          </p:nvSpPr>
          <p:spPr bwMode="auto">
            <a:xfrm>
              <a:off x="2968" y="120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7" name="Line 441"/>
            <p:cNvSpPr>
              <a:spLocks noChangeShapeType="1"/>
            </p:cNvSpPr>
            <p:nvPr/>
          </p:nvSpPr>
          <p:spPr bwMode="auto">
            <a:xfrm flipV="1">
              <a:off x="2995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8" name="Freeform 442"/>
            <p:cNvSpPr>
              <a:spLocks/>
            </p:cNvSpPr>
            <p:nvPr/>
          </p:nvSpPr>
          <p:spPr bwMode="auto">
            <a:xfrm>
              <a:off x="3015" y="116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9" name="Freeform 443"/>
            <p:cNvSpPr>
              <a:spLocks/>
            </p:cNvSpPr>
            <p:nvPr/>
          </p:nvSpPr>
          <p:spPr bwMode="auto">
            <a:xfrm>
              <a:off x="3042" y="113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0" name="Freeform 444"/>
            <p:cNvSpPr>
              <a:spLocks/>
            </p:cNvSpPr>
            <p:nvPr/>
          </p:nvSpPr>
          <p:spPr bwMode="auto">
            <a:xfrm>
              <a:off x="3062" y="112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1" name="Freeform 445"/>
            <p:cNvSpPr>
              <a:spLocks/>
            </p:cNvSpPr>
            <p:nvPr/>
          </p:nvSpPr>
          <p:spPr bwMode="auto">
            <a:xfrm>
              <a:off x="3089" y="1100"/>
              <a:ext cx="20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2" name="Freeform 446"/>
            <p:cNvSpPr>
              <a:spLocks/>
            </p:cNvSpPr>
            <p:nvPr/>
          </p:nvSpPr>
          <p:spPr bwMode="auto">
            <a:xfrm>
              <a:off x="3109" y="1087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3" name="Line 447"/>
            <p:cNvSpPr>
              <a:spLocks noChangeShapeType="1"/>
            </p:cNvSpPr>
            <p:nvPr/>
          </p:nvSpPr>
          <p:spPr bwMode="auto">
            <a:xfrm flipV="1">
              <a:off x="3136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4" name="Freeform 448"/>
            <p:cNvSpPr>
              <a:spLocks/>
            </p:cNvSpPr>
            <p:nvPr/>
          </p:nvSpPr>
          <p:spPr bwMode="auto">
            <a:xfrm>
              <a:off x="3156" y="106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5" name="Line 449"/>
            <p:cNvSpPr>
              <a:spLocks noChangeShapeType="1"/>
            </p:cNvSpPr>
            <p:nvPr/>
          </p:nvSpPr>
          <p:spPr bwMode="auto">
            <a:xfrm flipV="1">
              <a:off x="3183" y="1060"/>
              <a:ext cx="21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6" name="Line 450"/>
            <p:cNvSpPr>
              <a:spLocks noChangeShapeType="1"/>
            </p:cNvSpPr>
            <p:nvPr/>
          </p:nvSpPr>
          <p:spPr bwMode="auto">
            <a:xfrm>
              <a:off x="3204" y="106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7" name="Freeform 451"/>
            <p:cNvSpPr>
              <a:spLocks/>
            </p:cNvSpPr>
            <p:nvPr/>
          </p:nvSpPr>
          <p:spPr bwMode="auto">
            <a:xfrm>
              <a:off x="3224" y="106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8" name="Line 452"/>
            <p:cNvSpPr>
              <a:spLocks noChangeShapeType="1"/>
            </p:cNvSpPr>
            <p:nvPr/>
          </p:nvSpPr>
          <p:spPr bwMode="auto">
            <a:xfrm>
              <a:off x="3251" y="1060"/>
              <a:ext cx="20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9" name="Freeform 453"/>
            <p:cNvSpPr>
              <a:spLocks/>
            </p:cNvSpPr>
            <p:nvPr/>
          </p:nvSpPr>
          <p:spPr bwMode="auto">
            <a:xfrm>
              <a:off x="3271" y="106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0" name="Line 454"/>
            <p:cNvSpPr>
              <a:spLocks noChangeShapeType="1"/>
            </p:cNvSpPr>
            <p:nvPr/>
          </p:nvSpPr>
          <p:spPr bwMode="auto">
            <a:xfrm>
              <a:off x="3298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1" name="Freeform 455"/>
            <p:cNvSpPr>
              <a:spLocks/>
            </p:cNvSpPr>
            <p:nvPr/>
          </p:nvSpPr>
          <p:spPr bwMode="auto">
            <a:xfrm>
              <a:off x="3318" y="1087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2" name="Freeform 456"/>
            <p:cNvSpPr>
              <a:spLocks/>
            </p:cNvSpPr>
            <p:nvPr/>
          </p:nvSpPr>
          <p:spPr bwMode="auto">
            <a:xfrm>
              <a:off x="3345" y="1100"/>
              <a:ext cx="21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1" y="21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7" y="7"/>
                  </a:lnTo>
                  <a:lnTo>
                    <a:pt x="21" y="2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3" name="Freeform 457"/>
            <p:cNvSpPr>
              <a:spLocks/>
            </p:cNvSpPr>
            <p:nvPr/>
          </p:nvSpPr>
          <p:spPr bwMode="auto">
            <a:xfrm>
              <a:off x="3366" y="112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4" name="Freeform 458"/>
            <p:cNvSpPr>
              <a:spLocks/>
            </p:cNvSpPr>
            <p:nvPr/>
          </p:nvSpPr>
          <p:spPr bwMode="auto">
            <a:xfrm>
              <a:off x="3393" y="113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5" name="Freeform 459"/>
            <p:cNvSpPr>
              <a:spLocks/>
            </p:cNvSpPr>
            <p:nvPr/>
          </p:nvSpPr>
          <p:spPr bwMode="auto">
            <a:xfrm>
              <a:off x="3413" y="116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6" name="Line 460"/>
            <p:cNvSpPr>
              <a:spLocks noChangeShapeType="1"/>
            </p:cNvSpPr>
            <p:nvPr/>
          </p:nvSpPr>
          <p:spPr bwMode="auto">
            <a:xfrm>
              <a:off x="3440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7" name="Freeform 461"/>
            <p:cNvSpPr>
              <a:spLocks/>
            </p:cNvSpPr>
            <p:nvPr/>
          </p:nvSpPr>
          <p:spPr bwMode="auto">
            <a:xfrm>
              <a:off x="3460" y="120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8" name="Line 462"/>
            <p:cNvSpPr>
              <a:spLocks noChangeShapeType="1"/>
            </p:cNvSpPr>
            <p:nvPr/>
          </p:nvSpPr>
          <p:spPr bwMode="auto">
            <a:xfrm>
              <a:off x="3487" y="1242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9" name="Freeform 463"/>
            <p:cNvSpPr>
              <a:spLocks/>
            </p:cNvSpPr>
            <p:nvPr/>
          </p:nvSpPr>
          <p:spPr bwMode="auto">
            <a:xfrm>
              <a:off x="3507" y="12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0" name="Line 464"/>
            <p:cNvSpPr>
              <a:spLocks noChangeShapeType="1"/>
            </p:cNvSpPr>
            <p:nvPr/>
          </p:nvSpPr>
          <p:spPr bwMode="auto">
            <a:xfrm>
              <a:off x="3534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1" name="Freeform 465"/>
            <p:cNvSpPr>
              <a:spLocks/>
            </p:cNvSpPr>
            <p:nvPr/>
          </p:nvSpPr>
          <p:spPr bwMode="auto">
            <a:xfrm>
              <a:off x="3554" y="1337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2" name="Line 466"/>
            <p:cNvSpPr>
              <a:spLocks noChangeShapeType="1"/>
            </p:cNvSpPr>
            <p:nvPr/>
          </p:nvSpPr>
          <p:spPr bwMode="auto">
            <a:xfrm>
              <a:off x="3581" y="1377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3" name="Freeform 467"/>
            <p:cNvSpPr>
              <a:spLocks/>
            </p:cNvSpPr>
            <p:nvPr/>
          </p:nvSpPr>
          <p:spPr bwMode="auto">
            <a:xfrm>
              <a:off x="3602" y="141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4" name="Line 468"/>
            <p:cNvSpPr>
              <a:spLocks noChangeShapeType="1"/>
            </p:cNvSpPr>
            <p:nvPr/>
          </p:nvSpPr>
          <p:spPr bwMode="auto">
            <a:xfrm>
              <a:off x="3629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5" name="Freeform 469"/>
            <p:cNvSpPr>
              <a:spLocks/>
            </p:cNvSpPr>
            <p:nvPr/>
          </p:nvSpPr>
          <p:spPr bwMode="auto">
            <a:xfrm>
              <a:off x="3649" y="148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1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6" name="Line 470"/>
            <p:cNvSpPr>
              <a:spLocks noChangeShapeType="1"/>
            </p:cNvSpPr>
            <p:nvPr/>
          </p:nvSpPr>
          <p:spPr bwMode="auto">
            <a:xfrm>
              <a:off x="3676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7" name="Freeform 471"/>
            <p:cNvSpPr>
              <a:spLocks/>
            </p:cNvSpPr>
            <p:nvPr/>
          </p:nvSpPr>
          <p:spPr bwMode="auto">
            <a:xfrm>
              <a:off x="3696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8" name="Line 472"/>
            <p:cNvSpPr>
              <a:spLocks noChangeShapeType="1"/>
            </p:cNvSpPr>
            <p:nvPr/>
          </p:nvSpPr>
          <p:spPr bwMode="auto">
            <a:xfrm>
              <a:off x="3723" y="1600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9" name="Freeform 473"/>
            <p:cNvSpPr>
              <a:spLocks/>
            </p:cNvSpPr>
            <p:nvPr/>
          </p:nvSpPr>
          <p:spPr bwMode="auto">
            <a:xfrm>
              <a:off x="3743" y="1641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0" name="Line 474"/>
            <p:cNvSpPr>
              <a:spLocks noChangeShapeType="1"/>
            </p:cNvSpPr>
            <p:nvPr/>
          </p:nvSpPr>
          <p:spPr bwMode="auto">
            <a:xfrm>
              <a:off x="3770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1" name="Freeform 475"/>
            <p:cNvSpPr>
              <a:spLocks/>
            </p:cNvSpPr>
            <p:nvPr/>
          </p:nvSpPr>
          <p:spPr bwMode="auto">
            <a:xfrm>
              <a:off x="3790" y="171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0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2" name="Line 476"/>
            <p:cNvSpPr>
              <a:spLocks noChangeShapeType="1"/>
            </p:cNvSpPr>
            <p:nvPr/>
          </p:nvSpPr>
          <p:spPr bwMode="auto">
            <a:xfrm>
              <a:off x="3817" y="1756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3" name="Line 477"/>
            <p:cNvSpPr>
              <a:spLocks noChangeShapeType="1"/>
            </p:cNvSpPr>
            <p:nvPr/>
          </p:nvSpPr>
          <p:spPr bwMode="auto">
            <a:xfrm>
              <a:off x="3838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4" name="Freeform 478"/>
            <p:cNvSpPr>
              <a:spLocks/>
            </p:cNvSpPr>
            <p:nvPr/>
          </p:nvSpPr>
          <p:spPr bwMode="auto">
            <a:xfrm>
              <a:off x="3858" y="1823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5" name="Line 479"/>
            <p:cNvSpPr>
              <a:spLocks noChangeShapeType="1"/>
            </p:cNvSpPr>
            <p:nvPr/>
          </p:nvSpPr>
          <p:spPr bwMode="auto">
            <a:xfrm>
              <a:off x="3885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6" name="Freeform 480"/>
            <p:cNvSpPr>
              <a:spLocks/>
            </p:cNvSpPr>
            <p:nvPr/>
          </p:nvSpPr>
          <p:spPr bwMode="auto">
            <a:xfrm>
              <a:off x="3905" y="18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0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7" name="Line 481"/>
            <p:cNvSpPr>
              <a:spLocks noChangeShapeType="1"/>
            </p:cNvSpPr>
            <p:nvPr/>
          </p:nvSpPr>
          <p:spPr bwMode="auto">
            <a:xfrm>
              <a:off x="3932" y="1925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8" name="Freeform 482"/>
            <p:cNvSpPr>
              <a:spLocks/>
            </p:cNvSpPr>
            <p:nvPr/>
          </p:nvSpPr>
          <p:spPr bwMode="auto">
            <a:xfrm>
              <a:off x="3952" y="195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9" name="Line 483"/>
            <p:cNvSpPr>
              <a:spLocks noChangeShapeType="1"/>
            </p:cNvSpPr>
            <p:nvPr/>
          </p:nvSpPr>
          <p:spPr bwMode="auto">
            <a:xfrm>
              <a:off x="3979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0" name="Freeform 484"/>
            <p:cNvSpPr>
              <a:spLocks/>
            </p:cNvSpPr>
            <p:nvPr/>
          </p:nvSpPr>
          <p:spPr bwMode="auto">
            <a:xfrm>
              <a:off x="3999" y="201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1" name="Line 485"/>
            <p:cNvSpPr>
              <a:spLocks noChangeShapeType="1"/>
            </p:cNvSpPr>
            <p:nvPr/>
          </p:nvSpPr>
          <p:spPr bwMode="auto">
            <a:xfrm>
              <a:off x="4026" y="2033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2" name="Freeform 486"/>
            <p:cNvSpPr>
              <a:spLocks/>
            </p:cNvSpPr>
            <p:nvPr/>
          </p:nvSpPr>
          <p:spPr bwMode="auto">
            <a:xfrm>
              <a:off x="4047" y="206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3" name="Line 487"/>
            <p:cNvSpPr>
              <a:spLocks noChangeShapeType="1"/>
            </p:cNvSpPr>
            <p:nvPr/>
          </p:nvSpPr>
          <p:spPr bwMode="auto">
            <a:xfrm>
              <a:off x="4074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4" name="Freeform 488"/>
            <p:cNvSpPr>
              <a:spLocks/>
            </p:cNvSpPr>
            <p:nvPr/>
          </p:nvSpPr>
          <p:spPr bwMode="auto">
            <a:xfrm>
              <a:off x="4094" y="210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5" name="Line 489"/>
            <p:cNvSpPr>
              <a:spLocks noChangeShapeType="1"/>
            </p:cNvSpPr>
            <p:nvPr/>
          </p:nvSpPr>
          <p:spPr bwMode="auto">
            <a:xfrm>
              <a:off x="4121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6" name="Freeform 490"/>
            <p:cNvSpPr>
              <a:spLocks/>
            </p:cNvSpPr>
            <p:nvPr/>
          </p:nvSpPr>
          <p:spPr bwMode="auto">
            <a:xfrm>
              <a:off x="4141" y="2148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7" name="Freeform 491"/>
            <p:cNvSpPr>
              <a:spLocks/>
            </p:cNvSpPr>
            <p:nvPr/>
          </p:nvSpPr>
          <p:spPr bwMode="auto">
            <a:xfrm>
              <a:off x="4168" y="2161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8" name="Freeform 492"/>
            <p:cNvSpPr>
              <a:spLocks/>
            </p:cNvSpPr>
            <p:nvPr/>
          </p:nvSpPr>
          <p:spPr bwMode="auto">
            <a:xfrm>
              <a:off x="4188" y="2181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9" name="Line 493"/>
            <p:cNvSpPr>
              <a:spLocks noChangeShapeType="1"/>
            </p:cNvSpPr>
            <p:nvPr/>
          </p:nvSpPr>
          <p:spPr bwMode="auto">
            <a:xfrm>
              <a:off x="4215" y="2195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0" name="Freeform 494"/>
            <p:cNvSpPr>
              <a:spLocks/>
            </p:cNvSpPr>
            <p:nvPr/>
          </p:nvSpPr>
          <p:spPr bwMode="auto">
            <a:xfrm>
              <a:off x="4236" y="2208"/>
              <a:ext cx="2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1" name="Line 495"/>
            <p:cNvSpPr>
              <a:spLocks noChangeShapeType="1"/>
            </p:cNvSpPr>
            <p:nvPr/>
          </p:nvSpPr>
          <p:spPr bwMode="auto">
            <a:xfrm>
              <a:off x="4262" y="2222"/>
              <a:ext cx="21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2" name="Freeform 496"/>
            <p:cNvSpPr>
              <a:spLocks/>
            </p:cNvSpPr>
            <p:nvPr/>
          </p:nvSpPr>
          <p:spPr bwMode="auto">
            <a:xfrm>
              <a:off x="4283" y="2236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3" name="Line 497"/>
            <p:cNvSpPr>
              <a:spLocks noChangeShapeType="1"/>
            </p:cNvSpPr>
            <p:nvPr/>
          </p:nvSpPr>
          <p:spPr bwMode="auto">
            <a:xfrm>
              <a:off x="4310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4" name="Freeform 498"/>
            <p:cNvSpPr>
              <a:spLocks/>
            </p:cNvSpPr>
            <p:nvPr/>
          </p:nvSpPr>
          <p:spPr bwMode="auto">
            <a:xfrm>
              <a:off x="4330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5" name="Line 499"/>
            <p:cNvSpPr>
              <a:spLocks noChangeShapeType="1"/>
            </p:cNvSpPr>
            <p:nvPr/>
          </p:nvSpPr>
          <p:spPr bwMode="auto">
            <a:xfrm>
              <a:off x="4357" y="2263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6" name="Freeform 500"/>
            <p:cNvSpPr>
              <a:spLocks/>
            </p:cNvSpPr>
            <p:nvPr/>
          </p:nvSpPr>
          <p:spPr bwMode="auto">
            <a:xfrm>
              <a:off x="4377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7" name="Line 501"/>
            <p:cNvSpPr>
              <a:spLocks noChangeShapeType="1"/>
            </p:cNvSpPr>
            <p:nvPr/>
          </p:nvSpPr>
          <p:spPr bwMode="auto">
            <a:xfrm>
              <a:off x="4404" y="2283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8" name="Freeform 502"/>
            <p:cNvSpPr>
              <a:spLocks/>
            </p:cNvSpPr>
            <p:nvPr/>
          </p:nvSpPr>
          <p:spPr bwMode="auto">
            <a:xfrm>
              <a:off x="4424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9" name="Line 503"/>
            <p:cNvSpPr>
              <a:spLocks noChangeShapeType="1"/>
            </p:cNvSpPr>
            <p:nvPr/>
          </p:nvSpPr>
          <p:spPr bwMode="auto">
            <a:xfrm>
              <a:off x="4451" y="2296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0" name="Line 504"/>
            <p:cNvSpPr>
              <a:spLocks noChangeShapeType="1"/>
            </p:cNvSpPr>
            <p:nvPr/>
          </p:nvSpPr>
          <p:spPr bwMode="auto">
            <a:xfrm>
              <a:off x="4472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1" name="Freeform 505"/>
            <p:cNvSpPr>
              <a:spLocks/>
            </p:cNvSpPr>
            <p:nvPr/>
          </p:nvSpPr>
          <p:spPr bwMode="auto">
            <a:xfrm>
              <a:off x="4492" y="230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2" name="Line 506"/>
            <p:cNvSpPr>
              <a:spLocks noChangeShapeType="1"/>
            </p:cNvSpPr>
            <p:nvPr/>
          </p:nvSpPr>
          <p:spPr bwMode="auto">
            <a:xfrm>
              <a:off x="4519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3" name="Freeform 507"/>
            <p:cNvSpPr>
              <a:spLocks/>
            </p:cNvSpPr>
            <p:nvPr/>
          </p:nvSpPr>
          <p:spPr bwMode="auto">
            <a:xfrm>
              <a:off x="4539" y="231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4" name="Line 508"/>
            <p:cNvSpPr>
              <a:spLocks noChangeShapeType="1"/>
            </p:cNvSpPr>
            <p:nvPr/>
          </p:nvSpPr>
          <p:spPr bwMode="auto">
            <a:xfrm>
              <a:off x="4566" y="231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5" name="Freeform 509"/>
            <p:cNvSpPr>
              <a:spLocks/>
            </p:cNvSpPr>
            <p:nvPr/>
          </p:nvSpPr>
          <p:spPr bwMode="auto">
            <a:xfrm>
              <a:off x="4586" y="2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6" name="Line 510"/>
            <p:cNvSpPr>
              <a:spLocks noChangeShapeType="1"/>
            </p:cNvSpPr>
            <p:nvPr/>
          </p:nvSpPr>
          <p:spPr bwMode="auto">
            <a:xfrm>
              <a:off x="4613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7" name="Freeform 511"/>
            <p:cNvSpPr>
              <a:spLocks/>
            </p:cNvSpPr>
            <p:nvPr/>
          </p:nvSpPr>
          <p:spPr bwMode="auto">
            <a:xfrm>
              <a:off x="4633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8" name="Line 512"/>
            <p:cNvSpPr>
              <a:spLocks noChangeShapeType="1"/>
            </p:cNvSpPr>
            <p:nvPr/>
          </p:nvSpPr>
          <p:spPr bwMode="auto">
            <a:xfrm>
              <a:off x="4660" y="2323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9" name="Freeform 513"/>
            <p:cNvSpPr>
              <a:spLocks/>
            </p:cNvSpPr>
            <p:nvPr/>
          </p:nvSpPr>
          <p:spPr bwMode="auto">
            <a:xfrm>
              <a:off x="4681" y="232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0" name="Line 514"/>
            <p:cNvSpPr>
              <a:spLocks noChangeShapeType="1"/>
            </p:cNvSpPr>
            <p:nvPr/>
          </p:nvSpPr>
          <p:spPr bwMode="auto">
            <a:xfrm>
              <a:off x="4708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1" name="Freeform 515"/>
            <p:cNvSpPr>
              <a:spLocks/>
            </p:cNvSpPr>
            <p:nvPr/>
          </p:nvSpPr>
          <p:spPr bwMode="auto">
            <a:xfrm>
              <a:off x="4728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2" name="Line 516"/>
            <p:cNvSpPr>
              <a:spLocks noChangeShapeType="1"/>
            </p:cNvSpPr>
            <p:nvPr/>
          </p:nvSpPr>
          <p:spPr bwMode="auto">
            <a:xfrm>
              <a:off x="4755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3" name="Freeform 517"/>
            <p:cNvSpPr>
              <a:spLocks/>
            </p:cNvSpPr>
            <p:nvPr/>
          </p:nvSpPr>
          <p:spPr bwMode="auto">
            <a:xfrm>
              <a:off x="4775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4" name="Line 518"/>
            <p:cNvSpPr>
              <a:spLocks noChangeShapeType="1"/>
            </p:cNvSpPr>
            <p:nvPr/>
          </p:nvSpPr>
          <p:spPr bwMode="auto">
            <a:xfrm>
              <a:off x="4802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5" name="Freeform 519"/>
            <p:cNvSpPr>
              <a:spLocks/>
            </p:cNvSpPr>
            <p:nvPr/>
          </p:nvSpPr>
          <p:spPr bwMode="auto">
            <a:xfrm>
              <a:off x="4822" y="233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6" name="Line 520"/>
            <p:cNvSpPr>
              <a:spLocks noChangeShapeType="1"/>
            </p:cNvSpPr>
            <p:nvPr/>
          </p:nvSpPr>
          <p:spPr bwMode="auto">
            <a:xfrm>
              <a:off x="48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7" name="Freeform 521"/>
            <p:cNvSpPr>
              <a:spLocks/>
            </p:cNvSpPr>
            <p:nvPr/>
          </p:nvSpPr>
          <p:spPr bwMode="auto">
            <a:xfrm>
              <a:off x="48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8" name="Line 522"/>
            <p:cNvSpPr>
              <a:spLocks noChangeShapeType="1"/>
            </p:cNvSpPr>
            <p:nvPr/>
          </p:nvSpPr>
          <p:spPr bwMode="auto">
            <a:xfrm>
              <a:off x="48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9" name="Freeform 523"/>
            <p:cNvSpPr>
              <a:spLocks/>
            </p:cNvSpPr>
            <p:nvPr/>
          </p:nvSpPr>
          <p:spPr bwMode="auto">
            <a:xfrm>
              <a:off x="49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0" name="Line 524"/>
            <p:cNvSpPr>
              <a:spLocks noChangeShapeType="1"/>
            </p:cNvSpPr>
            <p:nvPr/>
          </p:nvSpPr>
          <p:spPr bwMode="auto">
            <a:xfrm>
              <a:off x="49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1" name="Freeform 525"/>
            <p:cNvSpPr>
              <a:spLocks/>
            </p:cNvSpPr>
            <p:nvPr/>
          </p:nvSpPr>
          <p:spPr bwMode="auto">
            <a:xfrm>
              <a:off x="49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2" name="Line 526"/>
            <p:cNvSpPr>
              <a:spLocks noChangeShapeType="1"/>
            </p:cNvSpPr>
            <p:nvPr/>
          </p:nvSpPr>
          <p:spPr bwMode="auto">
            <a:xfrm>
              <a:off x="49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3" name="Freeform 527"/>
            <p:cNvSpPr>
              <a:spLocks/>
            </p:cNvSpPr>
            <p:nvPr/>
          </p:nvSpPr>
          <p:spPr bwMode="auto">
            <a:xfrm>
              <a:off x="50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4" name="Line 528"/>
            <p:cNvSpPr>
              <a:spLocks noChangeShapeType="1"/>
            </p:cNvSpPr>
            <p:nvPr/>
          </p:nvSpPr>
          <p:spPr bwMode="auto">
            <a:xfrm>
              <a:off x="50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5" name="Freeform 529"/>
            <p:cNvSpPr>
              <a:spLocks/>
            </p:cNvSpPr>
            <p:nvPr/>
          </p:nvSpPr>
          <p:spPr bwMode="auto">
            <a:xfrm>
              <a:off x="50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6" name="Line 530"/>
            <p:cNvSpPr>
              <a:spLocks noChangeShapeType="1"/>
            </p:cNvSpPr>
            <p:nvPr/>
          </p:nvSpPr>
          <p:spPr bwMode="auto">
            <a:xfrm>
              <a:off x="50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067" name="Group 531"/>
          <p:cNvGrpSpPr>
            <a:grpSpLocks/>
          </p:cNvGrpSpPr>
          <p:nvPr/>
        </p:nvGrpSpPr>
        <p:grpSpPr bwMode="auto">
          <a:xfrm>
            <a:off x="5867400" y="2165350"/>
            <a:ext cx="2749550" cy="1622425"/>
            <a:chOff x="1349" y="1317"/>
            <a:chExt cx="3756" cy="960"/>
          </a:xfrm>
        </p:grpSpPr>
        <p:sp>
          <p:nvSpPr>
            <p:cNvPr id="194068" name="Line 532"/>
            <p:cNvSpPr>
              <a:spLocks noChangeShapeType="1"/>
            </p:cNvSpPr>
            <p:nvPr/>
          </p:nvSpPr>
          <p:spPr bwMode="auto">
            <a:xfrm>
              <a:off x="13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9" name="Freeform 533"/>
            <p:cNvSpPr>
              <a:spLocks/>
            </p:cNvSpPr>
            <p:nvPr/>
          </p:nvSpPr>
          <p:spPr bwMode="auto">
            <a:xfrm>
              <a:off x="1369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0" name="Freeform 534"/>
            <p:cNvSpPr>
              <a:spLocks/>
            </p:cNvSpPr>
            <p:nvPr/>
          </p:nvSpPr>
          <p:spPr bwMode="auto">
            <a:xfrm>
              <a:off x="1396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1" name="Freeform 535"/>
            <p:cNvSpPr>
              <a:spLocks/>
            </p:cNvSpPr>
            <p:nvPr/>
          </p:nvSpPr>
          <p:spPr bwMode="auto">
            <a:xfrm>
              <a:off x="1417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2" name="Line 536"/>
            <p:cNvSpPr>
              <a:spLocks noChangeShapeType="1"/>
            </p:cNvSpPr>
            <p:nvPr/>
          </p:nvSpPr>
          <p:spPr bwMode="auto">
            <a:xfrm>
              <a:off x="1444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3" name="Freeform 537"/>
            <p:cNvSpPr>
              <a:spLocks/>
            </p:cNvSpPr>
            <p:nvPr/>
          </p:nvSpPr>
          <p:spPr bwMode="auto">
            <a:xfrm>
              <a:off x="14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4" name="Freeform 538"/>
            <p:cNvSpPr>
              <a:spLocks/>
            </p:cNvSpPr>
            <p:nvPr/>
          </p:nvSpPr>
          <p:spPr bwMode="auto">
            <a:xfrm>
              <a:off x="1491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5" name="Freeform 539"/>
            <p:cNvSpPr>
              <a:spLocks/>
            </p:cNvSpPr>
            <p:nvPr/>
          </p:nvSpPr>
          <p:spPr bwMode="auto">
            <a:xfrm>
              <a:off x="1511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6" name="Line 540"/>
            <p:cNvSpPr>
              <a:spLocks noChangeShapeType="1"/>
            </p:cNvSpPr>
            <p:nvPr/>
          </p:nvSpPr>
          <p:spPr bwMode="auto">
            <a:xfrm>
              <a:off x="153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7" name="Freeform 541"/>
            <p:cNvSpPr>
              <a:spLocks/>
            </p:cNvSpPr>
            <p:nvPr/>
          </p:nvSpPr>
          <p:spPr bwMode="auto">
            <a:xfrm>
              <a:off x="155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8" name="Freeform 542"/>
            <p:cNvSpPr>
              <a:spLocks/>
            </p:cNvSpPr>
            <p:nvPr/>
          </p:nvSpPr>
          <p:spPr bwMode="auto">
            <a:xfrm>
              <a:off x="1585" y="225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9" name="Freeform 543"/>
            <p:cNvSpPr>
              <a:spLocks/>
            </p:cNvSpPr>
            <p:nvPr/>
          </p:nvSpPr>
          <p:spPr bwMode="auto">
            <a:xfrm>
              <a:off x="1605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0" name="Line 544"/>
            <p:cNvSpPr>
              <a:spLocks noChangeShapeType="1"/>
            </p:cNvSpPr>
            <p:nvPr/>
          </p:nvSpPr>
          <p:spPr bwMode="auto">
            <a:xfrm>
              <a:off x="1632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1" name="Freeform 545"/>
            <p:cNvSpPr>
              <a:spLocks/>
            </p:cNvSpPr>
            <p:nvPr/>
          </p:nvSpPr>
          <p:spPr bwMode="auto">
            <a:xfrm>
              <a:off x="1653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2" name="Line 546"/>
            <p:cNvSpPr>
              <a:spLocks noChangeShapeType="1"/>
            </p:cNvSpPr>
            <p:nvPr/>
          </p:nvSpPr>
          <p:spPr bwMode="auto">
            <a:xfrm>
              <a:off x="1680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3" name="Freeform 547"/>
            <p:cNvSpPr>
              <a:spLocks/>
            </p:cNvSpPr>
            <p:nvPr/>
          </p:nvSpPr>
          <p:spPr bwMode="auto">
            <a:xfrm>
              <a:off x="1700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4" name="Freeform 548"/>
            <p:cNvSpPr>
              <a:spLocks/>
            </p:cNvSpPr>
            <p:nvPr/>
          </p:nvSpPr>
          <p:spPr bwMode="auto">
            <a:xfrm>
              <a:off x="1727" y="2242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5" name="Freeform 549"/>
            <p:cNvSpPr>
              <a:spLocks/>
            </p:cNvSpPr>
            <p:nvPr/>
          </p:nvSpPr>
          <p:spPr bwMode="auto">
            <a:xfrm>
              <a:off x="1747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6" name="Freeform 550"/>
            <p:cNvSpPr>
              <a:spLocks/>
            </p:cNvSpPr>
            <p:nvPr/>
          </p:nvSpPr>
          <p:spPr bwMode="auto">
            <a:xfrm>
              <a:off x="1774" y="2236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7" name="Freeform 551"/>
            <p:cNvSpPr>
              <a:spLocks/>
            </p:cNvSpPr>
            <p:nvPr/>
          </p:nvSpPr>
          <p:spPr bwMode="auto">
            <a:xfrm>
              <a:off x="1794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8" name="Freeform 552"/>
            <p:cNvSpPr>
              <a:spLocks/>
            </p:cNvSpPr>
            <p:nvPr/>
          </p:nvSpPr>
          <p:spPr bwMode="auto">
            <a:xfrm>
              <a:off x="1821" y="2229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9" name="Freeform 553"/>
            <p:cNvSpPr>
              <a:spLocks/>
            </p:cNvSpPr>
            <p:nvPr/>
          </p:nvSpPr>
          <p:spPr bwMode="auto">
            <a:xfrm>
              <a:off x="1841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0" name="Freeform 554"/>
            <p:cNvSpPr>
              <a:spLocks/>
            </p:cNvSpPr>
            <p:nvPr/>
          </p:nvSpPr>
          <p:spPr bwMode="auto">
            <a:xfrm>
              <a:off x="1868" y="2222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1" name="Freeform 555"/>
            <p:cNvSpPr>
              <a:spLocks/>
            </p:cNvSpPr>
            <p:nvPr/>
          </p:nvSpPr>
          <p:spPr bwMode="auto">
            <a:xfrm>
              <a:off x="188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2" name="Freeform 556"/>
            <p:cNvSpPr>
              <a:spLocks/>
            </p:cNvSpPr>
            <p:nvPr/>
          </p:nvSpPr>
          <p:spPr bwMode="auto">
            <a:xfrm>
              <a:off x="1916" y="2215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3" name="Freeform 557"/>
            <p:cNvSpPr>
              <a:spLocks/>
            </p:cNvSpPr>
            <p:nvPr/>
          </p:nvSpPr>
          <p:spPr bwMode="auto">
            <a:xfrm>
              <a:off x="1936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4" name="Freeform 558"/>
            <p:cNvSpPr>
              <a:spLocks/>
            </p:cNvSpPr>
            <p:nvPr/>
          </p:nvSpPr>
          <p:spPr bwMode="auto">
            <a:xfrm>
              <a:off x="1963" y="2208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13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5" name="Line 559"/>
            <p:cNvSpPr>
              <a:spLocks noChangeShapeType="1"/>
            </p:cNvSpPr>
            <p:nvPr/>
          </p:nvSpPr>
          <p:spPr bwMode="auto">
            <a:xfrm>
              <a:off x="1983" y="2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6" name="Freeform 560"/>
            <p:cNvSpPr>
              <a:spLocks/>
            </p:cNvSpPr>
            <p:nvPr/>
          </p:nvSpPr>
          <p:spPr bwMode="auto">
            <a:xfrm>
              <a:off x="2003" y="2202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7" name="Line 561"/>
            <p:cNvSpPr>
              <a:spLocks noChangeShapeType="1"/>
            </p:cNvSpPr>
            <p:nvPr/>
          </p:nvSpPr>
          <p:spPr bwMode="auto">
            <a:xfrm flipV="1">
              <a:off x="2030" y="219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8" name="Freeform 562"/>
            <p:cNvSpPr>
              <a:spLocks/>
            </p:cNvSpPr>
            <p:nvPr/>
          </p:nvSpPr>
          <p:spPr bwMode="auto">
            <a:xfrm>
              <a:off x="2051" y="2188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9" name="Line 563"/>
            <p:cNvSpPr>
              <a:spLocks noChangeShapeType="1"/>
            </p:cNvSpPr>
            <p:nvPr/>
          </p:nvSpPr>
          <p:spPr bwMode="auto">
            <a:xfrm>
              <a:off x="2077" y="218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0" name="Freeform 564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1" name="Line 565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2" name="Freeform 566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3" name="Line 567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4" name="Freeform 568"/>
            <p:cNvSpPr>
              <a:spLocks/>
            </p:cNvSpPr>
            <p:nvPr/>
          </p:nvSpPr>
          <p:spPr bwMode="auto">
            <a:xfrm>
              <a:off x="2192" y="2154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5" name="Line 569"/>
            <p:cNvSpPr>
              <a:spLocks noChangeShapeType="1"/>
            </p:cNvSpPr>
            <p:nvPr/>
          </p:nvSpPr>
          <p:spPr bwMode="auto">
            <a:xfrm flipV="1">
              <a:off x="2219" y="2148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6" name="Freeform 570"/>
            <p:cNvSpPr>
              <a:spLocks/>
            </p:cNvSpPr>
            <p:nvPr/>
          </p:nvSpPr>
          <p:spPr bwMode="auto">
            <a:xfrm>
              <a:off x="2239" y="214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7" name="Line 571"/>
            <p:cNvSpPr>
              <a:spLocks noChangeShapeType="1"/>
            </p:cNvSpPr>
            <p:nvPr/>
          </p:nvSpPr>
          <p:spPr bwMode="auto">
            <a:xfrm flipV="1">
              <a:off x="2266" y="2134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8" name="Freeform 572"/>
            <p:cNvSpPr>
              <a:spLocks/>
            </p:cNvSpPr>
            <p:nvPr/>
          </p:nvSpPr>
          <p:spPr bwMode="auto">
            <a:xfrm>
              <a:off x="2287" y="212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9" name="Line 573"/>
            <p:cNvSpPr>
              <a:spLocks noChangeShapeType="1"/>
            </p:cNvSpPr>
            <p:nvPr/>
          </p:nvSpPr>
          <p:spPr bwMode="auto">
            <a:xfrm flipV="1">
              <a:off x="2314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0" name="Freeform 574"/>
            <p:cNvSpPr>
              <a:spLocks/>
            </p:cNvSpPr>
            <p:nvPr/>
          </p:nvSpPr>
          <p:spPr bwMode="auto">
            <a:xfrm>
              <a:off x="2334" y="210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1" name="Line 575"/>
            <p:cNvSpPr>
              <a:spLocks noChangeShapeType="1"/>
            </p:cNvSpPr>
            <p:nvPr/>
          </p:nvSpPr>
          <p:spPr bwMode="auto">
            <a:xfrm flipV="1">
              <a:off x="236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2" name="Freeform 576"/>
            <p:cNvSpPr>
              <a:spLocks/>
            </p:cNvSpPr>
            <p:nvPr/>
          </p:nvSpPr>
          <p:spPr bwMode="auto">
            <a:xfrm>
              <a:off x="2381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3" name="Line 577"/>
            <p:cNvSpPr>
              <a:spLocks noChangeShapeType="1"/>
            </p:cNvSpPr>
            <p:nvPr/>
          </p:nvSpPr>
          <p:spPr bwMode="auto">
            <a:xfrm flipV="1">
              <a:off x="2408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4" name="Freeform 578"/>
            <p:cNvSpPr>
              <a:spLocks/>
            </p:cNvSpPr>
            <p:nvPr/>
          </p:nvSpPr>
          <p:spPr bwMode="auto">
            <a:xfrm>
              <a:off x="2428" y="206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5" name="Line 579"/>
            <p:cNvSpPr>
              <a:spLocks noChangeShapeType="1"/>
            </p:cNvSpPr>
            <p:nvPr/>
          </p:nvSpPr>
          <p:spPr bwMode="auto">
            <a:xfrm flipV="1">
              <a:off x="2455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6" name="Freeform 580"/>
            <p:cNvSpPr>
              <a:spLocks/>
            </p:cNvSpPr>
            <p:nvPr/>
          </p:nvSpPr>
          <p:spPr bwMode="auto">
            <a:xfrm>
              <a:off x="2475" y="2040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7" name="Line 581"/>
            <p:cNvSpPr>
              <a:spLocks noChangeShapeType="1"/>
            </p:cNvSpPr>
            <p:nvPr/>
          </p:nvSpPr>
          <p:spPr bwMode="auto">
            <a:xfrm flipV="1">
              <a:off x="2502" y="2026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8" name="Freeform 582"/>
            <p:cNvSpPr>
              <a:spLocks/>
            </p:cNvSpPr>
            <p:nvPr/>
          </p:nvSpPr>
          <p:spPr bwMode="auto">
            <a:xfrm>
              <a:off x="2523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9" name="Line 583"/>
            <p:cNvSpPr>
              <a:spLocks noChangeShapeType="1"/>
            </p:cNvSpPr>
            <p:nvPr/>
          </p:nvSpPr>
          <p:spPr bwMode="auto">
            <a:xfrm flipV="1">
              <a:off x="2550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0" name="Freeform 584"/>
            <p:cNvSpPr>
              <a:spLocks/>
            </p:cNvSpPr>
            <p:nvPr/>
          </p:nvSpPr>
          <p:spPr bwMode="auto">
            <a:xfrm>
              <a:off x="2570" y="1979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1" name="Line 585"/>
            <p:cNvSpPr>
              <a:spLocks noChangeShapeType="1"/>
            </p:cNvSpPr>
            <p:nvPr/>
          </p:nvSpPr>
          <p:spPr bwMode="auto">
            <a:xfrm flipV="1">
              <a:off x="2597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2" name="Line 586"/>
            <p:cNvSpPr>
              <a:spLocks noChangeShapeType="1"/>
            </p:cNvSpPr>
            <p:nvPr/>
          </p:nvSpPr>
          <p:spPr bwMode="auto">
            <a:xfrm flipV="1">
              <a:off x="2617" y="193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3" name="Freeform 587"/>
            <p:cNvSpPr>
              <a:spLocks/>
            </p:cNvSpPr>
            <p:nvPr/>
          </p:nvSpPr>
          <p:spPr bwMode="auto">
            <a:xfrm>
              <a:off x="2637" y="191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4" name="Line 588"/>
            <p:cNvSpPr>
              <a:spLocks noChangeShapeType="1"/>
            </p:cNvSpPr>
            <p:nvPr/>
          </p:nvSpPr>
          <p:spPr bwMode="auto">
            <a:xfrm flipV="1">
              <a:off x="2664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5" name="Freeform 589"/>
            <p:cNvSpPr>
              <a:spLocks/>
            </p:cNvSpPr>
            <p:nvPr/>
          </p:nvSpPr>
          <p:spPr bwMode="auto">
            <a:xfrm>
              <a:off x="2684" y="1877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6" name="Freeform 590"/>
            <p:cNvSpPr>
              <a:spLocks/>
            </p:cNvSpPr>
            <p:nvPr/>
          </p:nvSpPr>
          <p:spPr bwMode="auto">
            <a:xfrm>
              <a:off x="2711" y="1850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4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7" name="Freeform 591"/>
            <p:cNvSpPr>
              <a:spLocks/>
            </p:cNvSpPr>
            <p:nvPr/>
          </p:nvSpPr>
          <p:spPr bwMode="auto">
            <a:xfrm>
              <a:off x="2732" y="183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8" name="Line 592"/>
            <p:cNvSpPr>
              <a:spLocks noChangeShapeType="1"/>
            </p:cNvSpPr>
            <p:nvPr/>
          </p:nvSpPr>
          <p:spPr bwMode="auto">
            <a:xfrm flipV="1">
              <a:off x="2759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9" name="Freeform 593"/>
            <p:cNvSpPr>
              <a:spLocks/>
            </p:cNvSpPr>
            <p:nvPr/>
          </p:nvSpPr>
          <p:spPr bwMode="auto">
            <a:xfrm>
              <a:off x="2779" y="17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0" name="Line 594"/>
            <p:cNvSpPr>
              <a:spLocks noChangeShapeType="1"/>
            </p:cNvSpPr>
            <p:nvPr/>
          </p:nvSpPr>
          <p:spPr bwMode="auto">
            <a:xfrm flipV="1">
              <a:off x="2806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1" name="Freeform 595"/>
            <p:cNvSpPr>
              <a:spLocks/>
            </p:cNvSpPr>
            <p:nvPr/>
          </p:nvSpPr>
          <p:spPr bwMode="auto">
            <a:xfrm>
              <a:off x="2826" y="1715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2" name="Line 596"/>
            <p:cNvSpPr>
              <a:spLocks noChangeShapeType="1"/>
            </p:cNvSpPr>
            <p:nvPr/>
          </p:nvSpPr>
          <p:spPr bwMode="auto">
            <a:xfrm flipV="1">
              <a:off x="2853" y="1688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3" name="Freeform 597"/>
            <p:cNvSpPr>
              <a:spLocks/>
            </p:cNvSpPr>
            <p:nvPr/>
          </p:nvSpPr>
          <p:spPr bwMode="auto">
            <a:xfrm>
              <a:off x="2873" y="165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4" name="Line 598"/>
            <p:cNvSpPr>
              <a:spLocks noChangeShapeType="1"/>
            </p:cNvSpPr>
            <p:nvPr/>
          </p:nvSpPr>
          <p:spPr bwMode="auto">
            <a:xfrm flipV="1">
              <a:off x="2900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5" name="Freeform 599"/>
            <p:cNvSpPr>
              <a:spLocks/>
            </p:cNvSpPr>
            <p:nvPr/>
          </p:nvSpPr>
          <p:spPr bwMode="auto">
            <a:xfrm>
              <a:off x="2920" y="1587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6" name="Line 600"/>
            <p:cNvSpPr>
              <a:spLocks noChangeShapeType="1"/>
            </p:cNvSpPr>
            <p:nvPr/>
          </p:nvSpPr>
          <p:spPr bwMode="auto">
            <a:xfrm flipV="1">
              <a:off x="2947" y="1553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7" name="Freeform 601"/>
            <p:cNvSpPr>
              <a:spLocks/>
            </p:cNvSpPr>
            <p:nvPr/>
          </p:nvSpPr>
          <p:spPr bwMode="auto">
            <a:xfrm>
              <a:off x="2968" y="152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8" name="Line 602"/>
            <p:cNvSpPr>
              <a:spLocks noChangeShapeType="1"/>
            </p:cNvSpPr>
            <p:nvPr/>
          </p:nvSpPr>
          <p:spPr bwMode="auto">
            <a:xfrm flipV="1">
              <a:off x="2995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9" name="Freeform 603"/>
            <p:cNvSpPr>
              <a:spLocks/>
            </p:cNvSpPr>
            <p:nvPr/>
          </p:nvSpPr>
          <p:spPr bwMode="auto">
            <a:xfrm>
              <a:off x="3015" y="145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0" name="Line 604"/>
            <p:cNvSpPr>
              <a:spLocks noChangeShapeType="1"/>
            </p:cNvSpPr>
            <p:nvPr/>
          </p:nvSpPr>
          <p:spPr bwMode="auto">
            <a:xfrm flipV="1">
              <a:off x="3042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1" name="Freeform 605"/>
            <p:cNvSpPr>
              <a:spLocks/>
            </p:cNvSpPr>
            <p:nvPr/>
          </p:nvSpPr>
          <p:spPr bwMode="auto">
            <a:xfrm>
              <a:off x="3062" y="1404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2" name="Line 606"/>
            <p:cNvSpPr>
              <a:spLocks noChangeShapeType="1"/>
            </p:cNvSpPr>
            <p:nvPr/>
          </p:nvSpPr>
          <p:spPr bwMode="auto">
            <a:xfrm flipV="1">
              <a:off x="3089" y="1377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3" name="Freeform 607"/>
            <p:cNvSpPr>
              <a:spLocks/>
            </p:cNvSpPr>
            <p:nvPr/>
          </p:nvSpPr>
          <p:spPr bwMode="auto">
            <a:xfrm>
              <a:off x="3109" y="135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4" name="Line 608"/>
            <p:cNvSpPr>
              <a:spLocks noChangeShapeType="1"/>
            </p:cNvSpPr>
            <p:nvPr/>
          </p:nvSpPr>
          <p:spPr bwMode="auto">
            <a:xfrm flipV="1">
              <a:off x="3136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5" name="Freeform 609"/>
            <p:cNvSpPr>
              <a:spLocks/>
            </p:cNvSpPr>
            <p:nvPr/>
          </p:nvSpPr>
          <p:spPr bwMode="auto">
            <a:xfrm>
              <a:off x="3156" y="1330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6" name="Line 610"/>
            <p:cNvSpPr>
              <a:spLocks noChangeShapeType="1"/>
            </p:cNvSpPr>
            <p:nvPr/>
          </p:nvSpPr>
          <p:spPr bwMode="auto">
            <a:xfrm flipV="1">
              <a:off x="3183" y="1323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7" name="Freeform 611"/>
            <p:cNvSpPr>
              <a:spLocks/>
            </p:cNvSpPr>
            <p:nvPr/>
          </p:nvSpPr>
          <p:spPr bwMode="auto">
            <a:xfrm>
              <a:off x="3204" y="1317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8" name="Freeform 612"/>
            <p:cNvSpPr>
              <a:spLocks/>
            </p:cNvSpPr>
            <p:nvPr/>
          </p:nvSpPr>
          <p:spPr bwMode="auto">
            <a:xfrm>
              <a:off x="3224" y="1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9" name="Line 613"/>
            <p:cNvSpPr>
              <a:spLocks noChangeShapeType="1"/>
            </p:cNvSpPr>
            <p:nvPr/>
          </p:nvSpPr>
          <p:spPr bwMode="auto">
            <a:xfrm>
              <a:off x="3251" y="1323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0" name="Freeform 614"/>
            <p:cNvSpPr>
              <a:spLocks/>
            </p:cNvSpPr>
            <p:nvPr/>
          </p:nvSpPr>
          <p:spPr bwMode="auto">
            <a:xfrm>
              <a:off x="3271" y="1330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1" name="Line 615"/>
            <p:cNvSpPr>
              <a:spLocks noChangeShapeType="1"/>
            </p:cNvSpPr>
            <p:nvPr/>
          </p:nvSpPr>
          <p:spPr bwMode="auto">
            <a:xfrm>
              <a:off x="3298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2" name="Freeform 616"/>
            <p:cNvSpPr>
              <a:spLocks/>
            </p:cNvSpPr>
            <p:nvPr/>
          </p:nvSpPr>
          <p:spPr bwMode="auto">
            <a:xfrm>
              <a:off x="3318" y="135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3" name="Line 617"/>
            <p:cNvSpPr>
              <a:spLocks noChangeShapeType="1"/>
            </p:cNvSpPr>
            <p:nvPr/>
          </p:nvSpPr>
          <p:spPr bwMode="auto">
            <a:xfrm>
              <a:off x="3345" y="1377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4" name="Freeform 618"/>
            <p:cNvSpPr>
              <a:spLocks/>
            </p:cNvSpPr>
            <p:nvPr/>
          </p:nvSpPr>
          <p:spPr bwMode="auto">
            <a:xfrm>
              <a:off x="3366" y="1404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5" name="Line 619"/>
            <p:cNvSpPr>
              <a:spLocks noChangeShapeType="1"/>
            </p:cNvSpPr>
            <p:nvPr/>
          </p:nvSpPr>
          <p:spPr bwMode="auto">
            <a:xfrm>
              <a:off x="3393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6" name="Freeform 620"/>
            <p:cNvSpPr>
              <a:spLocks/>
            </p:cNvSpPr>
            <p:nvPr/>
          </p:nvSpPr>
          <p:spPr bwMode="auto">
            <a:xfrm>
              <a:off x="3413" y="145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7" name="Line 621"/>
            <p:cNvSpPr>
              <a:spLocks noChangeShapeType="1"/>
            </p:cNvSpPr>
            <p:nvPr/>
          </p:nvSpPr>
          <p:spPr bwMode="auto">
            <a:xfrm>
              <a:off x="344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8" name="Freeform 622"/>
            <p:cNvSpPr>
              <a:spLocks/>
            </p:cNvSpPr>
            <p:nvPr/>
          </p:nvSpPr>
          <p:spPr bwMode="auto">
            <a:xfrm>
              <a:off x="3460" y="152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9" name="Line 623"/>
            <p:cNvSpPr>
              <a:spLocks noChangeShapeType="1"/>
            </p:cNvSpPr>
            <p:nvPr/>
          </p:nvSpPr>
          <p:spPr bwMode="auto">
            <a:xfrm>
              <a:off x="3487" y="1553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0" name="Freeform 624"/>
            <p:cNvSpPr>
              <a:spLocks/>
            </p:cNvSpPr>
            <p:nvPr/>
          </p:nvSpPr>
          <p:spPr bwMode="auto">
            <a:xfrm>
              <a:off x="3507" y="1587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1" name="Line 625"/>
            <p:cNvSpPr>
              <a:spLocks noChangeShapeType="1"/>
            </p:cNvSpPr>
            <p:nvPr/>
          </p:nvSpPr>
          <p:spPr bwMode="auto">
            <a:xfrm>
              <a:off x="3534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2" name="Freeform 626"/>
            <p:cNvSpPr>
              <a:spLocks/>
            </p:cNvSpPr>
            <p:nvPr/>
          </p:nvSpPr>
          <p:spPr bwMode="auto">
            <a:xfrm>
              <a:off x="3554" y="165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3" name="Line 627"/>
            <p:cNvSpPr>
              <a:spLocks noChangeShapeType="1"/>
            </p:cNvSpPr>
            <p:nvPr/>
          </p:nvSpPr>
          <p:spPr bwMode="auto">
            <a:xfrm>
              <a:off x="3581" y="1688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4" name="Freeform 628"/>
            <p:cNvSpPr>
              <a:spLocks/>
            </p:cNvSpPr>
            <p:nvPr/>
          </p:nvSpPr>
          <p:spPr bwMode="auto">
            <a:xfrm>
              <a:off x="3602" y="1715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5" name="Line 629"/>
            <p:cNvSpPr>
              <a:spLocks noChangeShapeType="1"/>
            </p:cNvSpPr>
            <p:nvPr/>
          </p:nvSpPr>
          <p:spPr bwMode="auto">
            <a:xfrm>
              <a:off x="3629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6" name="Freeform 630"/>
            <p:cNvSpPr>
              <a:spLocks/>
            </p:cNvSpPr>
            <p:nvPr/>
          </p:nvSpPr>
          <p:spPr bwMode="auto">
            <a:xfrm>
              <a:off x="3649" y="17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7" name="Line 631"/>
            <p:cNvSpPr>
              <a:spLocks noChangeShapeType="1"/>
            </p:cNvSpPr>
            <p:nvPr/>
          </p:nvSpPr>
          <p:spPr bwMode="auto">
            <a:xfrm>
              <a:off x="3676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8" name="Freeform 632"/>
            <p:cNvSpPr>
              <a:spLocks/>
            </p:cNvSpPr>
            <p:nvPr/>
          </p:nvSpPr>
          <p:spPr bwMode="auto">
            <a:xfrm>
              <a:off x="3696" y="183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9" name="Freeform 633"/>
            <p:cNvSpPr>
              <a:spLocks/>
            </p:cNvSpPr>
            <p:nvPr/>
          </p:nvSpPr>
          <p:spPr bwMode="auto">
            <a:xfrm>
              <a:off x="3723" y="1850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0" name="Freeform 634"/>
            <p:cNvSpPr>
              <a:spLocks/>
            </p:cNvSpPr>
            <p:nvPr/>
          </p:nvSpPr>
          <p:spPr bwMode="auto">
            <a:xfrm>
              <a:off x="3743" y="1877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14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1" name="Line 635"/>
            <p:cNvSpPr>
              <a:spLocks noChangeShapeType="1"/>
            </p:cNvSpPr>
            <p:nvPr/>
          </p:nvSpPr>
          <p:spPr bwMode="auto">
            <a:xfrm>
              <a:off x="3770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2" name="Freeform 636"/>
            <p:cNvSpPr>
              <a:spLocks/>
            </p:cNvSpPr>
            <p:nvPr/>
          </p:nvSpPr>
          <p:spPr bwMode="auto">
            <a:xfrm>
              <a:off x="3790" y="191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3" name="Line 637"/>
            <p:cNvSpPr>
              <a:spLocks noChangeShapeType="1"/>
            </p:cNvSpPr>
            <p:nvPr/>
          </p:nvSpPr>
          <p:spPr bwMode="auto">
            <a:xfrm>
              <a:off x="3817" y="1938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4" name="Line 638"/>
            <p:cNvSpPr>
              <a:spLocks noChangeShapeType="1"/>
            </p:cNvSpPr>
            <p:nvPr/>
          </p:nvSpPr>
          <p:spPr bwMode="auto">
            <a:xfrm>
              <a:off x="3838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5" name="Freeform 639"/>
            <p:cNvSpPr>
              <a:spLocks/>
            </p:cNvSpPr>
            <p:nvPr/>
          </p:nvSpPr>
          <p:spPr bwMode="auto">
            <a:xfrm>
              <a:off x="3858" y="1979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6" name="Line 640"/>
            <p:cNvSpPr>
              <a:spLocks noChangeShapeType="1"/>
            </p:cNvSpPr>
            <p:nvPr/>
          </p:nvSpPr>
          <p:spPr bwMode="auto">
            <a:xfrm>
              <a:off x="3885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7" name="Freeform 641"/>
            <p:cNvSpPr>
              <a:spLocks/>
            </p:cNvSpPr>
            <p:nvPr/>
          </p:nvSpPr>
          <p:spPr bwMode="auto">
            <a:xfrm>
              <a:off x="3905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8" name="Line 642"/>
            <p:cNvSpPr>
              <a:spLocks noChangeShapeType="1"/>
            </p:cNvSpPr>
            <p:nvPr/>
          </p:nvSpPr>
          <p:spPr bwMode="auto">
            <a:xfrm>
              <a:off x="3932" y="2026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9" name="Freeform 643"/>
            <p:cNvSpPr>
              <a:spLocks/>
            </p:cNvSpPr>
            <p:nvPr/>
          </p:nvSpPr>
          <p:spPr bwMode="auto">
            <a:xfrm>
              <a:off x="3952" y="2040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0" name="Line 644"/>
            <p:cNvSpPr>
              <a:spLocks noChangeShapeType="1"/>
            </p:cNvSpPr>
            <p:nvPr/>
          </p:nvSpPr>
          <p:spPr bwMode="auto">
            <a:xfrm>
              <a:off x="3979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1" name="Freeform 645"/>
            <p:cNvSpPr>
              <a:spLocks/>
            </p:cNvSpPr>
            <p:nvPr/>
          </p:nvSpPr>
          <p:spPr bwMode="auto">
            <a:xfrm>
              <a:off x="3999" y="206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2" name="Line 646"/>
            <p:cNvSpPr>
              <a:spLocks noChangeShapeType="1"/>
            </p:cNvSpPr>
            <p:nvPr/>
          </p:nvSpPr>
          <p:spPr bwMode="auto">
            <a:xfrm>
              <a:off x="4026" y="2073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3" name="Freeform 647"/>
            <p:cNvSpPr>
              <a:spLocks/>
            </p:cNvSpPr>
            <p:nvPr/>
          </p:nvSpPr>
          <p:spPr bwMode="auto">
            <a:xfrm>
              <a:off x="4047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4" name="Line 648"/>
            <p:cNvSpPr>
              <a:spLocks noChangeShapeType="1"/>
            </p:cNvSpPr>
            <p:nvPr/>
          </p:nvSpPr>
          <p:spPr bwMode="auto">
            <a:xfrm>
              <a:off x="407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5" name="Freeform 649"/>
            <p:cNvSpPr>
              <a:spLocks/>
            </p:cNvSpPr>
            <p:nvPr/>
          </p:nvSpPr>
          <p:spPr bwMode="auto">
            <a:xfrm>
              <a:off x="4094" y="210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6" name="Line 650"/>
            <p:cNvSpPr>
              <a:spLocks noChangeShapeType="1"/>
            </p:cNvSpPr>
            <p:nvPr/>
          </p:nvSpPr>
          <p:spPr bwMode="auto">
            <a:xfrm>
              <a:off x="4121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7" name="Freeform 651"/>
            <p:cNvSpPr>
              <a:spLocks/>
            </p:cNvSpPr>
            <p:nvPr/>
          </p:nvSpPr>
          <p:spPr bwMode="auto">
            <a:xfrm>
              <a:off x="4141" y="212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8" name="Line 652"/>
            <p:cNvSpPr>
              <a:spLocks noChangeShapeType="1"/>
            </p:cNvSpPr>
            <p:nvPr/>
          </p:nvSpPr>
          <p:spPr bwMode="auto">
            <a:xfrm>
              <a:off x="4168" y="2134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9" name="Freeform 653"/>
            <p:cNvSpPr>
              <a:spLocks/>
            </p:cNvSpPr>
            <p:nvPr/>
          </p:nvSpPr>
          <p:spPr bwMode="auto">
            <a:xfrm>
              <a:off x="4188" y="214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0" name="Line 654"/>
            <p:cNvSpPr>
              <a:spLocks noChangeShapeType="1"/>
            </p:cNvSpPr>
            <p:nvPr/>
          </p:nvSpPr>
          <p:spPr bwMode="auto">
            <a:xfrm>
              <a:off x="4215" y="2148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1" name="Freeform 655"/>
            <p:cNvSpPr>
              <a:spLocks/>
            </p:cNvSpPr>
            <p:nvPr/>
          </p:nvSpPr>
          <p:spPr bwMode="auto">
            <a:xfrm>
              <a:off x="4236" y="2154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2" name="Line 656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3" name="Freeform 657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4" name="Line 658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5" name="Freeform 659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6" name="Line 660"/>
            <p:cNvSpPr>
              <a:spLocks noChangeShapeType="1"/>
            </p:cNvSpPr>
            <p:nvPr/>
          </p:nvSpPr>
          <p:spPr bwMode="auto">
            <a:xfrm>
              <a:off x="4357" y="218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7" name="Freeform 661"/>
            <p:cNvSpPr>
              <a:spLocks/>
            </p:cNvSpPr>
            <p:nvPr/>
          </p:nvSpPr>
          <p:spPr bwMode="auto">
            <a:xfrm>
              <a:off x="4377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8" name="Line 662"/>
            <p:cNvSpPr>
              <a:spLocks noChangeShapeType="1"/>
            </p:cNvSpPr>
            <p:nvPr/>
          </p:nvSpPr>
          <p:spPr bwMode="auto">
            <a:xfrm>
              <a:off x="4404" y="219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9" name="Freeform 663"/>
            <p:cNvSpPr>
              <a:spLocks/>
            </p:cNvSpPr>
            <p:nvPr/>
          </p:nvSpPr>
          <p:spPr bwMode="auto">
            <a:xfrm>
              <a:off x="4424" y="2202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0" name="Line 664"/>
            <p:cNvSpPr>
              <a:spLocks noChangeShapeType="1"/>
            </p:cNvSpPr>
            <p:nvPr/>
          </p:nvSpPr>
          <p:spPr bwMode="auto">
            <a:xfrm>
              <a:off x="4451" y="220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1" name="Freeform 665"/>
            <p:cNvSpPr>
              <a:spLocks/>
            </p:cNvSpPr>
            <p:nvPr/>
          </p:nvSpPr>
          <p:spPr bwMode="auto">
            <a:xfrm>
              <a:off x="4472" y="2208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2" name="Freeform 666"/>
            <p:cNvSpPr>
              <a:spLocks/>
            </p:cNvSpPr>
            <p:nvPr/>
          </p:nvSpPr>
          <p:spPr bwMode="auto">
            <a:xfrm>
              <a:off x="4492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3" name="Freeform 667"/>
            <p:cNvSpPr>
              <a:spLocks/>
            </p:cNvSpPr>
            <p:nvPr/>
          </p:nvSpPr>
          <p:spPr bwMode="auto">
            <a:xfrm>
              <a:off x="4519" y="2215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4" name="Freeform 668"/>
            <p:cNvSpPr>
              <a:spLocks/>
            </p:cNvSpPr>
            <p:nvPr/>
          </p:nvSpPr>
          <p:spPr bwMode="auto">
            <a:xfrm>
              <a:off x="453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5" name="Freeform 669"/>
            <p:cNvSpPr>
              <a:spLocks/>
            </p:cNvSpPr>
            <p:nvPr/>
          </p:nvSpPr>
          <p:spPr bwMode="auto">
            <a:xfrm>
              <a:off x="4566" y="222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6" name="Freeform 670"/>
            <p:cNvSpPr>
              <a:spLocks/>
            </p:cNvSpPr>
            <p:nvPr/>
          </p:nvSpPr>
          <p:spPr bwMode="auto">
            <a:xfrm>
              <a:off x="4586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7" name="Freeform 671"/>
            <p:cNvSpPr>
              <a:spLocks/>
            </p:cNvSpPr>
            <p:nvPr/>
          </p:nvSpPr>
          <p:spPr bwMode="auto">
            <a:xfrm>
              <a:off x="4613" y="222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8" name="Freeform 672"/>
            <p:cNvSpPr>
              <a:spLocks/>
            </p:cNvSpPr>
            <p:nvPr/>
          </p:nvSpPr>
          <p:spPr bwMode="auto">
            <a:xfrm>
              <a:off x="4633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9" name="Freeform 673"/>
            <p:cNvSpPr>
              <a:spLocks/>
            </p:cNvSpPr>
            <p:nvPr/>
          </p:nvSpPr>
          <p:spPr bwMode="auto">
            <a:xfrm>
              <a:off x="4660" y="2236"/>
              <a:ext cx="21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6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lnTo>
                    <a:pt x="7" y="0"/>
                  </a:lnTo>
                  <a:lnTo>
                    <a:pt x="21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0" name="Freeform 674"/>
            <p:cNvSpPr>
              <a:spLocks/>
            </p:cNvSpPr>
            <p:nvPr/>
          </p:nvSpPr>
          <p:spPr bwMode="auto">
            <a:xfrm>
              <a:off x="468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1" name="Freeform 675"/>
            <p:cNvSpPr>
              <a:spLocks/>
            </p:cNvSpPr>
            <p:nvPr/>
          </p:nvSpPr>
          <p:spPr bwMode="auto">
            <a:xfrm>
              <a:off x="4708" y="224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2" name="Freeform 676"/>
            <p:cNvSpPr>
              <a:spLocks/>
            </p:cNvSpPr>
            <p:nvPr/>
          </p:nvSpPr>
          <p:spPr bwMode="auto">
            <a:xfrm>
              <a:off x="4728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3" name="Line 677"/>
            <p:cNvSpPr>
              <a:spLocks noChangeShapeType="1"/>
            </p:cNvSpPr>
            <p:nvPr/>
          </p:nvSpPr>
          <p:spPr bwMode="auto">
            <a:xfrm>
              <a:off x="4755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4" name="Freeform 678"/>
            <p:cNvSpPr>
              <a:spLocks/>
            </p:cNvSpPr>
            <p:nvPr/>
          </p:nvSpPr>
          <p:spPr bwMode="auto">
            <a:xfrm>
              <a:off x="4775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5" name="Line 679"/>
            <p:cNvSpPr>
              <a:spLocks noChangeShapeType="1"/>
            </p:cNvSpPr>
            <p:nvPr/>
          </p:nvSpPr>
          <p:spPr bwMode="auto">
            <a:xfrm>
              <a:off x="4802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6" name="Freeform 680"/>
            <p:cNvSpPr>
              <a:spLocks/>
            </p:cNvSpPr>
            <p:nvPr/>
          </p:nvSpPr>
          <p:spPr bwMode="auto">
            <a:xfrm>
              <a:off x="4822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7" name="Freeform 681"/>
            <p:cNvSpPr>
              <a:spLocks/>
            </p:cNvSpPr>
            <p:nvPr/>
          </p:nvSpPr>
          <p:spPr bwMode="auto">
            <a:xfrm>
              <a:off x="4849" y="225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8" name="Freeform 682"/>
            <p:cNvSpPr>
              <a:spLocks/>
            </p:cNvSpPr>
            <p:nvPr/>
          </p:nvSpPr>
          <p:spPr bwMode="auto">
            <a:xfrm>
              <a:off x="4869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9" name="Line 683"/>
            <p:cNvSpPr>
              <a:spLocks noChangeShapeType="1"/>
            </p:cNvSpPr>
            <p:nvPr/>
          </p:nvSpPr>
          <p:spPr bwMode="auto">
            <a:xfrm>
              <a:off x="4896" y="226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0" name="Freeform 684"/>
            <p:cNvSpPr>
              <a:spLocks/>
            </p:cNvSpPr>
            <p:nvPr/>
          </p:nvSpPr>
          <p:spPr bwMode="auto">
            <a:xfrm>
              <a:off x="4917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1" name="Freeform 685"/>
            <p:cNvSpPr>
              <a:spLocks/>
            </p:cNvSpPr>
            <p:nvPr/>
          </p:nvSpPr>
          <p:spPr bwMode="auto">
            <a:xfrm>
              <a:off x="4944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2" name="Freeform 686"/>
            <p:cNvSpPr>
              <a:spLocks/>
            </p:cNvSpPr>
            <p:nvPr/>
          </p:nvSpPr>
          <p:spPr bwMode="auto">
            <a:xfrm>
              <a:off x="49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3" name="Line 687"/>
            <p:cNvSpPr>
              <a:spLocks noChangeShapeType="1"/>
            </p:cNvSpPr>
            <p:nvPr/>
          </p:nvSpPr>
          <p:spPr bwMode="auto">
            <a:xfrm>
              <a:off x="4991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4" name="Freeform 688"/>
            <p:cNvSpPr>
              <a:spLocks/>
            </p:cNvSpPr>
            <p:nvPr/>
          </p:nvSpPr>
          <p:spPr bwMode="auto">
            <a:xfrm>
              <a:off x="5011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5" name="Freeform 689"/>
            <p:cNvSpPr>
              <a:spLocks/>
            </p:cNvSpPr>
            <p:nvPr/>
          </p:nvSpPr>
          <p:spPr bwMode="auto">
            <a:xfrm>
              <a:off x="5038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6" name="Freeform 690"/>
            <p:cNvSpPr>
              <a:spLocks/>
            </p:cNvSpPr>
            <p:nvPr/>
          </p:nvSpPr>
          <p:spPr bwMode="auto">
            <a:xfrm>
              <a:off x="5058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7" name="Line 691"/>
            <p:cNvSpPr>
              <a:spLocks noChangeShapeType="1"/>
            </p:cNvSpPr>
            <p:nvPr/>
          </p:nvSpPr>
          <p:spPr bwMode="auto">
            <a:xfrm>
              <a:off x="50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228" name="Text Box 692"/>
          <p:cNvSpPr txBox="1">
            <a:spLocks noChangeArrowheads="1"/>
          </p:cNvSpPr>
          <p:nvPr/>
        </p:nvSpPr>
        <p:spPr bwMode="auto">
          <a:xfrm>
            <a:off x="7880350" y="1881188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229" name="Group 693"/>
          <p:cNvGrpSpPr>
            <a:grpSpLocks/>
          </p:cNvGrpSpPr>
          <p:nvPr/>
        </p:nvGrpSpPr>
        <p:grpSpPr bwMode="auto">
          <a:xfrm>
            <a:off x="5867400" y="1990725"/>
            <a:ext cx="2749550" cy="1839913"/>
            <a:chOff x="1349" y="1208"/>
            <a:chExt cx="3756" cy="1089"/>
          </a:xfrm>
        </p:grpSpPr>
        <p:sp>
          <p:nvSpPr>
            <p:cNvPr id="194230" name="Line 694"/>
            <p:cNvSpPr>
              <a:spLocks noChangeShapeType="1"/>
            </p:cNvSpPr>
            <p:nvPr/>
          </p:nvSpPr>
          <p:spPr bwMode="auto">
            <a:xfrm>
              <a:off x="1349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1" name="Freeform 695"/>
            <p:cNvSpPr>
              <a:spLocks/>
            </p:cNvSpPr>
            <p:nvPr/>
          </p:nvSpPr>
          <p:spPr bwMode="auto">
            <a:xfrm>
              <a:off x="1369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2" name="Line 696"/>
            <p:cNvSpPr>
              <a:spLocks noChangeShapeType="1"/>
            </p:cNvSpPr>
            <p:nvPr/>
          </p:nvSpPr>
          <p:spPr bwMode="auto">
            <a:xfrm>
              <a:off x="1396" y="2290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3" name="Freeform 697"/>
            <p:cNvSpPr>
              <a:spLocks/>
            </p:cNvSpPr>
            <p:nvPr/>
          </p:nvSpPr>
          <p:spPr bwMode="auto">
            <a:xfrm>
              <a:off x="141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4" name="Line 698"/>
            <p:cNvSpPr>
              <a:spLocks noChangeShapeType="1"/>
            </p:cNvSpPr>
            <p:nvPr/>
          </p:nvSpPr>
          <p:spPr bwMode="auto">
            <a:xfrm>
              <a:off x="1444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5" name="Freeform 699"/>
            <p:cNvSpPr>
              <a:spLocks/>
            </p:cNvSpPr>
            <p:nvPr/>
          </p:nvSpPr>
          <p:spPr bwMode="auto">
            <a:xfrm>
              <a:off x="1464" y="228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6" name="Line 700"/>
            <p:cNvSpPr>
              <a:spLocks noChangeShapeType="1"/>
            </p:cNvSpPr>
            <p:nvPr/>
          </p:nvSpPr>
          <p:spPr bwMode="auto">
            <a:xfrm>
              <a:off x="1491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7" name="Freeform 701"/>
            <p:cNvSpPr>
              <a:spLocks/>
            </p:cNvSpPr>
            <p:nvPr/>
          </p:nvSpPr>
          <p:spPr bwMode="auto">
            <a:xfrm>
              <a:off x="1511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8" name="Line 702"/>
            <p:cNvSpPr>
              <a:spLocks noChangeShapeType="1"/>
            </p:cNvSpPr>
            <p:nvPr/>
          </p:nvSpPr>
          <p:spPr bwMode="auto">
            <a:xfrm>
              <a:off x="1538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9" name="Freeform 703"/>
            <p:cNvSpPr>
              <a:spLocks/>
            </p:cNvSpPr>
            <p:nvPr/>
          </p:nvSpPr>
          <p:spPr bwMode="auto">
            <a:xfrm>
              <a:off x="1558" y="227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0" name="Line 704"/>
            <p:cNvSpPr>
              <a:spLocks noChangeShapeType="1"/>
            </p:cNvSpPr>
            <p:nvPr/>
          </p:nvSpPr>
          <p:spPr bwMode="auto">
            <a:xfrm>
              <a:off x="15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1" name="Freeform 705"/>
            <p:cNvSpPr>
              <a:spLocks/>
            </p:cNvSpPr>
            <p:nvPr/>
          </p:nvSpPr>
          <p:spPr bwMode="auto">
            <a:xfrm>
              <a:off x="1605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2" name="Freeform 706"/>
            <p:cNvSpPr>
              <a:spLocks/>
            </p:cNvSpPr>
            <p:nvPr/>
          </p:nvSpPr>
          <p:spPr bwMode="auto">
            <a:xfrm>
              <a:off x="1632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3" name="Freeform 707"/>
            <p:cNvSpPr>
              <a:spLocks/>
            </p:cNvSpPr>
            <p:nvPr/>
          </p:nvSpPr>
          <p:spPr bwMode="auto">
            <a:xfrm>
              <a:off x="1653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4" name="Freeform 708"/>
            <p:cNvSpPr>
              <a:spLocks/>
            </p:cNvSpPr>
            <p:nvPr/>
          </p:nvSpPr>
          <p:spPr bwMode="auto">
            <a:xfrm>
              <a:off x="1680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5" name="Freeform 709"/>
            <p:cNvSpPr>
              <a:spLocks/>
            </p:cNvSpPr>
            <p:nvPr/>
          </p:nvSpPr>
          <p:spPr bwMode="auto">
            <a:xfrm>
              <a:off x="1700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6" name="Line 710"/>
            <p:cNvSpPr>
              <a:spLocks noChangeShapeType="1"/>
            </p:cNvSpPr>
            <p:nvPr/>
          </p:nvSpPr>
          <p:spPr bwMode="auto">
            <a:xfrm>
              <a:off x="1727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7" name="Freeform 711"/>
            <p:cNvSpPr>
              <a:spLocks/>
            </p:cNvSpPr>
            <p:nvPr/>
          </p:nvSpPr>
          <p:spPr bwMode="auto">
            <a:xfrm>
              <a:off x="1747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8" name="Line 712"/>
            <p:cNvSpPr>
              <a:spLocks noChangeShapeType="1"/>
            </p:cNvSpPr>
            <p:nvPr/>
          </p:nvSpPr>
          <p:spPr bwMode="auto">
            <a:xfrm>
              <a:off x="1774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9" name="Freeform 713"/>
            <p:cNvSpPr>
              <a:spLocks/>
            </p:cNvSpPr>
            <p:nvPr/>
          </p:nvSpPr>
          <p:spPr bwMode="auto">
            <a:xfrm>
              <a:off x="1794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0" name="Line 714"/>
            <p:cNvSpPr>
              <a:spLocks noChangeShapeType="1"/>
            </p:cNvSpPr>
            <p:nvPr/>
          </p:nvSpPr>
          <p:spPr bwMode="auto">
            <a:xfrm flipV="1">
              <a:off x="1821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1" name="Freeform 715"/>
            <p:cNvSpPr>
              <a:spLocks/>
            </p:cNvSpPr>
            <p:nvPr/>
          </p:nvSpPr>
          <p:spPr bwMode="auto">
            <a:xfrm>
              <a:off x="184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2" name="Freeform 716"/>
            <p:cNvSpPr>
              <a:spLocks/>
            </p:cNvSpPr>
            <p:nvPr/>
          </p:nvSpPr>
          <p:spPr bwMode="auto">
            <a:xfrm>
              <a:off x="1868" y="2236"/>
              <a:ext cx="21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6">
                  <a:moveTo>
                    <a:pt x="0" y="6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3" name="Freeform 717"/>
            <p:cNvSpPr>
              <a:spLocks/>
            </p:cNvSpPr>
            <p:nvPr/>
          </p:nvSpPr>
          <p:spPr bwMode="auto">
            <a:xfrm>
              <a:off x="188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4" name="Line 718"/>
            <p:cNvSpPr>
              <a:spLocks noChangeShapeType="1"/>
            </p:cNvSpPr>
            <p:nvPr/>
          </p:nvSpPr>
          <p:spPr bwMode="auto">
            <a:xfrm flipV="1">
              <a:off x="1916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5" name="Freeform 719"/>
            <p:cNvSpPr>
              <a:spLocks/>
            </p:cNvSpPr>
            <p:nvPr/>
          </p:nvSpPr>
          <p:spPr bwMode="auto">
            <a:xfrm>
              <a:off x="1936" y="2222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6" name="Line 720"/>
            <p:cNvSpPr>
              <a:spLocks noChangeShapeType="1"/>
            </p:cNvSpPr>
            <p:nvPr/>
          </p:nvSpPr>
          <p:spPr bwMode="auto">
            <a:xfrm>
              <a:off x="1963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7" name="Line 721"/>
            <p:cNvSpPr>
              <a:spLocks noChangeShapeType="1"/>
            </p:cNvSpPr>
            <p:nvPr/>
          </p:nvSpPr>
          <p:spPr bwMode="auto">
            <a:xfrm flipV="1">
              <a:off x="1983" y="221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8" name="Freeform 722"/>
            <p:cNvSpPr>
              <a:spLocks/>
            </p:cNvSpPr>
            <p:nvPr/>
          </p:nvSpPr>
          <p:spPr bwMode="auto">
            <a:xfrm>
              <a:off x="2003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9" name="Line 723"/>
            <p:cNvSpPr>
              <a:spLocks noChangeShapeType="1"/>
            </p:cNvSpPr>
            <p:nvPr/>
          </p:nvSpPr>
          <p:spPr bwMode="auto">
            <a:xfrm flipV="1">
              <a:off x="2030" y="2202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0" name="Freeform 724"/>
            <p:cNvSpPr>
              <a:spLocks/>
            </p:cNvSpPr>
            <p:nvPr/>
          </p:nvSpPr>
          <p:spPr bwMode="auto">
            <a:xfrm>
              <a:off x="2051" y="2195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1" name="Line 725"/>
            <p:cNvSpPr>
              <a:spLocks noChangeShapeType="1"/>
            </p:cNvSpPr>
            <p:nvPr/>
          </p:nvSpPr>
          <p:spPr bwMode="auto">
            <a:xfrm flipV="1">
              <a:off x="2077" y="218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2" name="Freeform 726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3" name="Line 727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4" name="Freeform 728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5" name="Line 729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6" name="Freeform 730"/>
            <p:cNvSpPr>
              <a:spLocks/>
            </p:cNvSpPr>
            <p:nvPr/>
          </p:nvSpPr>
          <p:spPr bwMode="auto">
            <a:xfrm>
              <a:off x="2192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7" name="Line 731"/>
            <p:cNvSpPr>
              <a:spLocks noChangeShapeType="1"/>
            </p:cNvSpPr>
            <p:nvPr/>
          </p:nvSpPr>
          <p:spPr bwMode="auto">
            <a:xfrm flipV="1">
              <a:off x="2219" y="214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8" name="Freeform 732"/>
            <p:cNvSpPr>
              <a:spLocks/>
            </p:cNvSpPr>
            <p:nvPr/>
          </p:nvSpPr>
          <p:spPr bwMode="auto">
            <a:xfrm>
              <a:off x="2239" y="2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9" name="Line 733"/>
            <p:cNvSpPr>
              <a:spLocks noChangeShapeType="1"/>
            </p:cNvSpPr>
            <p:nvPr/>
          </p:nvSpPr>
          <p:spPr bwMode="auto">
            <a:xfrm flipV="1">
              <a:off x="2266" y="2121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0" name="Freeform 734"/>
            <p:cNvSpPr>
              <a:spLocks/>
            </p:cNvSpPr>
            <p:nvPr/>
          </p:nvSpPr>
          <p:spPr bwMode="auto">
            <a:xfrm>
              <a:off x="2287" y="210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1" name="Line 735"/>
            <p:cNvSpPr>
              <a:spLocks noChangeShapeType="1"/>
            </p:cNvSpPr>
            <p:nvPr/>
          </p:nvSpPr>
          <p:spPr bwMode="auto">
            <a:xfrm flipV="1">
              <a:off x="231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2" name="Freeform 736"/>
            <p:cNvSpPr>
              <a:spLocks/>
            </p:cNvSpPr>
            <p:nvPr/>
          </p:nvSpPr>
          <p:spPr bwMode="auto">
            <a:xfrm>
              <a:off x="2334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3" name="Line 737"/>
            <p:cNvSpPr>
              <a:spLocks noChangeShapeType="1"/>
            </p:cNvSpPr>
            <p:nvPr/>
          </p:nvSpPr>
          <p:spPr bwMode="auto">
            <a:xfrm flipV="1">
              <a:off x="2361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4" name="Freeform 738"/>
            <p:cNvSpPr>
              <a:spLocks/>
            </p:cNvSpPr>
            <p:nvPr/>
          </p:nvSpPr>
          <p:spPr bwMode="auto">
            <a:xfrm>
              <a:off x="2381" y="205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5" name="Line 739"/>
            <p:cNvSpPr>
              <a:spLocks noChangeShapeType="1"/>
            </p:cNvSpPr>
            <p:nvPr/>
          </p:nvSpPr>
          <p:spPr bwMode="auto">
            <a:xfrm flipV="1">
              <a:off x="2408" y="2040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6" name="Freeform 740"/>
            <p:cNvSpPr>
              <a:spLocks/>
            </p:cNvSpPr>
            <p:nvPr/>
          </p:nvSpPr>
          <p:spPr bwMode="auto">
            <a:xfrm>
              <a:off x="2428" y="2026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7" name="Freeform 741"/>
            <p:cNvSpPr>
              <a:spLocks/>
            </p:cNvSpPr>
            <p:nvPr/>
          </p:nvSpPr>
          <p:spPr bwMode="auto">
            <a:xfrm>
              <a:off x="2455" y="2006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8" name="Freeform 742"/>
            <p:cNvSpPr>
              <a:spLocks/>
            </p:cNvSpPr>
            <p:nvPr/>
          </p:nvSpPr>
          <p:spPr bwMode="auto">
            <a:xfrm>
              <a:off x="2475" y="199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9" name="Line 743"/>
            <p:cNvSpPr>
              <a:spLocks noChangeShapeType="1"/>
            </p:cNvSpPr>
            <p:nvPr/>
          </p:nvSpPr>
          <p:spPr bwMode="auto">
            <a:xfrm flipV="1">
              <a:off x="2502" y="1972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0" name="Freeform 744"/>
            <p:cNvSpPr>
              <a:spLocks/>
            </p:cNvSpPr>
            <p:nvPr/>
          </p:nvSpPr>
          <p:spPr bwMode="auto">
            <a:xfrm>
              <a:off x="2523" y="1952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1" name="Line 745"/>
            <p:cNvSpPr>
              <a:spLocks noChangeShapeType="1"/>
            </p:cNvSpPr>
            <p:nvPr/>
          </p:nvSpPr>
          <p:spPr bwMode="auto">
            <a:xfrm flipV="1">
              <a:off x="2550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2" name="Freeform 746"/>
            <p:cNvSpPr>
              <a:spLocks/>
            </p:cNvSpPr>
            <p:nvPr/>
          </p:nvSpPr>
          <p:spPr bwMode="auto">
            <a:xfrm>
              <a:off x="2570" y="191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3" name="Freeform 747"/>
            <p:cNvSpPr>
              <a:spLocks/>
            </p:cNvSpPr>
            <p:nvPr/>
          </p:nvSpPr>
          <p:spPr bwMode="auto">
            <a:xfrm>
              <a:off x="2597" y="188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13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4" name="Line 748"/>
            <p:cNvSpPr>
              <a:spLocks noChangeShapeType="1"/>
            </p:cNvSpPr>
            <p:nvPr/>
          </p:nvSpPr>
          <p:spPr bwMode="auto">
            <a:xfrm flipV="1">
              <a:off x="2617" y="1864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5" name="Freeform 749"/>
            <p:cNvSpPr>
              <a:spLocks/>
            </p:cNvSpPr>
            <p:nvPr/>
          </p:nvSpPr>
          <p:spPr bwMode="auto">
            <a:xfrm>
              <a:off x="2637" y="183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6" name="Line 750"/>
            <p:cNvSpPr>
              <a:spLocks noChangeShapeType="1"/>
            </p:cNvSpPr>
            <p:nvPr/>
          </p:nvSpPr>
          <p:spPr bwMode="auto">
            <a:xfrm flipV="1">
              <a:off x="2664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7" name="Freeform 751"/>
            <p:cNvSpPr>
              <a:spLocks/>
            </p:cNvSpPr>
            <p:nvPr/>
          </p:nvSpPr>
          <p:spPr bwMode="auto">
            <a:xfrm>
              <a:off x="2684" y="1783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8" name="Line 752"/>
            <p:cNvSpPr>
              <a:spLocks noChangeShapeType="1"/>
            </p:cNvSpPr>
            <p:nvPr/>
          </p:nvSpPr>
          <p:spPr bwMode="auto">
            <a:xfrm flipV="1">
              <a:off x="2711" y="1749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9" name="Freeform 753"/>
            <p:cNvSpPr>
              <a:spLocks/>
            </p:cNvSpPr>
            <p:nvPr/>
          </p:nvSpPr>
          <p:spPr bwMode="auto">
            <a:xfrm>
              <a:off x="2732" y="1722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0" name="Line 754"/>
            <p:cNvSpPr>
              <a:spLocks noChangeShapeType="1"/>
            </p:cNvSpPr>
            <p:nvPr/>
          </p:nvSpPr>
          <p:spPr bwMode="auto">
            <a:xfrm flipV="1">
              <a:off x="2759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1" name="Freeform 755"/>
            <p:cNvSpPr>
              <a:spLocks/>
            </p:cNvSpPr>
            <p:nvPr/>
          </p:nvSpPr>
          <p:spPr bwMode="auto">
            <a:xfrm>
              <a:off x="2779" y="166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2" name="Line 756"/>
            <p:cNvSpPr>
              <a:spLocks noChangeShapeType="1"/>
            </p:cNvSpPr>
            <p:nvPr/>
          </p:nvSpPr>
          <p:spPr bwMode="auto">
            <a:xfrm flipV="1">
              <a:off x="2806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3" name="Freeform 757"/>
            <p:cNvSpPr>
              <a:spLocks/>
            </p:cNvSpPr>
            <p:nvPr/>
          </p:nvSpPr>
          <p:spPr bwMode="auto">
            <a:xfrm>
              <a:off x="2826" y="1594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4" name="Line 758"/>
            <p:cNvSpPr>
              <a:spLocks noChangeShapeType="1"/>
            </p:cNvSpPr>
            <p:nvPr/>
          </p:nvSpPr>
          <p:spPr bwMode="auto">
            <a:xfrm flipV="1">
              <a:off x="2853" y="1560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5" name="Freeform 759"/>
            <p:cNvSpPr>
              <a:spLocks/>
            </p:cNvSpPr>
            <p:nvPr/>
          </p:nvSpPr>
          <p:spPr bwMode="auto">
            <a:xfrm>
              <a:off x="2873" y="1526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6" name="Line 760"/>
            <p:cNvSpPr>
              <a:spLocks noChangeShapeType="1"/>
            </p:cNvSpPr>
            <p:nvPr/>
          </p:nvSpPr>
          <p:spPr bwMode="auto">
            <a:xfrm flipV="1">
              <a:off x="290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7" name="Freeform 761"/>
            <p:cNvSpPr>
              <a:spLocks/>
            </p:cNvSpPr>
            <p:nvPr/>
          </p:nvSpPr>
          <p:spPr bwMode="auto">
            <a:xfrm>
              <a:off x="2920" y="1452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8" name="Freeform 762"/>
            <p:cNvSpPr>
              <a:spLocks/>
            </p:cNvSpPr>
            <p:nvPr/>
          </p:nvSpPr>
          <p:spPr bwMode="auto">
            <a:xfrm>
              <a:off x="2947" y="1425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3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9" name="Freeform 763"/>
            <p:cNvSpPr>
              <a:spLocks/>
            </p:cNvSpPr>
            <p:nvPr/>
          </p:nvSpPr>
          <p:spPr bwMode="auto">
            <a:xfrm>
              <a:off x="2968" y="13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0" name="Line 764"/>
            <p:cNvSpPr>
              <a:spLocks noChangeShapeType="1"/>
            </p:cNvSpPr>
            <p:nvPr/>
          </p:nvSpPr>
          <p:spPr bwMode="auto">
            <a:xfrm flipV="1">
              <a:off x="2995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1" name="Freeform 765"/>
            <p:cNvSpPr>
              <a:spLocks/>
            </p:cNvSpPr>
            <p:nvPr/>
          </p:nvSpPr>
          <p:spPr bwMode="auto">
            <a:xfrm>
              <a:off x="3015" y="133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2" name="Line 766"/>
            <p:cNvSpPr>
              <a:spLocks noChangeShapeType="1"/>
            </p:cNvSpPr>
            <p:nvPr/>
          </p:nvSpPr>
          <p:spPr bwMode="auto">
            <a:xfrm flipV="1">
              <a:off x="3042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3" name="Freeform 767"/>
            <p:cNvSpPr>
              <a:spLocks/>
            </p:cNvSpPr>
            <p:nvPr/>
          </p:nvSpPr>
          <p:spPr bwMode="auto">
            <a:xfrm>
              <a:off x="3062" y="12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4" name="Line 768"/>
            <p:cNvSpPr>
              <a:spLocks noChangeShapeType="1"/>
            </p:cNvSpPr>
            <p:nvPr/>
          </p:nvSpPr>
          <p:spPr bwMode="auto">
            <a:xfrm flipV="1">
              <a:off x="3089" y="125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5" name="Freeform 769"/>
            <p:cNvSpPr>
              <a:spLocks/>
            </p:cNvSpPr>
            <p:nvPr/>
          </p:nvSpPr>
          <p:spPr bwMode="auto">
            <a:xfrm>
              <a:off x="3109" y="124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6" name="Freeform 770"/>
            <p:cNvSpPr>
              <a:spLocks/>
            </p:cNvSpPr>
            <p:nvPr/>
          </p:nvSpPr>
          <p:spPr bwMode="auto">
            <a:xfrm>
              <a:off x="3136" y="1222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7" name="Freeform 771"/>
            <p:cNvSpPr>
              <a:spLocks/>
            </p:cNvSpPr>
            <p:nvPr/>
          </p:nvSpPr>
          <p:spPr bwMode="auto">
            <a:xfrm>
              <a:off x="3156" y="1215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8" name="Line 772"/>
            <p:cNvSpPr>
              <a:spLocks noChangeShapeType="1"/>
            </p:cNvSpPr>
            <p:nvPr/>
          </p:nvSpPr>
          <p:spPr bwMode="auto">
            <a:xfrm flipV="1">
              <a:off x="3183" y="120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9" name="Line 773"/>
            <p:cNvSpPr>
              <a:spLocks noChangeShapeType="1"/>
            </p:cNvSpPr>
            <p:nvPr/>
          </p:nvSpPr>
          <p:spPr bwMode="auto">
            <a:xfrm>
              <a:off x="3204" y="1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0" name="Freeform 774"/>
            <p:cNvSpPr>
              <a:spLocks/>
            </p:cNvSpPr>
            <p:nvPr/>
          </p:nvSpPr>
          <p:spPr bwMode="auto">
            <a:xfrm>
              <a:off x="3224" y="1208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1" name="Line 775"/>
            <p:cNvSpPr>
              <a:spLocks noChangeShapeType="1"/>
            </p:cNvSpPr>
            <p:nvPr/>
          </p:nvSpPr>
          <p:spPr bwMode="auto">
            <a:xfrm>
              <a:off x="3251" y="120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2" name="Freeform 776"/>
            <p:cNvSpPr>
              <a:spLocks/>
            </p:cNvSpPr>
            <p:nvPr/>
          </p:nvSpPr>
          <p:spPr bwMode="auto">
            <a:xfrm>
              <a:off x="3271" y="121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3" name="Freeform 777"/>
            <p:cNvSpPr>
              <a:spLocks/>
            </p:cNvSpPr>
            <p:nvPr/>
          </p:nvSpPr>
          <p:spPr bwMode="auto">
            <a:xfrm>
              <a:off x="3298" y="1222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4" name="Freeform 778"/>
            <p:cNvSpPr>
              <a:spLocks/>
            </p:cNvSpPr>
            <p:nvPr/>
          </p:nvSpPr>
          <p:spPr bwMode="auto">
            <a:xfrm>
              <a:off x="3318" y="124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5" name="Line 779"/>
            <p:cNvSpPr>
              <a:spLocks noChangeShapeType="1"/>
            </p:cNvSpPr>
            <p:nvPr/>
          </p:nvSpPr>
          <p:spPr bwMode="auto">
            <a:xfrm>
              <a:off x="3345" y="1256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6" name="Freeform 780"/>
            <p:cNvSpPr>
              <a:spLocks/>
            </p:cNvSpPr>
            <p:nvPr/>
          </p:nvSpPr>
          <p:spPr bwMode="auto">
            <a:xfrm>
              <a:off x="3366" y="12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7" name="Line 781"/>
            <p:cNvSpPr>
              <a:spLocks noChangeShapeType="1"/>
            </p:cNvSpPr>
            <p:nvPr/>
          </p:nvSpPr>
          <p:spPr bwMode="auto">
            <a:xfrm>
              <a:off x="3393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8" name="Freeform 782"/>
            <p:cNvSpPr>
              <a:spLocks/>
            </p:cNvSpPr>
            <p:nvPr/>
          </p:nvSpPr>
          <p:spPr bwMode="auto">
            <a:xfrm>
              <a:off x="3413" y="133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9" name="Line 783"/>
            <p:cNvSpPr>
              <a:spLocks noChangeShapeType="1"/>
            </p:cNvSpPr>
            <p:nvPr/>
          </p:nvSpPr>
          <p:spPr bwMode="auto">
            <a:xfrm>
              <a:off x="3440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0" name="Freeform 784"/>
            <p:cNvSpPr>
              <a:spLocks/>
            </p:cNvSpPr>
            <p:nvPr/>
          </p:nvSpPr>
          <p:spPr bwMode="auto">
            <a:xfrm>
              <a:off x="3460" y="13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20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1" name="Freeform 785"/>
            <p:cNvSpPr>
              <a:spLocks/>
            </p:cNvSpPr>
            <p:nvPr/>
          </p:nvSpPr>
          <p:spPr bwMode="auto">
            <a:xfrm>
              <a:off x="3487" y="1425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2" name="Freeform 786"/>
            <p:cNvSpPr>
              <a:spLocks/>
            </p:cNvSpPr>
            <p:nvPr/>
          </p:nvSpPr>
          <p:spPr bwMode="auto">
            <a:xfrm>
              <a:off x="3507" y="1452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3" name="Line 787"/>
            <p:cNvSpPr>
              <a:spLocks noChangeShapeType="1"/>
            </p:cNvSpPr>
            <p:nvPr/>
          </p:nvSpPr>
          <p:spPr bwMode="auto">
            <a:xfrm>
              <a:off x="3534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4" name="Freeform 788"/>
            <p:cNvSpPr>
              <a:spLocks/>
            </p:cNvSpPr>
            <p:nvPr/>
          </p:nvSpPr>
          <p:spPr bwMode="auto">
            <a:xfrm>
              <a:off x="3554" y="1526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5" name="Line 789"/>
            <p:cNvSpPr>
              <a:spLocks noChangeShapeType="1"/>
            </p:cNvSpPr>
            <p:nvPr/>
          </p:nvSpPr>
          <p:spPr bwMode="auto">
            <a:xfrm>
              <a:off x="3581" y="1560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6" name="Freeform 790"/>
            <p:cNvSpPr>
              <a:spLocks/>
            </p:cNvSpPr>
            <p:nvPr/>
          </p:nvSpPr>
          <p:spPr bwMode="auto">
            <a:xfrm>
              <a:off x="3602" y="1594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7" name="Line 791"/>
            <p:cNvSpPr>
              <a:spLocks noChangeShapeType="1"/>
            </p:cNvSpPr>
            <p:nvPr/>
          </p:nvSpPr>
          <p:spPr bwMode="auto">
            <a:xfrm>
              <a:off x="3629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8" name="Freeform 792"/>
            <p:cNvSpPr>
              <a:spLocks/>
            </p:cNvSpPr>
            <p:nvPr/>
          </p:nvSpPr>
          <p:spPr bwMode="auto">
            <a:xfrm>
              <a:off x="3649" y="166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9" name="Line 793"/>
            <p:cNvSpPr>
              <a:spLocks noChangeShapeType="1"/>
            </p:cNvSpPr>
            <p:nvPr/>
          </p:nvSpPr>
          <p:spPr bwMode="auto">
            <a:xfrm>
              <a:off x="3676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0" name="Freeform 794"/>
            <p:cNvSpPr>
              <a:spLocks/>
            </p:cNvSpPr>
            <p:nvPr/>
          </p:nvSpPr>
          <p:spPr bwMode="auto">
            <a:xfrm>
              <a:off x="3696" y="1722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1" name="Line 795"/>
            <p:cNvSpPr>
              <a:spLocks noChangeShapeType="1"/>
            </p:cNvSpPr>
            <p:nvPr/>
          </p:nvSpPr>
          <p:spPr bwMode="auto">
            <a:xfrm>
              <a:off x="3723" y="1749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2" name="Freeform 796"/>
            <p:cNvSpPr>
              <a:spLocks/>
            </p:cNvSpPr>
            <p:nvPr/>
          </p:nvSpPr>
          <p:spPr bwMode="auto">
            <a:xfrm>
              <a:off x="3743" y="1783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3" name="Line 797"/>
            <p:cNvSpPr>
              <a:spLocks noChangeShapeType="1"/>
            </p:cNvSpPr>
            <p:nvPr/>
          </p:nvSpPr>
          <p:spPr bwMode="auto">
            <a:xfrm>
              <a:off x="3770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4" name="Freeform 798"/>
            <p:cNvSpPr>
              <a:spLocks/>
            </p:cNvSpPr>
            <p:nvPr/>
          </p:nvSpPr>
          <p:spPr bwMode="auto">
            <a:xfrm>
              <a:off x="3790" y="183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5" name="Line 799"/>
            <p:cNvSpPr>
              <a:spLocks noChangeShapeType="1"/>
            </p:cNvSpPr>
            <p:nvPr/>
          </p:nvSpPr>
          <p:spPr bwMode="auto">
            <a:xfrm>
              <a:off x="3817" y="1864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6" name="Freeform 800"/>
            <p:cNvSpPr>
              <a:spLocks/>
            </p:cNvSpPr>
            <p:nvPr/>
          </p:nvSpPr>
          <p:spPr bwMode="auto">
            <a:xfrm>
              <a:off x="3838" y="188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7" name="Freeform 801"/>
            <p:cNvSpPr>
              <a:spLocks/>
            </p:cNvSpPr>
            <p:nvPr/>
          </p:nvSpPr>
          <p:spPr bwMode="auto">
            <a:xfrm>
              <a:off x="3858" y="191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8" name="Line 802"/>
            <p:cNvSpPr>
              <a:spLocks noChangeShapeType="1"/>
            </p:cNvSpPr>
            <p:nvPr/>
          </p:nvSpPr>
          <p:spPr bwMode="auto">
            <a:xfrm>
              <a:off x="3885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9" name="Freeform 803"/>
            <p:cNvSpPr>
              <a:spLocks/>
            </p:cNvSpPr>
            <p:nvPr/>
          </p:nvSpPr>
          <p:spPr bwMode="auto">
            <a:xfrm>
              <a:off x="3905" y="1952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0" name="Line 804"/>
            <p:cNvSpPr>
              <a:spLocks noChangeShapeType="1"/>
            </p:cNvSpPr>
            <p:nvPr/>
          </p:nvSpPr>
          <p:spPr bwMode="auto">
            <a:xfrm>
              <a:off x="3932" y="1972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1" name="Freeform 805"/>
            <p:cNvSpPr>
              <a:spLocks/>
            </p:cNvSpPr>
            <p:nvPr/>
          </p:nvSpPr>
          <p:spPr bwMode="auto">
            <a:xfrm>
              <a:off x="3952" y="199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2" name="Freeform 806"/>
            <p:cNvSpPr>
              <a:spLocks/>
            </p:cNvSpPr>
            <p:nvPr/>
          </p:nvSpPr>
          <p:spPr bwMode="auto">
            <a:xfrm>
              <a:off x="3979" y="2006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3" name="Freeform 807"/>
            <p:cNvSpPr>
              <a:spLocks/>
            </p:cNvSpPr>
            <p:nvPr/>
          </p:nvSpPr>
          <p:spPr bwMode="auto">
            <a:xfrm>
              <a:off x="3999" y="2026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4" name="Line 808"/>
            <p:cNvSpPr>
              <a:spLocks noChangeShapeType="1"/>
            </p:cNvSpPr>
            <p:nvPr/>
          </p:nvSpPr>
          <p:spPr bwMode="auto">
            <a:xfrm>
              <a:off x="4026" y="2040"/>
              <a:ext cx="21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5" name="Freeform 809"/>
            <p:cNvSpPr>
              <a:spLocks/>
            </p:cNvSpPr>
            <p:nvPr/>
          </p:nvSpPr>
          <p:spPr bwMode="auto">
            <a:xfrm>
              <a:off x="4047" y="205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6" name="Line 810"/>
            <p:cNvSpPr>
              <a:spLocks noChangeShapeType="1"/>
            </p:cNvSpPr>
            <p:nvPr/>
          </p:nvSpPr>
          <p:spPr bwMode="auto">
            <a:xfrm>
              <a:off x="4074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7" name="Freeform 811"/>
            <p:cNvSpPr>
              <a:spLocks/>
            </p:cNvSpPr>
            <p:nvPr/>
          </p:nvSpPr>
          <p:spPr bwMode="auto">
            <a:xfrm>
              <a:off x="4094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8" name="Line 812"/>
            <p:cNvSpPr>
              <a:spLocks noChangeShapeType="1"/>
            </p:cNvSpPr>
            <p:nvPr/>
          </p:nvSpPr>
          <p:spPr bwMode="auto">
            <a:xfrm>
              <a:off x="412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9" name="Freeform 813"/>
            <p:cNvSpPr>
              <a:spLocks/>
            </p:cNvSpPr>
            <p:nvPr/>
          </p:nvSpPr>
          <p:spPr bwMode="auto">
            <a:xfrm>
              <a:off x="4141" y="210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0" name="Line 814"/>
            <p:cNvSpPr>
              <a:spLocks noChangeShapeType="1"/>
            </p:cNvSpPr>
            <p:nvPr/>
          </p:nvSpPr>
          <p:spPr bwMode="auto">
            <a:xfrm>
              <a:off x="4168" y="2121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1" name="Freeform 815"/>
            <p:cNvSpPr>
              <a:spLocks/>
            </p:cNvSpPr>
            <p:nvPr/>
          </p:nvSpPr>
          <p:spPr bwMode="auto">
            <a:xfrm>
              <a:off x="4188" y="2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2" name="Line 816"/>
            <p:cNvSpPr>
              <a:spLocks noChangeShapeType="1"/>
            </p:cNvSpPr>
            <p:nvPr/>
          </p:nvSpPr>
          <p:spPr bwMode="auto">
            <a:xfrm>
              <a:off x="4215" y="214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3" name="Freeform 817"/>
            <p:cNvSpPr>
              <a:spLocks/>
            </p:cNvSpPr>
            <p:nvPr/>
          </p:nvSpPr>
          <p:spPr bwMode="auto">
            <a:xfrm>
              <a:off x="4236" y="2148"/>
              <a:ext cx="26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6" y="13"/>
                </a:cxn>
              </a:cxnLst>
              <a:rect l="0" t="0" r="r" b="b"/>
              <a:pathLst>
                <a:path w="26" h="13">
                  <a:moveTo>
                    <a:pt x="0" y="0"/>
                  </a:moveTo>
                  <a:lnTo>
                    <a:pt x="13" y="6"/>
                  </a:lnTo>
                  <a:lnTo>
                    <a:pt x="26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4" name="Line 818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5" name="Freeform 819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6" name="Line 820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7" name="Freeform 821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8" name="Line 822"/>
            <p:cNvSpPr>
              <a:spLocks noChangeShapeType="1"/>
            </p:cNvSpPr>
            <p:nvPr/>
          </p:nvSpPr>
          <p:spPr bwMode="auto">
            <a:xfrm>
              <a:off x="4357" y="218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9" name="Freeform 823"/>
            <p:cNvSpPr>
              <a:spLocks/>
            </p:cNvSpPr>
            <p:nvPr/>
          </p:nvSpPr>
          <p:spPr bwMode="auto">
            <a:xfrm>
              <a:off x="4377" y="219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0" name="Line 824"/>
            <p:cNvSpPr>
              <a:spLocks noChangeShapeType="1"/>
            </p:cNvSpPr>
            <p:nvPr/>
          </p:nvSpPr>
          <p:spPr bwMode="auto">
            <a:xfrm>
              <a:off x="4404" y="2202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1" name="Freeform 825"/>
            <p:cNvSpPr>
              <a:spLocks/>
            </p:cNvSpPr>
            <p:nvPr/>
          </p:nvSpPr>
          <p:spPr bwMode="auto">
            <a:xfrm>
              <a:off x="4424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2" name="Line 826"/>
            <p:cNvSpPr>
              <a:spLocks noChangeShapeType="1"/>
            </p:cNvSpPr>
            <p:nvPr/>
          </p:nvSpPr>
          <p:spPr bwMode="auto">
            <a:xfrm>
              <a:off x="4451" y="221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3" name="Line 827"/>
            <p:cNvSpPr>
              <a:spLocks noChangeShapeType="1"/>
            </p:cNvSpPr>
            <p:nvPr/>
          </p:nvSpPr>
          <p:spPr bwMode="auto">
            <a:xfrm>
              <a:off x="4472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4" name="Freeform 828"/>
            <p:cNvSpPr>
              <a:spLocks/>
            </p:cNvSpPr>
            <p:nvPr/>
          </p:nvSpPr>
          <p:spPr bwMode="auto">
            <a:xfrm>
              <a:off x="4492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5" name="Line 829"/>
            <p:cNvSpPr>
              <a:spLocks noChangeShapeType="1"/>
            </p:cNvSpPr>
            <p:nvPr/>
          </p:nvSpPr>
          <p:spPr bwMode="auto">
            <a:xfrm>
              <a:off x="4519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6" name="Freeform 830"/>
            <p:cNvSpPr>
              <a:spLocks/>
            </p:cNvSpPr>
            <p:nvPr/>
          </p:nvSpPr>
          <p:spPr bwMode="auto">
            <a:xfrm>
              <a:off x="453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7" name="Freeform 831"/>
            <p:cNvSpPr>
              <a:spLocks/>
            </p:cNvSpPr>
            <p:nvPr/>
          </p:nvSpPr>
          <p:spPr bwMode="auto">
            <a:xfrm>
              <a:off x="4566" y="2236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8" name="Freeform 832"/>
            <p:cNvSpPr>
              <a:spLocks/>
            </p:cNvSpPr>
            <p:nvPr/>
          </p:nvSpPr>
          <p:spPr bwMode="auto">
            <a:xfrm>
              <a:off x="4586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9" name="Line 833"/>
            <p:cNvSpPr>
              <a:spLocks noChangeShapeType="1"/>
            </p:cNvSpPr>
            <p:nvPr/>
          </p:nvSpPr>
          <p:spPr bwMode="auto">
            <a:xfrm>
              <a:off x="4613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0" name="Freeform 834"/>
            <p:cNvSpPr>
              <a:spLocks/>
            </p:cNvSpPr>
            <p:nvPr/>
          </p:nvSpPr>
          <p:spPr bwMode="auto">
            <a:xfrm>
              <a:off x="4633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1" name="Line 835"/>
            <p:cNvSpPr>
              <a:spLocks noChangeShapeType="1"/>
            </p:cNvSpPr>
            <p:nvPr/>
          </p:nvSpPr>
          <p:spPr bwMode="auto">
            <a:xfrm>
              <a:off x="4660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2" name="Freeform 836"/>
            <p:cNvSpPr>
              <a:spLocks/>
            </p:cNvSpPr>
            <p:nvPr/>
          </p:nvSpPr>
          <p:spPr bwMode="auto">
            <a:xfrm>
              <a:off x="4681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3" name="Line 837"/>
            <p:cNvSpPr>
              <a:spLocks noChangeShapeType="1"/>
            </p:cNvSpPr>
            <p:nvPr/>
          </p:nvSpPr>
          <p:spPr bwMode="auto">
            <a:xfrm>
              <a:off x="470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4" name="Freeform 838"/>
            <p:cNvSpPr>
              <a:spLocks/>
            </p:cNvSpPr>
            <p:nvPr/>
          </p:nvSpPr>
          <p:spPr bwMode="auto">
            <a:xfrm>
              <a:off x="472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5" name="Freeform 839"/>
            <p:cNvSpPr>
              <a:spLocks/>
            </p:cNvSpPr>
            <p:nvPr/>
          </p:nvSpPr>
          <p:spPr bwMode="auto">
            <a:xfrm>
              <a:off x="4755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6" name="Freeform 840"/>
            <p:cNvSpPr>
              <a:spLocks/>
            </p:cNvSpPr>
            <p:nvPr/>
          </p:nvSpPr>
          <p:spPr bwMode="auto">
            <a:xfrm>
              <a:off x="4775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7" name="Freeform 841"/>
            <p:cNvSpPr>
              <a:spLocks/>
            </p:cNvSpPr>
            <p:nvPr/>
          </p:nvSpPr>
          <p:spPr bwMode="auto">
            <a:xfrm>
              <a:off x="4802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8" name="Freeform 842"/>
            <p:cNvSpPr>
              <a:spLocks/>
            </p:cNvSpPr>
            <p:nvPr/>
          </p:nvSpPr>
          <p:spPr bwMode="auto">
            <a:xfrm>
              <a:off x="4822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9" name="Line 843"/>
            <p:cNvSpPr>
              <a:spLocks noChangeShapeType="1"/>
            </p:cNvSpPr>
            <p:nvPr/>
          </p:nvSpPr>
          <p:spPr bwMode="auto">
            <a:xfrm>
              <a:off x="48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0" name="Freeform 844"/>
            <p:cNvSpPr>
              <a:spLocks/>
            </p:cNvSpPr>
            <p:nvPr/>
          </p:nvSpPr>
          <p:spPr bwMode="auto">
            <a:xfrm>
              <a:off x="4869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1" name="Line 845"/>
            <p:cNvSpPr>
              <a:spLocks noChangeShapeType="1"/>
            </p:cNvSpPr>
            <p:nvPr/>
          </p:nvSpPr>
          <p:spPr bwMode="auto">
            <a:xfrm>
              <a:off x="4896" y="228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2" name="Freeform 846"/>
            <p:cNvSpPr>
              <a:spLocks/>
            </p:cNvSpPr>
            <p:nvPr/>
          </p:nvSpPr>
          <p:spPr bwMode="auto">
            <a:xfrm>
              <a:off x="4917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3" name="Line 847"/>
            <p:cNvSpPr>
              <a:spLocks noChangeShapeType="1"/>
            </p:cNvSpPr>
            <p:nvPr/>
          </p:nvSpPr>
          <p:spPr bwMode="auto">
            <a:xfrm>
              <a:off x="4944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4" name="Freeform 848"/>
            <p:cNvSpPr>
              <a:spLocks/>
            </p:cNvSpPr>
            <p:nvPr/>
          </p:nvSpPr>
          <p:spPr bwMode="auto">
            <a:xfrm>
              <a:off x="4964" y="228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5" name="Line 849"/>
            <p:cNvSpPr>
              <a:spLocks noChangeShapeType="1"/>
            </p:cNvSpPr>
            <p:nvPr/>
          </p:nvSpPr>
          <p:spPr bwMode="auto">
            <a:xfrm>
              <a:off x="4991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6" name="Freeform 850"/>
            <p:cNvSpPr>
              <a:spLocks/>
            </p:cNvSpPr>
            <p:nvPr/>
          </p:nvSpPr>
          <p:spPr bwMode="auto">
            <a:xfrm>
              <a:off x="501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7" name="Line 851"/>
            <p:cNvSpPr>
              <a:spLocks noChangeShapeType="1"/>
            </p:cNvSpPr>
            <p:nvPr/>
          </p:nvSpPr>
          <p:spPr bwMode="auto">
            <a:xfrm>
              <a:off x="5038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8" name="Freeform 852"/>
            <p:cNvSpPr>
              <a:spLocks/>
            </p:cNvSpPr>
            <p:nvPr/>
          </p:nvSpPr>
          <p:spPr bwMode="auto">
            <a:xfrm>
              <a:off x="5058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9" name="Line 853"/>
            <p:cNvSpPr>
              <a:spLocks noChangeShapeType="1"/>
            </p:cNvSpPr>
            <p:nvPr/>
          </p:nvSpPr>
          <p:spPr bwMode="auto">
            <a:xfrm>
              <a:off x="5085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390" name="Text Box 854"/>
          <p:cNvSpPr txBox="1">
            <a:spLocks noChangeArrowheads="1"/>
          </p:cNvSpPr>
          <p:nvPr/>
        </p:nvSpPr>
        <p:spPr bwMode="auto">
          <a:xfrm>
            <a:off x="7880350" y="186055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391" name="Group 855"/>
          <p:cNvGrpSpPr>
            <a:grpSpLocks/>
          </p:cNvGrpSpPr>
          <p:nvPr/>
        </p:nvGrpSpPr>
        <p:grpSpPr bwMode="auto">
          <a:xfrm>
            <a:off x="5867400" y="1857375"/>
            <a:ext cx="2749550" cy="2032000"/>
            <a:chOff x="1349" y="1121"/>
            <a:chExt cx="3756" cy="1202"/>
          </a:xfrm>
        </p:grpSpPr>
        <p:sp>
          <p:nvSpPr>
            <p:cNvPr id="194392" name="Line 856"/>
            <p:cNvSpPr>
              <a:spLocks noChangeShapeType="1"/>
            </p:cNvSpPr>
            <p:nvPr/>
          </p:nvSpPr>
          <p:spPr bwMode="auto">
            <a:xfrm flipV="1">
              <a:off x="1349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3" name="Freeform 857"/>
            <p:cNvSpPr>
              <a:spLocks/>
            </p:cNvSpPr>
            <p:nvPr/>
          </p:nvSpPr>
          <p:spPr bwMode="auto">
            <a:xfrm>
              <a:off x="1369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4" name="Line 858"/>
            <p:cNvSpPr>
              <a:spLocks noChangeShapeType="1"/>
            </p:cNvSpPr>
            <p:nvPr/>
          </p:nvSpPr>
          <p:spPr bwMode="auto">
            <a:xfrm>
              <a:off x="1396" y="2317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5" name="Freeform 859"/>
            <p:cNvSpPr>
              <a:spLocks/>
            </p:cNvSpPr>
            <p:nvPr/>
          </p:nvSpPr>
          <p:spPr bwMode="auto">
            <a:xfrm>
              <a:off x="1417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6" name="Line 860"/>
            <p:cNvSpPr>
              <a:spLocks noChangeShapeType="1"/>
            </p:cNvSpPr>
            <p:nvPr/>
          </p:nvSpPr>
          <p:spPr bwMode="auto">
            <a:xfrm>
              <a:off x="1444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7" name="Freeform 861"/>
            <p:cNvSpPr>
              <a:spLocks/>
            </p:cNvSpPr>
            <p:nvPr/>
          </p:nvSpPr>
          <p:spPr bwMode="auto">
            <a:xfrm>
              <a:off x="14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8" name="Freeform 862"/>
            <p:cNvSpPr>
              <a:spLocks/>
            </p:cNvSpPr>
            <p:nvPr/>
          </p:nvSpPr>
          <p:spPr bwMode="auto">
            <a:xfrm>
              <a:off x="1491" y="2310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9" name="Freeform 863"/>
            <p:cNvSpPr>
              <a:spLocks/>
            </p:cNvSpPr>
            <p:nvPr/>
          </p:nvSpPr>
          <p:spPr bwMode="auto">
            <a:xfrm>
              <a:off x="1511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0" name="Line 864"/>
            <p:cNvSpPr>
              <a:spLocks noChangeShapeType="1"/>
            </p:cNvSpPr>
            <p:nvPr/>
          </p:nvSpPr>
          <p:spPr bwMode="auto">
            <a:xfrm>
              <a:off x="1538" y="2310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1" name="Freeform 865"/>
            <p:cNvSpPr>
              <a:spLocks/>
            </p:cNvSpPr>
            <p:nvPr/>
          </p:nvSpPr>
          <p:spPr bwMode="auto">
            <a:xfrm>
              <a:off x="1558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2" name="Freeform 866"/>
            <p:cNvSpPr>
              <a:spLocks/>
            </p:cNvSpPr>
            <p:nvPr/>
          </p:nvSpPr>
          <p:spPr bwMode="auto">
            <a:xfrm>
              <a:off x="1585" y="230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3" name="Freeform 867"/>
            <p:cNvSpPr>
              <a:spLocks/>
            </p:cNvSpPr>
            <p:nvPr/>
          </p:nvSpPr>
          <p:spPr bwMode="auto">
            <a:xfrm>
              <a:off x="1605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4" name="Line 868"/>
            <p:cNvSpPr>
              <a:spLocks noChangeShapeType="1"/>
            </p:cNvSpPr>
            <p:nvPr/>
          </p:nvSpPr>
          <p:spPr bwMode="auto">
            <a:xfrm>
              <a:off x="1632" y="2303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5" name="Freeform 869"/>
            <p:cNvSpPr>
              <a:spLocks/>
            </p:cNvSpPr>
            <p:nvPr/>
          </p:nvSpPr>
          <p:spPr bwMode="auto">
            <a:xfrm>
              <a:off x="1653" y="229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6" name="Line 870"/>
            <p:cNvSpPr>
              <a:spLocks noChangeShapeType="1"/>
            </p:cNvSpPr>
            <p:nvPr/>
          </p:nvSpPr>
          <p:spPr bwMode="auto">
            <a:xfrm>
              <a:off x="1680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7" name="Freeform 871"/>
            <p:cNvSpPr>
              <a:spLocks/>
            </p:cNvSpPr>
            <p:nvPr/>
          </p:nvSpPr>
          <p:spPr bwMode="auto">
            <a:xfrm>
              <a:off x="1700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8" name="Freeform 872"/>
            <p:cNvSpPr>
              <a:spLocks/>
            </p:cNvSpPr>
            <p:nvPr/>
          </p:nvSpPr>
          <p:spPr bwMode="auto">
            <a:xfrm>
              <a:off x="1727" y="2290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9" name="Freeform 873"/>
            <p:cNvSpPr>
              <a:spLocks/>
            </p:cNvSpPr>
            <p:nvPr/>
          </p:nvSpPr>
          <p:spPr bwMode="auto">
            <a:xfrm>
              <a:off x="174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0" name="Freeform 874"/>
            <p:cNvSpPr>
              <a:spLocks/>
            </p:cNvSpPr>
            <p:nvPr/>
          </p:nvSpPr>
          <p:spPr bwMode="auto">
            <a:xfrm>
              <a:off x="1774" y="228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1" name="Freeform 875"/>
            <p:cNvSpPr>
              <a:spLocks/>
            </p:cNvSpPr>
            <p:nvPr/>
          </p:nvSpPr>
          <p:spPr bwMode="auto">
            <a:xfrm>
              <a:off x="1794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2" name="Freeform 876"/>
            <p:cNvSpPr>
              <a:spLocks/>
            </p:cNvSpPr>
            <p:nvPr/>
          </p:nvSpPr>
          <p:spPr bwMode="auto">
            <a:xfrm>
              <a:off x="1821" y="227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3" name="Freeform 877"/>
            <p:cNvSpPr>
              <a:spLocks/>
            </p:cNvSpPr>
            <p:nvPr/>
          </p:nvSpPr>
          <p:spPr bwMode="auto">
            <a:xfrm>
              <a:off x="1841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4" name="Line 878"/>
            <p:cNvSpPr>
              <a:spLocks noChangeShapeType="1"/>
            </p:cNvSpPr>
            <p:nvPr/>
          </p:nvSpPr>
          <p:spPr bwMode="auto">
            <a:xfrm flipV="1">
              <a:off x="1868" y="226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5" name="Freeform 879"/>
            <p:cNvSpPr>
              <a:spLocks/>
            </p:cNvSpPr>
            <p:nvPr/>
          </p:nvSpPr>
          <p:spPr bwMode="auto">
            <a:xfrm>
              <a:off x="1889" y="2263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6" name="Line 880"/>
            <p:cNvSpPr>
              <a:spLocks noChangeShapeType="1"/>
            </p:cNvSpPr>
            <p:nvPr/>
          </p:nvSpPr>
          <p:spPr bwMode="auto">
            <a:xfrm>
              <a:off x="1916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7" name="Freeform 881"/>
            <p:cNvSpPr>
              <a:spLocks/>
            </p:cNvSpPr>
            <p:nvPr/>
          </p:nvSpPr>
          <p:spPr bwMode="auto">
            <a:xfrm>
              <a:off x="1936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8" name="Line 882"/>
            <p:cNvSpPr>
              <a:spLocks noChangeShapeType="1"/>
            </p:cNvSpPr>
            <p:nvPr/>
          </p:nvSpPr>
          <p:spPr bwMode="auto">
            <a:xfrm flipV="1">
              <a:off x="1963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9" name="Line 883"/>
            <p:cNvSpPr>
              <a:spLocks noChangeShapeType="1"/>
            </p:cNvSpPr>
            <p:nvPr/>
          </p:nvSpPr>
          <p:spPr bwMode="auto">
            <a:xfrm flipV="1">
              <a:off x="1983" y="2242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0" name="Freeform 884"/>
            <p:cNvSpPr>
              <a:spLocks/>
            </p:cNvSpPr>
            <p:nvPr/>
          </p:nvSpPr>
          <p:spPr bwMode="auto">
            <a:xfrm>
              <a:off x="2003" y="2236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1" name="Line 885"/>
            <p:cNvSpPr>
              <a:spLocks noChangeShapeType="1"/>
            </p:cNvSpPr>
            <p:nvPr/>
          </p:nvSpPr>
          <p:spPr bwMode="auto">
            <a:xfrm flipV="1">
              <a:off x="2030" y="222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2" name="Freeform 886"/>
            <p:cNvSpPr>
              <a:spLocks/>
            </p:cNvSpPr>
            <p:nvPr/>
          </p:nvSpPr>
          <p:spPr bwMode="auto">
            <a:xfrm>
              <a:off x="2051" y="2222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3" name="Line 887"/>
            <p:cNvSpPr>
              <a:spLocks noChangeShapeType="1"/>
            </p:cNvSpPr>
            <p:nvPr/>
          </p:nvSpPr>
          <p:spPr bwMode="auto">
            <a:xfrm flipV="1">
              <a:off x="2077" y="2215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4" name="Freeform 888"/>
            <p:cNvSpPr>
              <a:spLocks/>
            </p:cNvSpPr>
            <p:nvPr/>
          </p:nvSpPr>
          <p:spPr bwMode="auto">
            <a:xfrm>
              <a:off x="2098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5" name="Line 889"/>
            <p:cNvSpPr>
              <a:spLocks noChangeShapeType="1"/>
            </p:cNvSpPr>
            <p:nvPr/>
          </p:nvSpPr>
          <p:spPr bwMode="auto">
            <a:xfrm flipV="1">
              <a:off x="2125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6" name="Freeform 890"/>
            <p:cNvSpPr>
              <a:spLocks/>
            </p:cNvSpPr>
            <p:nvPr/>
          </p:nvSpPr>
          <p:spPr bwMode="auto">
            <a:xfrm>
              <a:off x="2145" y="218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7" name="Line 891"/>
            <p:cNvSpPr>
              <a:spLocks noChangeShapeType="1"/>
            </p:cNvSpPr>
            <p:nvPr/>
          </p:nvSpPr>
          <p:spPr bwMode="auto">
            <a:xfrm flipV="1">
              <a:off x="2172" y="217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8" name="Freeform 892"/>
            <p:cNvSpPr>
              <a:spLocks/>
            </p:cNvSpPr>
            <p:nvPr/>
          </p:nvSpPr>
          <p:spPr bwMode="auto">
            <a:xfrm>
              <a:off x="2192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9" name="Line 893"/>
            <p:cNvSpPr>
              <a:spLocks noChangeShapeType="1"/>
            </p:cNvSpPr>
            <p:nvPr/>
          </p:nvSpPr>
          <p:spPr bwMode="auto">
            <a:xfrm flipV="1">
              <a:off x="2219" y="2154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0" name="Freeform 894"/>
            <p:cNvSpPr>
              <a:spLocks/>
            </p:cNvSpPr>
            <p:nvPr/>
          </p:nvSpPr>
          <p:spPr bwMode="auto">
            <a:xfrm>
              <a:off x="2239" y="214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1" name="Line 895"/>
            <p:cNvSpPr>
              <a:spLocks noChangeShapeType="1"/>
            </p:cNvSpPr>
            <p:nvPr/>
          </p:nvSpPr>
          <p:spPr bwMode="auto">
            <a:xfrm flipV="1">
              <a:off x="2266" y="2127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2" name="Freeform 896"/>
            <p:cNvSpPr>
              <a:spLocks/>
            </p:cNvSpPr>
            <p:nvPr/>
          </p:nvSpPr>
          <p:spPr bwMode="auto">
            <a:xfrm>
              <a:off x="2287" y="2114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3" name="Line 897"/>
            <p:cNvSpPr>
              <a:spLocks noChangeShapeType="1"/>
            </p:cNvSpPr>
            <p:nvPr/>
          </p:nvSpPr>
          <p:spPr bwMode="auto">
            <a:xfrm flipV="1">
              <a:off x="2314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4" name="Freeform 898"/>
            <p:cNvSpPr>
              <a:spLocks/>
            </p:cNvSpPr>
            <p:nvPr/>
          </p:nvSpPr>
          <p:spPr bwMode="auto">
            <a:xfrm>
              <a:off x="2334" y="208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5" name="Line 899"/>
            <p:cNvSpPr>
              <a:spLocks noChangeShapeType="1"/>
            </p:cNvSpPr>
            <p:nvPr/>
          </p:nvSpPr>
          <p:spPr bwMode="auto">
            <a:xfrm flipV="1">
              <a:off x="2361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6" name="Freeform 900"/>
            <p:cNvSpPr>
              <a:spLocks/>
            </p:cNvSpPr>
            <p:nvPr/>
          </p:nvSpPr>
          <p:spPr bwMode="auto">
            <a:xfrm>
              <a:off x="2381" y="2046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7" name="Line 901"/>
            <p:cNvSpPr>
              <a:spLocks noChangeShapeType="1"/>
            </p:cNvSpPr>
            <p:nvPr/>
          </p:nvSpPr>
          <p:spPr bwMode="auto">
            <a:xfrm flipV="1">
              <a:off x="2408" y="2026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8" name="Freeform 902"/>
            <p:cNvSpPr>
              <a:spLocks/>
            </p:cNvSpPr>
            <p:nvPr/>
          </p:nvSpPr>
          <p:spPr bwMode="auto">
            <a:xfrm>
              <a:off x="2428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9" name="Line 903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0" name="Freeform 904"/>
            <p:cNvSpPr>
              <a:spLocks/>
            </p:cNvSpPr>
            <p:nvPr/>
          </p:nvSpPr>
          <p:spPr bwMode="auto">
            <a:xfrm>
              <a:off x="2475" y="1965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1" name="Line 905"/>
            <p:cNvSpPr>
              <a:spLocks noChangeShapeType="1"/>
            </p:cNvSpPr>
            <p:nvPr/>
          </p:nvSpPr>
          <p:spPr bwMode="auto">
            <a:xfrm flipV="1">
              <a:off x="2502" y="1938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2" name="Freeform 906"/>
            <p:cNvSpPr>
              <a:spLocks/>
            </p:cNvSpPr>
            <p:nvPr/>
          </p:nvSpPr>
          <p:spPr bwMode="auto">
            <a:xfrm>
              <a:off x="2523" y="191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3" name="Line 907"/>
            <p:cNvSpPr>
              <a:spLocks noChangeShapeType="1"/>
            </p:cNvSpPr>
            <p:nvPr/>
          </p:nvSpPr>
          <p:spPr bwMode="auto">
            <a:xfrm flipV="1">
              <a:off x="2550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4" name="Freeform 908"/>
            <p:cNvSpPr>
              <a:spLocks/>
            </p:cNvSpPr>
            <p:nvPr/>
          </p:nvSpPr>
          <p:spPr bwMode="auto">
            <a:xfrm>
              <a:off x="2570" y="185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5" name="Line 909"/>
            <p:cNvSpPr>
              <a:spLocks noChangeShapeType="1"/>
            </p:cNvSpPr>
            <p:nvPr/>
          </p:nvSpPr>
          <p:spPr bwMode="auto">
            <a:xfrm flipV="1">
              <a:off x="2597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6" name="Line 910"/>
            <p:cNvSpPr>
              <a:spLocks noChangeShapeType="1"/>
            </p:cNvSpPr>
            <p:nvPr/>
          </p:nvSpPr>
          <p:spPr bwMode="auto">
            <a:xfrm flipV="1">
              <a:off x="2617" y="1803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7" name="Freeform 911"/>
            <p:cNvSpPr>
              <a:spLocks/>
            </p:cNvSpPr>
            <p:nvPr/>
          </p:nvSpPr>
          <p:spPr bwMode="auto">
            <a:xfrm>
              <a:off x="2637" y="17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8" name="Line 912"/>
            <p:cNvSpPr>
              <a:spLocks noChangeShapeType="1"/>
            </p:cNvSpPr>
            <p:nvPr/>
          </p:nvSpPr>
          <p:spPr bwMode="auto">
            <a:xfrm flipV="1">
              <a:off x="2664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9" name="Freeform 913"/>
            <p:cNvSpPr>
              <a:spLocks/>
            </p:cNvSpPr>
            <p:nvPr/>
          </p:nvSpPr>
          <p:spPr bwMode="auto">
            <a:xfrm>
              <a:off x="2684" y="170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0" name="Line 914"/>
            <p:cNvSpPr>
              <a:spLocks noChangeShapeType="1"/>
            </p:cNvSpPr>
            <p:nvPr/>
          </p:nvSpPr>
          <p:spPr bwMode="auto">
            <a:xfrm flipV="1">
              <a:off x="2711" y="166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1" name="Freeform 915"/>
            <p:cNvSpPr>
              <a:spLocks/>
            </p:cNvSpPr>
            <p:nvPr/>
          </p:nvSpPr>
          <p:spPr bwMode="auto">
            <a:xfrm>
              <a:off x="2732" y="163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2" name="Line 916"/>
            <p:cNvSpPr>
              <a:spLocks noChangeShapeType="1"/>
            </p:cNvSpPr>
            <p:nvPr/>
          </p:nvSpPr>
          <p:spPr bwMode="auto">
            <a:xfrm flipV="1">
              <a:off x="2759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3" name="Freeform 917"/>
            <p:cNvSpPr>
              <a:spLocks/>
            </p:cNvSpPr>
            <p:nvPr/>
          </p:nvSpPr>
          <p:spPr bwMode="auto">
            <a:xfrm>
              <a:off x="2779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4" name="Freeform 918"/>
            <p:cNvSpPr>
              <a:spLocks/>
            </p:cNvSpPr>
            <p:nvPr/>
          </p:nvSpPr>
          <p:spPr bwMode="auto">
            <a:xfrm>
              <a:off x="2806" y="1526"/>
              <a:ext cx="20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0" y="0"/>
                </a:cxn>
              </a:cxnLst>
              <a:rect l="0" t="0" r="r" b="b"/>
              <a:pathLst>
                <a:path w="20" h="41">
                  <a:moveTo>
                    <a:pt x="0" y="41"/>
                  </a:moveTo>
                  <a:lnTo>
                    <a:pt x="7" y="2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5" name="Freeform 919"/>
            <p:cNvSpPr>
              <a:spLocks/>
            </p:cNvSpPr>
            <p:nvPr/>
          </p:nvSpPr>
          <p:spPr bwMode="auto">
            <a:xfrm>
              <a:off x="2826" y="1492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6" name="Line 920"/>
            <p:cNvSpPr>
              <a:spLocks noChangeShapeType="1"/>
            </p:cNvSpPr>
            <p:nvPr/>
          </p:nvSpPr>
          <p:spPr bwMode="auto">
            <a:xfrm flipV="1">
              <a:off x="2853" y="145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7" name="Freeform 921"/>
            <p:cNvSpPr>
              <a:spLocks/>
            </p:cNvSpPr>
            <p:nvPr/>
          </p:nvSpPr>
          <p:spPr bwMode="auto">
            <a:xfrm>
              <a:off x="2873" y="1418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8" name="Line 922"/>
            <p:cNvSpPr>
              <a:spLocks noChangeShapeType="1"/>
            </p:cNvSpPr>
            <p:nvPr/>
          </p:nvSpPr>
          <p:spPr bwMode="auto">
            <a:xfrm flipV="1">
              <a:off x="2900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9" name="Freeform 923"/>
            <p:cNvSpPr>
              <a:spLocks/>
            </p:cNvSpPr>
            <p:nvPr/>
          </p:nvSpPr>
          <p:spPr bwMode="auto">
            <a:xfrm>
              <a:off x="2920" y="1350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0" name="Line 924"/>
            <p:cNvSpPr>
              <a:spLocks noChangeShapeType="1"/>
            </p:cNvSpPr>
            <p:nvPr/>
          </p:nvSpPr>
          <p:spPr bwMode="auto">
            <a:xfrm flipV="1">
              <a:off x="2947" y="1317"/>
              <a:ext cx="21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1" name="Freeform 925"/>
            <p:cNvSpPr>
              <a:spLocks/>
            </p:cNvSpPr>
            <p:nvPr/>
          </p:nvSpPr>
          <p:spPr bwMode="auto">
            <a:xfrm>
              <a:off x="2968" y="1289"/>
              <a:ext cx="27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2" name="Line 926"/>
            <p:cNvSpPr>
              <a:spLocks noChangeShapeType="1"/>
            </p:cNvSpPr>
            <p:nvPr/>
          </p:nvSpPr>
          <p:spPr bwMode="auto">
            <a:xfrm flipV="1">
              <a:off x="2995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3" name="Freeform 927"/>
            <p:cNvSpPr>
              <a:spLocks/>
            </p:cNvSpPr>
            <p:nvPr/>
          </p:nvSpPr>
          <p:spPr bwMode="auto">
            <a:xfrm>
              <a:off x="3015" y="1235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4" name="Line 928"/>
            <p:cNvSpPr>
              <a:spLocks noChangeShapeType="1"/>
            </p:cNvSpPr>
            <p:nvPr/>
          </p:nvSpPr>
          <p:spPr bwMode="auto">
            <a:xfrm flipV="1">
              <a:off x="3042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5" name="Freeform 929"/>
            <p:cNvSpPr>
              <a:spLocks/>
            </p:cNvSpPr>
            <p:nvPr/>
          </p:nvSpPr>
          <p:spPr bwMode="auto">
            <a:xfrm>
              <a:off x="3062" y="118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6" name="Line 930"/>
            <p:cNvSpPr>
              <a:spLocks noChangeShapeType="1"/>
            </p:cNvSpPr>
            <p:nvPr/>
          </p:nvSpPr>
          <p:spPr bwMode="auto">
            <a:xfrm flipV="1">
              <a:off x="3089" y="1168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7" name="Freeform 931"/>
            <p:cNvSpPr>
              <a:spLocks/>
            </p:cNvSpPr>
            <p:nvPr/>
          </p:nvSpPr>
          <p:spPr bwMode="auto">
            <a:xfrm>
              <a:off x="3109" y="1154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8" name="Line 932"/>
            <p:cNvSpPr>
              <a:spLocks noChangeShapeType="1"/>
            </p:cNvSpPr>
            <p:nvPr/>
          </p:nvSpPr>
          <p:spPr bwMode="auto">
            <a:xfrm flipV="1">
              <a:off x="3136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9" name="Freeform 933"/>
            <p:cNvSpPr>
              <a:spLocks/>
            </p:cNvSpPr>
            <p:nvPr/>
          </p:nvSpPr>
          <p:spPr bwMode="auto">
            <a:xfrm>
              <a:off x="3156" y="1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0" name="Freeform 934"/>
            <p:cNvSpPr>
              <a:spLocks/>
            </p:cNvSpPr>
            <p:nvPr/>
          </p:nvSpPr>
          <p:spPr bwMode="auto">
            <a:xfrm>
              <a:off x="3183" y="1127"/>
              <a:ext cx="2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1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1" name="Freeform 935"/>
            <p:cNvSpPr>
              <a:spLocks/>
            </p:cNvSpPr>
            <p:nvPr/>
          </p:nvSpPr>
          <p:spPr bwMode="auto">
            <a:xfrm>
              <a:off x="3204" y="1121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2" name="Freeform 936"/>
            <p:cNvSpPr>
              <a:spLocks/>
            </p:cNvSpPr>
            <p:nvPr/>
          </p:nvSpPr>
          <p:spPr bwMode="auto">
            <a:xfrm>
              <a:off x="3224" y="1121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3" name="Freeform 937"/>
            <p:cNvSpPr>
              <a:spLocks/>
            </p:cNvSpPr>
            <p:nvPr/>
          </p:nvSpPr>
          <p:spPr bwMode="auto">
            <a:xfrm>
              <a:off x="3251" y="1127"/>
              <a:ext cx="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4" name="Freeform 938"/>
            <p:cNvSpPr>
              <a:spLocks/>
            </p:cNvSpPr>
            <p:nvPr/>
          </p:nvSpPr>
          <p:spPr bwMode="auto">
            <a:xfrm>
              <a:off x="3271" y="1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5" name="Line 939"/>
            <p:cNvSpPr>
              <a:spLocks noChangeShapeType="1"/>
            </p:cNvSpPr>
            <p:nvPr/>
          </p:nvSpPr>
          <p:spPr bwMode="auto">
            <a:xfrm>
              <a:off x="3298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6" name="Freeform 940"/>
            <p:cNvSpPr>
              <a:spLocks/>
            </p:cNvSpPr>
            <p:nvPr/>
          </p:nvSpPr>
          <p:spPr bwMode="auto">
            <a:xfrm>
              <a:off x="3318" y="1154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7" name="Line 941"/>
            <p:cNvSpPr>
              <a:spLocks noChangeShapeType="1"/>
            </p:cNvSpPr>
            <p:nvPr/>
          </p:nvSpPr>
          <p:spPr bwMode="auto">
            <a:xfrm>
              <a:off x="3345" y="1168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8" name="Freeform 942"/>
            <p:cNvSpPr>
              <a:spLocks/>
            </p:cNvSpPr>
            <p:nvPr/>
          </p:nvSpPr>
          <p:spPr bwMode="auto">
            <a:xfrm>
              <a:off x="3366" y="118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9" name="Line 943"/>
            <p:cNvSpPr>
              <a:spLocks noChangeShapeType="1"/>
            </p:cNvSpPr>
            <p:nvPr/>
          </p:nvSpPr>
          <p:spPr bwMode="auto">
            <a:xfrm>
              <a:off x="3393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0" name="Freeform 944"/>
            <p:cNvSpPr>
              <a:spLocks/>
            </p:cNvSpPr>
            <p:nvPr/>
          </p:nvSpPr>
          <p:spPr bwMode="auto">
            <a:xfrm>
              <a:off x="3413" y="1235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1" name="Line 945"/>
            <p:cNvSpPr>
              <a:spLocks noChangeShapeType="1"/>
            </p:cNvSpPr>
            <p:nvPr/>
          </p:nvSpPr>
          <p:spPr bwMode="auto">
            <a:xfrm>
              <a:off x="3440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2" name="Freeform 946"/>
            <p:cNvSpPr>
              <a:spLocks/>
            </p:cNvSpPr>
            <p:nvPr/>
          </p:nvSpPr>
          <p:spPr bwMode="auto">
            <a:xfrm>
              <a:off x="3460" y="128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8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13" y="14"/>
                  </a:lnTo>
                  <a:lnTo>
                    <a:pt x="27" y="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3" name="Line 947"/>
            <p:cNvSpPr>
              <a:spLocks noChangeShapeType="1"/>
            </p:cNvSpPr>
            <p:nvPr/>
          </p:nvSpPr>
          <p:spPr bwMode="auto">
            <a:xfrm>
              <a:off x="3487" y="1317"/>
              <a:ext cx="20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4" name="Freeform 948"/>
            <p:cNvSpPr>
              <a:spLocks/>
            </p:cNvSpPr>
            <p:nvPr/>
          </p:nvSpPr>
          <p:spPr bwMode="auto">
            <a:xfrm>
              <a:off x="3507" y="1350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5" name="Line 949"/>
            <p:cNvSpPr>
              <a:spLocks noChangeShapeType="1"/>
            </p:cNvSpPr>
            <p:nvPr/>
          </p:nvSpPr>
          <p:spPr bwMode="auto">
            <a:xfrm>
              <a:off x="3534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6" name="Freeform 950"/>
            <p:cNvSpPr>
              <a:spLocks/>
            </p:cNvSpPr>
            <p:nvPr/>
          </p:nvSpPr>
          <p:spPr bwMode="auto">
            <a:xfrm>
              <a:off x="3554" y="1418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7" name="Line 951"/>
            <p:cNvSpPr>
              <a:spLocks noChangeShapeType="1"/>
            </p:cNvSpPr>
            <p:nvPr/>
          </p:nvSpPr>
          <p:spPr bwMode="auto">
            <a:xfrm>
              <a:off x="3581" y="145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8" name="Freeform 952"/>
            <p:cNvSpPr>
              <a:spLocks/>
            </p:cNvSpPr>
            <p:nvPr/>
          </p:nvSpPr>
          <p:spPr bwMode="auto">
            <a:xfrm>
              <a:off x="3602" y="1492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9" name="Freeform 953"/>
            <p:cNvSpPr>
              <a:spLocks/>
            </p:cNvSpPr>
            <p:nvPr/>
          </p:nvSpPr>
          <p:spPr bwMode="auto">
            <a:xfrm>
              <a:off x="3629" y="1526"/>
              <a:ext cx="2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6" y="20"/>
                  </a:lnTo>
                  <a:lnTo>
                    <a:pt x="20" y="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0" name="Freeform 954"/>
            <p:cNvSpPr>
              <a:spLocks/>
            </p:cNvSpPr>
            <p:nvPr/>
          </p:nvSpPr>
          <p:spPr bwMode="auto">
            <a:xfrm>
              <a:off x="3649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20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1" name="Line 955"/>
            <p:cNvSpPr>
              <a:spLocks noChangeShapeType="1"/>
            </p:cNvSpPr>
            <p:nvPr/>
          </p:nvSpPr>
          <p:spPr bwMode="auto">
            <a:xfrm>
              <a:off x="3676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2" name="Freeform 956"/>
            <p:cNvSpPr>
              <a:spLocks/>
            </p:cNvSpPr>
            <p:nvPr/>
          </p:nvSpPr>
          <p:spPr bwMode="auto">
            <a:xfrm>
              <a:off x="3696" y="163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3" name="Line 957"/>
            <p:cNvSpPr>
              <a:spLocks noChangeShapeType="1"/>
            </p:cNvSpPr>
            <p:nvPr/>
          </p:nvSpPr>
          <p:spPr bwMode="auto">
            <a:xfrm>
              <a:off x="3723" y="166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4" name="Freeform 958"/>
            <p:cNvSpPr>
              <a:spLocks/>
            </p:cNvSpPr>
            <p:nvPr/>
          </p:nvSpPr>
          <p:spPr bwMode="auto">
            <a:xfrm>
              <a:off x="3743" y="170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5" name="Line 959"/>
            <p:cNvSpPr>
              <a:spLocks noChangeShapeType="1"/>
            </p:cNvSpPr>
            <p:nvPr/>
          </p:nvSpPr>
          <p:spPr bwMode="auto">
            <a:xfrm>
              <a:off x="3770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6" name="Freeform 960"/>
            <p:cNvSpPr>
              <a:spLocks/>
            </p:cNvSpPr>
            <p:nvPr/>
          </p:nvSpPr>
          <p:spPr bwMode="auto">
            <a:xfrm>
              <a:off x="3790" y="17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7" name="Line 961"/>
            <p:cNvSpPr>
              <a:spLocks noChangeShapeType="1"/>
            </p:cNvSpPr>
            <p:nvPr/>
          </p:nvSpPr>
          <p:spPr bwMode="auto">
            <a:xfrm>
              <a:off x="3817" y="1803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8" name="Line 962"/>
            <p:cNvSpPr>
              <a:spLocks noChangeShapeType="1"/>
            </p:cNvSpPr>
            <p:nvPr/>
          </p:nvSpPr>
          <p:spPr bwMode="auto">
            <a:xfrm>
              <a:off x="3838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9" name="Freeform 963"/>
            <p:cNvSpPr>
              <a:spLocks/>
            </p:cNvSpPr>
            <p:nvPr/>
          </p:nvSpPr>
          <p:spPr bwMode="auto">
            <a:xfrm>
              <a:off x="3858" y="185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0" name="Line 964"/>
            <p:cNvSpPr>
              <a:spLocks noChangeShapeType="1"/>
            </p:cNvSpPr>
            <p:nvPr/>
          </p:nvSpPr>
          <p:spPr bwMode="auto">
            <a:xfrm>
              <a:off x="3885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1" name="Freeform 965"/>
            <p:cNvSpPr>
              <a:spLocks/>
            </p:cNvSpPr>
            <p:nvPr/>
          </p:nvSpPr>
          <p:spPr bwMode="auto">
            <a:xfrm>
              <a:off x="3905" y="191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2" name="Line 966"/>
            <p:cNvSpPr>
              <a:spLocks noChangeShapeType="1"/>
            </p:cNvSpPr>
            <p:nvPr/>
          </p:nvSpPr>
          <p:spPr bwMode="auto">
            <a:xfrm>
              <a:off x="3932" y="193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3" name="Freeform 967"/>
            <p:cNvSpPr>
              <a:spLocks/>
            </p:cNvSpPr>
            <p:nvPr/>
          </p:nvSpPr>
          <p:spPr bwMode="auto">
            <a:xfrm>
              <a:off x="3952" y="1965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14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4" name="Line 968"/>
            <p:cNvSpPr>
              <a:spLocks noChangeShapeType="1"/>
            </p:cNvSpPr>
            <p:nvPr/>
          </p:nvSpPr>
          <p:spPr bwMode="auto">
            <a:xfrm>
              <a:off x="3979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5" name="Freeform 969"/>
            <p:cNvSpPr>
              <a:spLocks/>
            </p:cNvSpPr>
            <p:nvPr/>
          </p:nvSpPr>
          <p:spPr bwMode="auto">
            <a:xfrm>
              <a:off x="3999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6" name="Line 970"/>
            <p:cNvSpPr>
              <a:spLocks noChangeShapeType="1"/>
            </p:cNvSpPr>
            <p:nvPr/>
          </p:nvSpPr>
          <p:spPr bwMode="auto">
            <a:xfrm>
              <a:off x="4026" y="2026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7" name="Freeform 971"/>
            <p:cNvSpPr>
              <a:spLocks/>
            </p:cNvSpPr>
            <p:nvPr/>
          </p:nvSpPr>
          <p:spPr bwMode="auto">
            <a:xfrm>
              <a:off x="4047" y="2046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14"/>
                  </a:lnTo>
                  <a:lnTo>
                    <a:pt x="27" y="2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8" name="Line 972"/>
            <p:cNvSpPr>
              <a:spLocks noChangeShapeType="1"/>
            </p:cNvSpPr>
            <p:nvPr/>
          </p:nvSpPr>
          <p:spPr bwMode="auto">
            <a:xfrm>
              <a:off x="4074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9" name="Freeform 973"/>
            <p:cNvSpPr>
              <a:spLocks/>
            </p:cNvSpPr>
            <p:nvPr/>
          </p:nvSpPr>
          <p:spPr bwMode="auto">
            <a:xfrm>
              <a:off x="4094" y="208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0" name="Line 974"/>
            <p:cNvSpPr>
              <a:spLocks noChangeShapeType="1"/>
            </p:cNvSpPr>
            <p:nvPr/>
          </p:nvSpPr>
          <p:spPr bwMode="auto">
            <a:xfrm>
              <a:off x="4121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1" name="Freeform 975"/>
            <p:cNvSpPr>
              <a:spLocks/>
            </p:cNvSpPr>
            <p:nvPr/>
          </p:nvSpPr>
          <p:spPr bwMode="auto">
            <a:xfrm>
              <a:off x="4141" y="2114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2" name="Line 976"/>
            <p:cNvSpPr>
              <a:spLocks noChangeShapeType="1"/>
            </p:cNvSpPr>
            <p:nvPr/>
          </p:nvSpPr>
          <p:spPr bwMode="auto">
            <a:xfrm>
              <a:off x="4168" y="2127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3" name="Freeform 977"/>
            <p:cNvSpPr>
              <a:spLocks/>
            </p:cNvSpPr>
            <p:nvPr/>
          </p:nvSpPr>
          <p:spPr bwMode="auto">
            <a:xfrm>
              <a:off x="4188" y="214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4" name="Line 978"/>
            <p:cNvSpPr>
              <a:spLocks noChangeShapeType="1"/>
            </p:cNvSpPr>
            <p:nvPr/>
          </p:nvSpPr>
          <p:spPr bwMode="auto">
            <a:xfrm>
              <a:off x="4215" y="2154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5" name="Freeform 979"/>
            <p:cNvSpPr>
              <a:spLocks/>
            </p:cNvSpPr>
            <p:nvPr/>
          </p:nvSpPr>
          <p:spPr bwMode="auto">
            <a:xfrm>
              <a:off x="4236" y="2168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6" name="Line 980"/>
            <p:cNvSpPr>
              <a:spLocks noChangeShapeType="1"/>
            </p:cNvSpPr>
            <p:nvPr/>
          </p:nvSpPr>
          <p:spPr bwMode="auto">
            <a:xfrm>
              <a:off x="4262" y="2175"/>
              <a:ext cx="21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7" name="Freeform 981"/>
            <p:cNvSpPr>
              <a:spLocks/>
            </p:cNvSpPr>
            <p:nvPr/>
          </p:nvSpPr>
          <p:spPr bwMode="auto">
            <a:xfrm>
              <a:off x="4283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8" name="Line 982"/>
            <p:cNvSpPr>
              <a:spLocks noChangeShapeType="1"/>
            </p:cNvSpPr>
            <p:nvPr/>
          </p:nvSpPr>
          <p:spPr bwMode="auto">
            <a:xfrm>
              <a:off x="4310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9" name="Freeform 983"/>
            <p:cNvSpPr>
              <a:spLocks/>
            </p:cNvSpPr>
            <p:nvPr/>
          </p:nvSpPr>
          <p:spPr bwMode="auto">
            <a:xfrm>
              <a:off x="4330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0" name="Line 984"/>
            <p:cNvSpPr>
              <a:spLocks noChangeShapeType="1"/>
            </p:cNvSpPr>
            <p:nvPr/>
          </p:nvSpPr>
          <p:spPr bwMode="auto">
            <a:xfrm>
              <a:off x="4357" y="2215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1" name="Freeform 985"/>
            <p:cNvSpPr>
              <a:spLocks/>
            </p:cNvSpPr>
            <p:nvPr/>
          </p:nvSpPr>
          <p:spPr bwMode="auto">
            <a:xfrm>
              <a:off x="4377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2" name="Line 986"/>
            <p:cNvSpPr>
              <a:spLocks noChangeShapeType="1"/>
            </p:cNvSpPr>
            <p:nvPr/>
          </p:nvSpPr>
          <p:spPr bwMode="auto">
            <a:xfrm>
              <a:off x="4404" y="222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3" name="Freeform 987"/>
            <p:cNvSpPr>
              <a:spLocks/>
            </p:cNvSpPr>
            <p:nvPr/>
          </p:nvSpPr>
          <p:spPr bwMode="auto">
            <a:xfrm>
              <a:off x="4424" y="2236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4" name="Line 988"/>
            <p:cNvSpPr>
              <a:spLocks noChangeShapeType="1"/>
            </p:cNvSpPr>
            <p:nvPr/>
          </p:nvSpPr>
          <p:spPr bwMode="auto">
            <a:xfrm>
              <a:off x="4451" y="2242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5" name="Line 989"/>
            <p:cNvSpPr>
              <a:spLocks noChangeShapeType="1"/>
            </p:cNvSpPr>
            <p:nvPr/>
          </p:nvSpPr>
          <p:spPr bwMode="auto">
            <a:xfrm>
              <a:off x="4472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6" name="Freeform 990"/>
            <p:cNvSpPr>
              <a:spLocks/>
            </p:cNvSpPr>
            <p:nvPr/>
          </p:nvSpPr>
          <p:spPr bwMode="auto">
            <a:xfrm>
              <a:off x="4492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7" name="Line 991"/>
            <p:cNvSpPr>
              <a:spLocks noChangeShapeType="1"/>
            </p:cNvSpPr>
            <p:nvPr/>
          </p:nvSpPr>
          <p:spPr bwMode="auto">
            <a:xfrm>
              <a:off x="4519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8" name="Freeform 992"/>
            <p:cNvSpPr>
              <a:spLocks/>
            </p:cNvSpPr>
            <p:nvPr/>
          </p:nvSpPr>
          <p:spPr bwMode="auto">
            <a:xfrm>
              <a:off x="4539" y="2263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9" name="Line 993"/>
            <p:cNvSpPr>
              <a:spLocks noChangeShapeType="1"/>
            </p:cNvSpPr>
            <p:nvPr/>
          </p:nvSpPr>
          <p:spPr bwMode="auto">
            <a:xfrm>
              <a:off x="4566" y="226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0" name="Freeform 994"/>
            <p:cNvSpPr>
              <a:spLocks/>
            </p:cNvSpPr>
            <p:nvPr/>
          </p:nvSpPr>
          <p:spPr bwMode="auto">
            <a:xfrm>
              <a:off x="4586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1" name="Freeform 995"/>
            <p:cNvSpPr>
              <a:spLocks/>
            </p:cNvSpPr>
            <p:nvPr/>
          </p:nvSpPr>
          <p:spPr bwMode="auto">
            <a:xfrm>
              <a:off x="4613" y="227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2" name="Freeform 996"/>
            <p:cNvSpPr>
              <a:spLocks/>
            </p:cNvSpPr>
            <p:nvPr/>
          </p:nvSpPr>
          <p:spPr bwMode="auto">
            <a:xfrm>
              <a:off x="4633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3" name="Freeform 997"/>
            <p:cNvSpPr>
              <a:spLocks/>
            </p:cNvSpPr>
            <p:nvPr/>
          </p:nvSpPr>
          <p:spPr bwMode="auto">
            <a:xfrm>
              <a:off x="4660" y="2283"/>
              <a:ext cx="2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7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7" y="0"/>
                  </a:lnTo>
                  <a:lnTo>
                    <a:pt x="21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4" name="Freeform 998"/>
            <p:cNvSpPr>
              <a:spLocks/>
            </p:cNvSpPr>
            <p:nvPr/>
          </p:nvSpPr>
          <p:spPr bwMode="auto">
            <a:xfrm>
              <a:off x="468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5" name="Freeform 999"/>
            <p:cNvSpPr>
              <a:spLocks/>
            </p:cNvSpPr>
            <p:nvPr/>
          </p:nvSpPr>
          <p:spPr bwMode="auto">
            <a:xfrm>
              <a:off x="4708" y="2290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6" name="Freeform 1000"/>
            <p:cNvSpPr>
              <a:spLocks/>
            </p:cNvSpPr>
            <p:nvPr/>
          </p:nvSpPr>
          <p:spPr bwMode="auto">
            <a:xfrm>
              <a:off x="4728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7" name="Line 1001"/>
            <p:cNvSpPr>
              <a:spLocks noChangeShapeType="1"/>
            </p:cNvSpPr>
            <p:nvPr/>
          </p:nvSpPr>
          <p:spPr bwMode="auto">
            <a:xfrm>
              <a:off x="4755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8" name="Freeform 1002"/>
            <p:cNvSpPr>
              <a:spLocks/>
            </p:cNvSpPr>
            <p:nvPr/>
          </p:nvSpPr>
          <p:spPr bwMode="auto">
            <a:xfrm>
              <a:off x="4775" y="229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9" name="Line 1003"/>
            <p:cNvSpPr>
              <a:spLocks noChangeShapeType="1"/>
            </p:cNvSpPr>
            <p:nvPr/>
          </p:nvSpPr>
          <p:spPr bwMode="auto">
            <a:xfrm>
              <a:off x="4802" y="230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0" name="Freeform 1004"/>
            <p:cNvSpPr>
              <a:spLocks/>
            </p:cNvSpPr>
            <p:nvPr/>
          </p:nvSpPr>
          <p:spPr bwMode="auto">
            <a:xfrm>
              <a:off x="4822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1" name="Freeform 1005"/>
            <p:cNvSpPr>
              <a:spLocks/>
            </p:cNvSpPr>
            <p:nvPr/>
          </p:nvSpPr>
          <p:spPr bwMode="auto">
            <a:xfrm>
              <a:off x="4849" y="2303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2" name="Freeform 1006"/>
            <p:cNvSpPr>
              <a:spLocks/>
            </p:cNvSpPr>
            <p:nvPr/>
          </p:nvSpPr>
          <p:spPr bwMode="auto">
            <a:xfrm>
              <a:off x="4869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3" name="Line 1007"/>
            <p:cNvSpPr>
              <a:spLocks noChangeShapeType="1"/>
            </p:cNvSpPr>
            <p:nvPr/>
          </p:nvSpPr>
          <p:spPr bwMode="auto">
            <a:xfrm>
              <a:off x="4896" y="2310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4" name="Freeform 1008"/>
            <p:cNvSpPr>
              <a:spLocks/>
            </p:cNvSpPr>
            <p:nvPr/>
          </p:nvSpPr>
          <p:spPr bwMode="auto">
            <a:xfrm>
              <a:off x="4917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5" name="Freeform 1009"/>
            <p:cNvSpPr>
              <a:spLocks/>
            </p:cNvSpPr>
            <p:nvPr/>
          </p:nvSpPr>
          <p:spPr bwMode="auto">
            <a:xfrm>
              <a:off x="4944" y="2310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6" name="Freeform 1010"/>
            <p:cNvSpPr>
              <a:spLocks/>
            </p:cNvSpPr>
            <p:nvPr/>
          </p:nvSpPr>
          <p:spPr bwMode="auto">
            <a:xfrm>
              <a:off x="49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7" name="Line 1011"/>
            <p:cNvSpPr>
              <a:spLocks noChangeShapeType="1"/>
            </p:cNvSpPr>
            <p:nvPr/>
          </p:nvSpPr>
          <p:spPr bwMode="auto">
            <a:xfrm>
              <a:off x="4991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8" name="Freeform 1012"/>
            <p:cNvSpPr>
              <a:spLocks/>
            </p:cNvSpPr>
            <p:nvPr/>
          </p:nvSpPr>
          <p:spPr bwMode="auto">
            <a:xfrm>
              <a:off x="5011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9" name="Line 1013"/>
            <p:cNvSpPr>
              <a:spLocks noChangeShapeType="1"/>
            </p:cNvSpPr>
            <p:nvPr/>
          </p:nvSpPr>
          <p:spPr bwMode="auto">
            <a:xfrm>
              <a:off x="5038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0" name="Freeform 1014"/>
            <p:cNvSpPr>
              <a:spLocks/>
            </p:cNvSpPr>
            <p:nvPr/>
          </p:nvSpPr>
          <p:spPr bwMode="auto">
            <a:xfrm>
              <a:off x="5058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1" name="Line 1015"/>
            <p:cNvSpPr>
              <a:spLocks noChangeShapeType="1"/>
            </p:cNvSpPr>
            <p:nvPr/>
          </p:nvSpPr>
          <p:spPr bwMode="auto">
            <a:xfrm>
              <a:off x="5085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52" name="Text Box 1016"/>
          <p:cNvSpPr txBox="1">
            <a:spLocks noChangeArrowheads="1"/>
          </p:cNvSpPr>
          <p:nvPr/>
        </p:nvSpPr>
        <p:spPr bwMode="auto">
          <a:xfrm>
            <a:off x="7880350" y="18653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5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553" name="Group 1017"/>
          <p:cNvGrpSpPr>
            <a:grpSpLocks/>
          </p:cNvGrpSpPr>
          <p:nvPr/>
        </p:nvGrpSpPr>
        <p:grpSpPr bwMode="auto">
          <a:xfrm>
            <a:off x="5867400" y="1809750"/>
            <a:ext cx="2749550" cy="2090738"/>
            <a:chOff x="1251" y="2298"/>
            <a:chExt cx="3743" cy="1724"/>
          </a:xfrm>
        </p:grpSpPr>
        <p:sp>
          <p:nvSpPr>
            <p:cNvPr id="194554" name="Line 1018"/>
            <p:cNvSpPr>
              <a:spLocks noChangeShapeType="1"/>
            </p:cNvSpPr>
            <p:nvPr/>
          </p:nvSpPr>
          <p:spPr bwMode="auto">
            <a:xfrm>
              <a:off x="1251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5" name="Freeform 1019"/>
            <p:cNvSpPr>
              <a:spLocks/>
            </p:cNvSpPr>
            <p:nvPr/>
          </p:nvSpPr>
          <p:spPr bwMode="auto">
            <a:xfrm>
              <a:off x="1271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6" name="Line 1020"/>
            <p:cNvSpPr>
              <a:spLocks noChangeShapeType="1"/>
            </p:cNvSpPr>
            <p:nvPr/>
          </p:nvSpPr>
          <p:spPr bwMode="auto">
            <a:xfrm>
              <a:off x="1298" y="402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7" name="Freeform 1021"/>
            <p:cNvSpPr>
              <a:spLocks/>
            </p:cNvSpPr>
            <p:nvPr/>
          </p:nvSpPr>
          <p:spPr bwMode="auto">
            <a:xfrm>
              <a:off x="1319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8" name="Line 1022"/>
            <p:cNvSpPr>
              <a:spLocks noChangeShapeType="1"/>
            </p:cNvSpPr>
            <p:nvPr/>
          </p:nvSpPr>
          <p:spPr bwMode="auto">
            <a:xfrm>
              <a:off x="1346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9" name="Freeform 1023"/>
            <p:cNvSpPr>
              <a:spLocks/>
            </p:cNvSpPr>
            <p:nvPr/>
          </p:nvSpPr>
          <p:spPr bwMode="auto">
            <a:xfrm>
              <a:off x="1366" y="401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0" name="Line 1024"/>
            <p:cNvSpPr>
              <a:spLocks noChangeShapeType="1"/>
            </p:cNvSpPr>
            <p:nvPr/>
          </p:nvSpPr>
          <p:spPr bwMode="auto">
            <a:xfrm>
              <a:off x="1393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1" name="Freeform 1025"/>
            <p:cNvSpPr>
              <a:spLocks/>
            </p:cNvSpPr>
            <p:nvPr/>
          </p:nvSpPr>
          <p:spPr bwMode="auto">
            <a:xfrm>
              <a:off x="1412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2" name="Line 1026"/>
            <p:cNvSpPr>
              <a:spLocks noChangeShapeType="1"/>
            </p:cNvSpPr>
            <p:nvPr/>
          </p:nvSpPr>
          <p:spPr bwMode="auto">
            <a:xfrm>
              <a:off x="14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3" name="Freeform 1027"/>
            <p:cNvSpPr>
              <a:spLocks/>
            </p:cNvSpPr>
            <p:nvPr/>
          </p:nvSpPr>
          <p:spPr bwMode="auto">
            <a:xfrm>
              <a:off x="14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4" name="Line 1028"/>
            <p:cNvSpPr>
              <a:spLocks noChangeShapeType="1"/>
            </p:cNvSpPr>
            <p:nvPr/>
          </p:nvSpPr>
          <p:spPr bwMode="auto">
            <a:xfrm>
              <a:off x="1486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5" name="Freeform 1029"/>
            <p:cNvSpPr>
              <a:spLocks/>
            </p:cNvSpPr>
            <p:nvPr/>
          </p:nvSpPr>
          <p:spPr bwMode="auto">
            <a:xfrm>
              <a:off x="1506" y="4003"/>
              <a:ext cx="27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6" name="Line 1030"/>
            <p:cNvSpPr>
              <a:spLocks noChangeShapeType="1"/>
            </p:cNvSpPr>
            <p:nvPr/>
          </p:nvSpPr>
          <p:spPr bwMode="auto">
            <a:xfrm>
              <a:off x="1533" y="400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7" name="Freeform 1031"/>
            <p:cNvSpPr>
              <a:spLocks/>
            </p:cNvSpPr>
            <p:nvPr/>
          </p:nvSpPr>
          <p:spPr bwMode="auto">
            <a:xfrm>
              <a:off x="1554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8" name="Line 1032"/>
            <p:cNvSpPr>
              <a:spLocks noChangeShapeType="1"/>
            </p:cNvSpPr>
            <p:nvPr/>
          </p:nvSpPr>
          <p:spPr bwMode="auto">
            <a:xfrm>
              <a:off x="1581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9" name="Freeform 1033"/>
            <p:cNvSpPr>
              <a:spLocks/>
            </p:cNvSpPr>
            <p:nvPr/>
          </p:nvSpPr>
          <p:spPr bwMode="auto">
            <a:xfrm>
              <a:off x="1601" y="399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Line 1034"/>
            <p:cNvSpPr>
              <a:spLocks noChangeShapeType="1"/>
            </p:cNvSpPr>
            <p:nvPr/>
          </p:nvSpPr>
          <p:spPr bwMode="auto">
            <a:xfrm>
              <a:off x="162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Freeform 1035"/>
            <p:cNvSpPr>
              <a:spLocks/>
            </p:cNvSpPr>
            <p:nvPr/>
          </p:nvSpPr>
          <p:spPr bwMode="auto">
            <a:xfrm>
              <a:off x="1648" y="398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036"/>
            <p:cNvSpPr>
              <a:spLocks noChangeShapeType="1"/>
            </p:cNvSpPr>
            <p:nvPr/>
          </p:nvSpPr>
          <p:spPr bwMode="auto">
            <a:xfrm>
              <a:off x="1675" y="3983"/>
              <a:ext cx="19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Freeform 1037"/>
            <p:cNvSpPr>
              <a:spLocks/>
            </p:cNvSpPr>
            <p:nvPr/>
          </p:nvSpPr>
          <p:spPr bwMode="auto">
            <a:xfrm>
              <a:off x="169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Freeform 1038"/>
            <p:cNvSpPr>
              <a:spLocks/>
            </p:cNvSpPr>
            <p:nvPr/>
          </p:nvSpPr>
          <p:spPr bwMode="auto">
            <a:xfrm>
              <a:off x="1721" y="3973"/>
              <a:ext cx="20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039"/>
            <p:cNvSpPr>
              <a:spLocks/>
            </p:cNvSpPr>
            <p:nvPr/>
          </p:nvSpPr>
          <p:spPr bwMode="auto">
            <a:xfrm>
              <a:off x="1741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040"/>
            <p:cNvSpPr>
              <a:spLocks noChangeShapeType="1"/>
            </p:cNvSpPr>
            <p:nvPr/>
          </p:nvSpPr>
          <p:spPr bwMode="auto">
            <a:xfrm flipV="1">
              <a:off x="1768" y="3965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7" name="Freeform 1041"/>
            <p:cNvSpPr>
              <a:spLocks/>
            </p:cNvSpPr>
            <p:nvPr/>
          </p:nvSpPr>
          <p:spPr bwMode="auto">
            <a:xfrm>
              <a:off x="1789" y="3955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Line 1042"/>
            <p:cNvSpPr>
              <a:spLocks noChangeShapeType="1"/>
            </p:cNvSpPr>
            <p:nvPr/>
          </p:nvSpPr>
          <p:spPr bwMode="auto">
            <a:xfrm>
              <a:off x="1816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043"/>
            <p:cNvSpPr>
              <a:spLocks/>
            </p:cNvSpPr>
            <p:nvPr/>
          </p:nvSpPr>
          <p:spPr bwMode="auto">
            <a:xfrm>
              <a:off x="1836" y="3946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0" name="Line 1044"/>
            <p:cNvSpPr>
              <a:spLocks noChangeShapeType="1"/>
            </p:cNvSpPr>
            <p:nvPr/>
          </p:nvSpPr>
          <p:spPr bwMode="auto">
            <a:xfrm flipV="1">
              <a:off x="18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1" name="Line 1045"/>
            <p:cNvSpPr>
              <a:spLocks noChangeShapeType="1"/>
            </p:cNvSpPr>
            <p:nvPr/>
          </p:nvSpPr>
          <p:spPr bwMode="auto">
            <a:xfrm flipV="1">
              <a:off x="1883" y="3927"/>
              <a:ext cx="20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2" name="Freeform 1046"/>
            <p:cNvSpPr>
              <a:spLocks/>
            </p:cNvSpPr>
            <p:nvPr/>
          </p:nvSpPr>
          <p:spPr bwMode="auto">
            <a:xfrm>
              <a:off x="1903" y="3918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3" name="Line 1047"/>
            <p:cNvSpPr>
              <a:spLocks noChangeShapeType="1"/>
            </p:cNvSpPr>
            <p:nvPr/>
          </p:nvSpPr>
          <p:spPr bwMode="auto">
            <a:xfrm flipV="1">
              <a:off x="1930" y="3908"/>
              <a:ext cx="21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4" name="Freeform 1048"/>
            <p:cNvSpPr>
              <a:spLocks/>
            </p:cNvSpPr>
            <p:nvPr/>
          </p:nvSpPr>
          <p:spPr bwMode="auto">
            <a:xfrm>
              <a:off x="1951" y="3898"/>
              <a:ext cx="25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5" name="Line 1049"/>
            <p:cNvSpPr>
              <a:spLocks noChangeShapeType="1"/>
            </p:cNvSpPr>
            <p:nvPr/>
          </p:nvSpPr>
          <p:spPr bwMode="auto">
            <a:xfrm flipV="1">
              <a:off x="1976" y="3890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Freeform 1050"/>
            <p:cNvSpPr>
              <a:spLocks/>
            </p:cNvSpPr>
            <p:nvPr/>
          </p:nvSpPr>
          <p:spPr bwMode="auto">
            <a:xfrm>
              <a:off x="1997" y="3880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7" name="Line 1051"/>
            <p:cNvSpPr>
              <a:spLocks noChangeShapeType="1"/>
            </p:cNvSpPr>
            <p:nvPr/>
          </p:nvSpPr>
          <p:spPr bwMode="auto">
            <a:xfrm flipV="1">
              <a:off x="2024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8" name="Freeform 1052"/>
            <p:cNvSpPr>
              <a:spLocks/>
            </p:cNvSpPr>
            <p:nvPr/>
          </p:nvSpPr>
          <p:spPr bwMode="auto">
            <a:xfrm>
              <a:off x="2044" y="385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9" name="Line 1053"/>
            <p:cNvSpPr>
              <a:spLocks noChangeShapeType="1"/>
            </p:cNvSpPr>
            <p:nvPr/>
          </p:nvSpPr>
          <p:spPr bwMode="auto">
            <a:xfrm flipV="1">
              <a:off x="2071" y="3833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0" name="Freeform 1054"/>
            <p:cNvSpPr>
              <a:spLocks/>
            </p:cNvSpPr>
            <p:nvPr/>
          </p:nvSpPr>
          <p:spPr bwMode="auto">
            <a:xfrm>
              <a:off x="2091" y="3813"/>
              <a:ext cx="27" cy="2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1" name="Line 1055"/>
            <p:cNvSpPr>
              <a:spLocks noChangeShapeType="1"/>
            </p:cNvSpPr>
            <p:nvPr/>
          </p:nvSpPr>
          <p:spPr bwMode="auto">
            <a:xfrm flipV="1">
              <a:off x="2118" y="3795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2" name="Freeform 1056"/>
            <p:cNvSpPr>
              <a:spLocks/>
            </p:cNvSpPr>
            <p:nvPr/>
          </p:nvSpPr>
          <p:spPr bwMode="auto">
            <a:xfrm>
              <a:off x="2138" y="3776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3" name="Line 1057"/>
            <p:cNvSpPr>
              <a:spLocks noChangeShapeType="1"/>
            </p:cNvSpPr>
            <p:nvPr/>
          </p:nvSpPr>
          <p:spPr bwMode="auto">
            <a:xfrm flipV="1">
              <a:off x="2165" y="3757"/>
              <a:ext cx="21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4" name="Freeform 1058"/>
            <p:cNvSpPr>
              <a:spLocks/>
            </p:cNvSpPr>
            <p:nvPr/>
          </p:nvSpPr>
          <p:spPr bwMode="auto">
            <a:xfrm>
              <a:off x="2186" y="3738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Freeform 1059"/>
            <p:cNvSpPr>
              <a:spLocks/>
            </p:cNvSpPr>
            <p:nvPr/>
          </p:nvSpPr>
          <p:spPr bwMode="auto">
            <a:xfrm>
              <a:off x="2213" y="3710"/>
              <a:ext cx="20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6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Freeform 1060"/>
            <p:cNvSpPr>
              <a:spLocks/>
            </p:cNvSpPr>
            <p:nvPr/>
          </p:nvSpPr>
          <p:spPr bwMode="auto">
            <a:xfrm>
              <a:off x="2233" y="3692"/>
              <a:ext cx="26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1061"/>
            <p:cNvSpPr>
              <a:spLocks noChangeShapeType="1"/>
            </p:cNvSpPr>
            <p:nvPr/>
          </p:nvSpPr>
          <p:spPr bwMode="auto">
            <a:xfrm flipV="1">
              <a:off x="2259" y="3663"/>
              <a:ext cx="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Freeform 1062"/>
            <p:cNvSpPr>
              <a:spLocks/>
            </p:cNvSpPr>
            <p:nvPr/>
          </p:nvSpPr>
          <p:spPr bwMode="auto">
            <a:xfrm>
              <a:off x="2279" y="3635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Freeform 1063"/>
            <p:cNvSpPr>
              <a:spLocks/>
            </p:cNvSpPr>
            <p:nvPr/>
          </p:nvSpPr>
          <p:spPr bwMode="auto">
            <a:xfrm>
              <a:off x="2306" y="3597"/>
              <a:ext cx="20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0" name="Freeform 1064"/>
            <p:cNvSpPr>
              <a:spLocks/>
            </p:cNvSpPr>
            <p:nvPr/>
          </p:nvSpPr>
          <p:spPr bwMode="auto">
            <a:xfrm>
              <a:off x="2326" y="3569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1" name="Freeform 1065"/>
            <p:cNvSpPr>
              <a:spLocks/>
            </p:cNvSpPr>
            <p:nvPr/>
          </p:nvSpPr>
          <p:spPr bwMode="auto">
            <a:xfrm>
              <a:off x="2353" y="3532"/>
              <a:ext cx="20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3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2" name="Freeform 1066"/>
            <p:cNvSpPr>
              <a:spLocks/>
            </p:cNvSpPr>
            <p:nvPr/>
          </p:nvSpPr>
          <p:spPr bwMode="auto">
            <a:xfrm>
              <a:off x="2373" y="3502"/>
              <a:ext cx="27" cy="3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3" name="Line 1067"/>
            <p:cNvSpPr>
              <a:spLocks noChangeShapeType="1"/>
            </p:cNvSpPr>
            <p:nvPr/>
          </p:nvSpPr>
          <p:spPr bwMode="auto">
            <a:xfrm flipV="1">
              <a:off x="2400" y="3465"/>
              <a:ext cx="21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4" name="Freeform 1068"/>
            <p:cNvSpPr>
              <a:spLocks/>
            </p:cNvSpPr>
            <p:nvPr/>
          </p:nvSpPr>
          <p:spPr bwMode="auto">
            <a:xfrm>
              <a:off x="2421" y="3427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5" name="Line 1069"/>
            <p:cNvSpPr>
              <a:spLocks noChangeShapeType="1"/>
            </p:cNvSpPr>
            <p:nvPr/>
          </p:nvSpPr>
          <p:spPr bwMode="auto">
            <a:xfrm flipV="1">
              <a:off x="244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6" name="Freeform 1070"/>
            <p:cNvSpPr>
              <a:spLocks/>
            </p:cNvSpPr>
            <p:nvPr/>
          </p:nvSpPr>
          <p:spPr bwMode="auto">
            <a:xfrm>
              <a:off x="2468" y="3343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7" name="Line 1071"/>
            <p:cNvSpPr>
              <a:spLocks noChangeShapeType="1"/>
            </p:cNvSpPr>
            <p:nvPr/>
          </p:nvSpPr>
          <p:spPr bwMode="auto">
            <a:xfrm flipV="1">
              <a:off x="2495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8" name="Line 1072"/>
            <p:cNvSpPr>
              <a:spLocks noChangeShapeType="1"/>
            </p:cNvSpPr>
            <p:nvPr/>
          </p:nvSpPr>
          <p:spPr bwMode="auto">
            <a:xfrm flipV="1">
              <a:off x="2515" y="3249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9" name="Freeform 1073"/>
            <p:cNvSpPr>
              <a:spLocks/>
            </p:cNvSpPr>
            <p:nvPr/>
          </p:nvSpPr>
          <p:spPr bwMode="auto">
            <a:xfrm>
              <a:off x="2535" y="3201"/>
              <a:ext cx="26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1074"/>
            <p:cNvSpPr>
              <a:spLocks noChangeShapeType="1"/>
            </p:cNvSpPr>
            <p:nvPr/>
          </p:nvSpPr>
          <p:spPr bwMode="auto">
            <a:xfrm flipV="1">
              <a:off x="2561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Freeform 1075"/>
            <p:cNvSpPr>
              <a:spLocks/>
            </p:cNvSpPr>
            <p:nvPr/>
          </p:nvSpPr>
          <p:spPr bwMode="auto">
            <a:xfrm>
              <a:off x="2581" y="3108"/>
              <a:ext cx="27" cy="4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2" name="Freeform 1076"/>
            <p:cNvSpPr>
              <a:spLocks/>
            </p:cNvSpPr>
            <p:nvPr/>
          </p:nvSpPr>
          <p:spPr bwMode="auto">
            <a:xfrm>
              <a:off x="2608" y="3051"/>
              <a:ext cx="21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1" y="0"/>
                </a:cxn>
              </a:cxnLst>
              <a:rect l="0" t="0" r="r" b="b"/>
              <a:pathLst>
                <a:path w="21" h="41">
                  <a:moveTo>
                    <a:pt x="0" y="41"/>
                  </a:moveTo>
                  <a:lnTo>
                    <a:pt x="7" y="2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3" name="Freeform 1077"/>
            <p:cNvSpPr>
              <a:spLocks/>
            </p:cNvSpPr>
            <p:nvPr/>
          </p:nvSpPr>
          <p:spPr bwMode="auto">
            <a:xfrm>
              <a:off x="2629" y="3003"/>
              <a:ext cx="2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1078"/>
            <p:cNvSpPr>
              <a:spLocks noChangeShapeType="1"/>
            </p:cNvSpPr>
            <p:nvPr/>
          </p:nvSpPr>
          <p:spPr bwMode="auto">
            <a:xfrm flipV="1">
              <a:off x="2656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Freeform 1079"/>
            <p:cNvSpPr>
              <a:spLocks/>
            </p:cNvSpPr>
            <p:nvPr/>
          </p:nvSpPr>
          <p:spPr bwMode="auto">
            <a:xfrm>
              <a:off x="2676" y="2900"/>
              <a:ext cx="27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1080"/>
            <p:cNvSpPr>
              <a:spLocks noChangeShapeType="1"/>
            </p:cNvSpPr>
            <p:nvPr/>
          </p:nvSpPr>
          <p:spPr bwMode="auto">
            <a:xfrm flipV="1">
              <a:off x="270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Freeform 1081"/>
            <p:cNvSpPr>
              <a:spLocks/>
            </p:cNvSpPr>
            <p:nvPr/>
          </p:nvSpPr>
          <p:spPr bwMode="auto">
            <a:xfrm>
              <a:off x="2723" y="2797"/>
              <a:ext cx="27" cy="5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1082"/>
            <p:cNvSpPr>
              <a:spLocks noChangeShapeType="1"/>
            </p:cNvSpPr>
            <p:nvPr/>
          </p:nvSpPr>
          <p:spPr bwMode="auto">
            <a:xfrm flipV="1">
              <a:off x="2750" y="2750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Freeform 1083"/>
            <p:cNvSpPr>
              <a:spLocks/>
            </p:cNvSpPr>
            <p:nvPr/>
          </p:nvSpPr>
          <p:spPr bwMode="auto">
            <a:xfrm>
              <a:off x="2770" y="2692"/>
              <a:ext cx="27" cy="5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1084"/>
            <p:cNvSpPr>
              <a:spLocks noChangeShapeType="1"/>
            </p:cNvSpPr>
            <p:nvPr/>
          </p:nvSpPr>
          <p:spPr bwMode="auto">
            <a:xfrm flipV="1">
              <a:off x="2797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1" name="Freeform 1085"/>
            <p:cNvSpPr>
              <a:spLocks/>
            </p:cNvSpPr>
            <p:nvPr/>
          </p:nvSpPr>
          <p:spPr bwMode="auto">
            <a:xfrm>
              <a:off x="2817" y="2599"/>
              <a:ext cx="26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2" name="Line 1086"/>
            <p:cNvSpPr>
              <a:spLocks noChangeShapeType="1"/>
            </p:cNvSpPr>
            <p:nvPr/>
          </p:nvSpPr>
          <p:spPr bwMode="auto">
            <a:xfrm flipV="1">
              <a:off x="2843" y="2561"/>
              <a:ext cx="21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3" name="Freeform 1087"/>
            <p:cNvSpPr>
              <a:spLocks/>
            </p:cNvSpPr>
            <p:nvPr/>
          </p:nvSpPr>
          <p:spPr bwMode="auto">
            <a:xfrm>
              <a:off x="2864" y="2514"/>
              <a:ext cx="27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4" name="Line 1088"/>
            <p:cNvSpPr>
              <a:spLocks noChangeShapeType="1"/>
            </p:cNvSpPr>
            <p:nvPr/>
          </p:nvSpPr>
          <p:spPr bwMode="auto">
            <a:xfrm flipV="1">
              <a:off x="2891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5" name="Freeform 1089"/>
            <p:cNvSpPr>
              <a:spLocks/>
            </p:cNvSpPr>
            <p:nvPr/>
          </p:nvSpPr>
          <p:spPr bwMode="auto">
            <a:xfrm>
              <a:off x="2911" y="2439"/>
              <a:ext cx="27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6" name="Line 1090"/>
            <p:cNvSpPr>
              <a:spLocks noChangeShapeType="1"/>
            </p:cNvSpPr>
            <p:nvPr/>
          </p:nvSpPr>
          <p:spPr bwMode="auto">
            <a:xfrm flipV="1">
              <a:off x="293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7" name="Freeform 1091"/>
            <p:cNvSpPr>
              <a:spLocks/>
            </p:cNvSpPr>
            <p:nvPr/>
          </p:nvSpPr>
          <p:spPr bwMode="auto">
            <a:xfrm>
              <a:off x="2958" y="2382"/>
              <a:ext cx="27" cy="2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8" name="Line 1092"/>
            <p:cNvSpPr>
              <a:spLocks noChangeShapeType="1"/>
            </p:cNvSpPr>
            <p:nvPr/>
          </p:nvSpPr>
          <p:spPr bwMode="auto">
            <a:xfrm flipV="1">
              <a:off x="2985" y="2354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9" name="Freeform 1093"/>
            <p:cNvSpPr>
              <a:spLocks/>
            </p:cNvSpPr>
            <p:nvPr/>
          </p:nvSpPr>
          <p:spPr bwMode="auto">
            <a:xfrm>
              <a:off x="3005" y="2336"/>
              <a:ext cx="27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0" name="Line 1094"/>
            <p:cNvSpPr>
              <a:spLocks noChangeShapeType="1"/>
            </p:cNvSpPr>
            <p:nvPr/>
          </p:nvSpPr>
          <p:spPr bwMode="auto">
            <a:xfrm flipV="1">
              <a:off x="3032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1" name="Freeform 1095"/>
            <p:cNvSpPr>
              <a:spLocks/>
            </p:cNvSpPr>
            <p:nvPr/>
          </p:nvSpPr>
          <p:spPr bwMode="auto">
            <a:xfrm>
              <a:off x="3052" y="2306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2" name="Line 1096"/>
            <p:cNvSpPr>
              <a:spLocks noChangeShapeType="1"/>
            </p:cNvSpPr>
            <p:nvPr/>
          </p:nvSpPr>
          <p:spPr bwMode="auto">
            <a:xfrm flipV="1">
              <a:off x="3079" y="2298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3" name="Line 1097"/>
            <p:cNvSpPr>
              <a:spLocks noChangeShapeType="1"/>
            </p:cNvSpPr>
            <p:nvPr/>
          </p:nvSpPr>
          <p:spPr bwMode="auto">
            <a:xfrm>
              <a:off x="3100" y="229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4" name="Freeform 1098"/>
            <p:cNvSpPr>
              <a:spLocks/>
            </p:cNvSpPr>
            <p:nvPr/>
          </p:nvSpPr>
          <p:spPr bwMode="auto">
            <a:xfrm>
              <a:off x="3120" y="2298"/>
              <a:ext cx="2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5" name="Line 1099"/>
            <p:cNvSpPr>
              <a:spLocks noChangeShapeType="1"/>
            </p:cNvSpPr>
            <p:nvPr/>
          </p:nvSpPr>
          <p:spPr bwMode="auto">
            <a:xfrm>
              <a:off x="3146" y="2298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6" name="Freeform 1100"/>
            <p:cNvSpPr>
              <a:spLocks/>
            </p:cNvSpPr>
            <p:nvPr/>
          </p:nvSpPr>
          <p:spPr bwMode="auto">
            <a:xfrm>
              <a:off x="3166" y="2306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7" name="Line 1101"/>
            <p:cNvSpPr>
              <a:spLocks noChangeShapeType="1"/>
            </p:cNvSpPr>
            <p:nvPr/>
          </p:nvSpPr>
          <p:spPr bwMode="auto">
            <a:xfrm>
              <a:off x="3193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8" name="Freeform 1102"/>
            <p:cNvSpPr>
              <a:spLocks/>
            </p:cNvSpPr>
            <p:nvPr/>
          </p:nvSpPr>
          <p:spPr bwMode="auto">
            <a:xfrm>
              <a:off x="3213" y="2336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9" name="Line 1103"/>
            <p:cNvSpPr>
              <a:spLocks noChangeShapeType="1"/>
            </p:cNvSpPr>
            <p:nvPr/>
          </p:nvSpPr>
          <p:spPr bwMode="auto">
            <a:xfrm>
              <a:off x="3240" y="2354"/>
              <a:ext cx="21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0" name="Freeform 1104"/>
            <p:cNvSpPr>
              <a:spLocks/>
            </p:cNvSpPr>
            <p:nvPr/>
          </p:nvSpPr>
          <p:spPr bwMode="auto">
            <a:xfrm>
              <a:off x="3261" y="2382"/>
              <a:ext cx="2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1" name="Line 1105"/>
            <p:cNvSpPr>
              <a:spLocks noChangeShapeType="1"/>
            </p:cNvSpPr>
            <p:nvPr/>
          </p:nvSpPr>
          <p:spPr bwMode="auto">
            <a:xfrm>
              <a:off x="328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2" name="Freeform 1106"/>
            <p:cNvSpPr>
              <a:spLocks/>
            </p:cNvSpPr>
            <p:nvPr/>
          </p:nvSpPr>
          <p:spPr bwMode="auto">
            <a:xfrm>
              <a:off x="3308" y="2439"/>
              <a:ext cx="27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3" name="Line 1107"/>
            <p:cNvSpPr>
              <a:spLocks noChangeShapeType="1"/>
            </p:cNvSpPr>
            <p:nvPr/>
          </p:nvSpPr>
          <p:spPr bwMode="auto">
            <a:xfrm>
              <a:off x="3335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4" name="Freeform 1108"/>
            <p:cNvSpPr>
              <a:spLocks/>
            </p:cNvSpPr>
            <p:nvPr/>
          </p:nvSpPr>
          <p:spPr bwMode="auto">
            <a:xfrm>
              <a:off x="3355" y="2514"/>
              <a:ext cx="27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5" name="Line 1109"/>
            <p:cNvSpPr>
              <a:spLocks noChangeShapeType="1"/>
            </p:cNvSpPr>
            <p:nvPr/>
          </p:nvSpPr>
          <p:spPr bwMode="auto">
            <a:xfrm>
              <a:off x="3382" y="2561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6" name="Freeform 1110"/>
            <p:cNvSpPr>
              <a:spLocks/>
            </p:cNvSpPr>
            <p:nvPr/>
          </p:nvSpPr>
          <p:spPr bwMode="auto">
            <a:xfrm>
              <a:off x="3402" y="2599"/>
              <a:ext cx="2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7" name="Line 1111"/>
            <p:cNvSpPr>
              <a:spLocks noChangeShapeType="1"/>
            </p:cNvSpPr>
            <p:nvPr/>
          </p:nvSpPr>
          <p:spPr bwMode="auto">
            <a:xfrm>
              <a:off x="3428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8" name="Freeform 1112"/>
            <p:cNvSpPr>
              <a:spLocks/>
            </p:cNvSpPr>
            <p:nvPr/>
          </p:nvSpPr>
          <p:spPr bwMode="auto">
            <a:xfrm>
              <a:off x="3448" y="2692"/>
              <a:ext cx="27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1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9" name="Line 1113"/>
            <p:cNvSpPr>
              <a:spLocks noChangeShapeType="1"/>
            </p:cNvSpPr>
            <p:nvPr/>
          </p:nvSpPr>
          <p:spPr bwMode="auto">
            <a:xfrm>
              <a:off x="3475" y="2750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0" name="Freeform 1114"/>
            <p:cNvSpPr>
              <a:spLocks/>
            </p:cNvSpPr>
            <p:nvPr/>
          </p:nvSpPr>
          <p:spPr bwMode="auto">
            <a:xfrm>
              <a:off x="3496" y="2797"/>
              <a:ext cx="2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3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1" name="Line 1115"/>
            <p:cNvSpPr>
              <a:spLocks noChangeShapeType="1"/>
            </p:cNvSpPr>
            <p:nvPr/>
          </p:nvSpPr>
          <p:spPr bwMode="auto">
            <a:xfrm>
              <a:off x="352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2" name="Freeform 1116"/>
            <p:cNvSpPr>
              <a:spLocks/>
            </p:cNvSpPr>
            <p:nvPr/>
          </p:nvSpPr>
          <p:spPr bwMode="auto">
            <a:xfrm>
              <a:off x="3543" y="2900"/>
              <a:ext cx="2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0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3" name="Line 1117"/>
            <p:cNvSpPr>
              <a:spLocks noChangeShapeType="1"/>
            </p:cNvSpPr>
            <p:nvPr/>
          </p:nvSpPr>
          <p:spPr bwMode="auto">
            <a:xfrm>
              <a:off x="3570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4" name="Freeform 1118"/>
            <p:cNvSpPr>
              <a:spLocks/>
            </p:cNvSpPr>
            <p:nvPr/>
          </p:nvSpPr>
          <p:spPr bwMode="auto">
            <a:xfrm>
              <a:off x="3590" y="3003"/>
              <a:ext cx="27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5" name="Freeform 1119"/>
            <p:cNvSpPr>
              <a:spLocks/>
            </p:cNvSpPr>
            <p:nvPr/>
          </p:nvSpPr>
          <p:spPr bwMode="auto">
            <a:xfrm>
              <a:off x="3617" y="3051"/>
              <a:ext cx="2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7" y="20"/>
                  </a:lnTo>
                  <a:lnTo>
                    <a:pt x="20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6" name="Freeform 1120"/>
            <p:cNvSpPr>
              <a:spLocks/>
            </p:cNvSpPr>
            <p:nvPr/>
          </p:nvSpPr>
          <p:spPr bwMode="auto">
            <a:xfrm>
              <a:off x="3637" y="3108"/>
              <a:ext cx="27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20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7" name="Line 1121"/>
            <p:cNvSpPr>
              <a:spLocks noChangeShapeType="1"/>
            </p:cNvSpPr>
            <p:nvPr/>
          </p:nvSpPr>
          <p:spPr bwMode="auto">
            <a:xfrm>
              <a:off x="3664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8" name="Freeform 1122"/>
            <p:cNvSpPr>
              <a:spLocks/>
            </p:cNvSpPr>
            <p:nvPr/>
          </p:nvSpPr>
          <p:spPr bwMode="auto">
            <a:xfrm>
              <a:off x="3684" y="3201"/>
              <a:ext cx="2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9" name="Line 1123"/>
            <p:cNvSpPr>
              <a:spLocks noChangeShapeType="1"/>
            </p:cNvSpPr>
            <p:nvPr/>
          </p:nvSpPr>
          <p:spPr bwMode="auto">
            <a:xfrm>
              <a:off x="3710" y="3249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0" name="Line 1124"/>
            <p:cNvSpPr>
              <a:spLocks noChangeShapeType="1"/>
            </p:cNvSpPr>
            <p:nvPr/>
          </p:nvSpPr>
          <p:spPr bwMode="auto">
            <a:xfrm>
              <a:off x="3731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1" name="Freeform 1125"/>
            <p:cNvSpPr>
              <a:spLocks/>
            </p:cNvSpPr>
            <p:nvPr/>
          </p:nvSpPr>
          <p:spPr bwMode="auto">
            <a:xfrm>
              <a:off x="3751" y="3343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2" name="Line 1126"/>
            <p:cNvSpPr>
              <a:spLocks noChangeShapeType="1"/>
            </p:cNvSpPr>
            <p:nvPr/>
          </p:nvSpPr>
          <p:spPr bwMode="auto">
            <a:xfrm>
              <a:off x="377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3" name="Freeform 1127"/>
            <p:cNvSpPr>
              <a:spLocks/>
            </p:cNvSpPr>
            <p:nvPr/>
          </p:nvSpPr>
          <p:spPr bwMode="auto">
            <a:xfrm>
              <a:off x="3798" y="3427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4" name="Line 1128"/>
            <p:cNvSpPr>
              <a:spLocks noChangeShapeType="1"/>
            </p:cNvSpPr>
            <p:nvPr/>
          </p:nvSpPr>
          <p:spPr bwMode="auto">
            <a:xfrm>
              <a:off x="3825" y="3465"/>
              <a:ext cx="20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5" name="Freeform 1129"/>
            <p:cNvSpPr>
              <a:spLocks/>
            </p:cNvSpPr>
            <p:nvPr/>
          </p:nvSpPr>
          <p:spPr bwMode="auto">
            <a:xfrm>
              <a:off x="3845" y="3502"/>
              <a:ext cx="27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6" name="Freeform 1130"/>
            <p:cNvSpPr>
              <a:spLocks/>
            </p:cNvSpPr>
            <p:nvPr/>
          </p:nvSpPr>
          <p:spPr bwMode="auto">
            <a:xfrm>
              <a:off x="3872" y="3532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7" name="Freeform 1131"/>
            <p:cNvSpPr>
              <a:spLocks/>
            </p:cNvSpPr>
            <p:nvPr/>
          </p:nvSpPr>
          <p:spPr bwMode="auto">
            <a:xfrm>
              <a:off x="3892" y="356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8" name="Freeform 1132"/>
            <p:cNvSpPr>
              <a:spLocks/>
            </p:cNvSpPr>
            <p:nvPr/>
          </p:nvSpPr>
          <p:spPr bwMode="auto">
            <a:xfrm>
              <a:off x="3919" y="3597"/>
              <a:ext cx="2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1" y="27"/>
                </a:cxn>
              </a:cxnLst>
              <a:rect l="0" t="0" r="r" b="b"/>
              <a:pathLst>
                <a:path w="21" h="27">
                  <a:moveTo>
                    <a:pt x="0" y="0"/>
                  </a:moveTo>
                  <a:lnTo>
                    <a:pt x="7" y="14"/>
                  </a:lnTo>
                  <a:lnTo>
                    <a:pt x="21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9" name="Freeform 1133"/>
            <p:cNvSpPr>
              <a:spLocks/>
            </p:cNvSpPr>
            <p:nvPr/>
          </p:nvSpPr>
          <p:spPr bwMode="auto">
            <a:xfrm>
              <a:off x="3940" y="3635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0" name="Line 1134"/>
            <p:cNvSpPr>
              <a:spLocks noChangeShapeType="1"/>
            </p:cNvSpPr>
            <p:nvPr/>
          </p:nvSpPr>
          <p:spPr bwMode="auto">
            <a:xfrm>
              <a:off x="3967" y="3663"/>
              <a:ext cx="19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1" name="Freeform 1135"/>
            <p:cNvSpPr>
              <a:spLocks/>
            </p:cNvSpPr>
            <p:nvPr/>
          </p:nvSpPr>
          <p:spPr bwMode="auto">
            <a:xfrm>
              <a:off x="3986" y="3692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2" name="Freeform 1136"/>
            <p:cNvSpPr>
              <a:spLocks/>
            </p:cNvSpPr>
            <p:nvPr/>
          </p:nvSpPr>
          <p:spPr bwMode="auto">
            <a:xfrm>
              <a:off x="4013" y="3710"/>
              <a:ext cx="20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3" name="Freeform 1137"/>
            <p:cNvSpPr>
              <a:spLocks/>
            </p:cNvSpPr>
            <p:nvPr/>
          </p:nvSpPr>
          <p:spPr bwMode="auto">
            <a:xfrm>
              <a:off x="4033" y="3738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4" name="Line 1138"/>
            <p:cNvSpPr>
              <a:spLocks noChangeShapeType="1"/>
            </p:cNvSpPr>
            <p:nvPr/>
          </p:nvSpPr>
          <p:spPr bwMode="auto">
            <a:xfrm>
              <a:off x="4060" y="3757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5" name="Freeform 1139"/>
            <p:cNvSpPr>
              <a:spLocks/>
            </p:cNvSpPr>
            <p:nvPr/>
          </p:nvSpPr>
          <p:spPr bwMode="auto">
            <a:xfrm>
              <a:off x="4080" y="3776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6" name="Line 1140"/>
            <p:cNvSpPr>
              <a:spLocks noChangeShapeType="1"/>
            </p:cNvSpPr>
            <p:nvPr/>
          </p:nvSpPr>
          <p:spPr bwMode="auto">
            <a:xfrm>
              <a:off x="4107" y="3795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7" name="Freeform 1141"/>
            <p:cNvSpPr>
              <a:spLocks/>
            </p:cNvSpPr>
            <p:nvPr/>
          </p:nvSpPr>
          <p:spPr bwMode="auto">
            <a:xfrm>
              <a:off x="4128" y="3813"/>
              <a:ext cx="26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8" name="Line 1142"/>
            <p:cNvSpPr>
              <a:spLocks noChangeShapeType="1"/>
            </p:cNvSpPr>
            <p:nvPr/>
          </p:nvSpPr>
          <p:spPr bwMode="auto">
            <a:xfrm>
              <a:off x="4154" y="3833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9" name="Freeform 1143"/>
            <p:cNvSpPr>
              <a:spLocks/>
            </p:cNvSpPr>
            <p:nvPr/>
          </p:nvSpPr>
          <p:spPr bwMode="auto">
            <a:xfrm>
              <a:off x="4175" y="385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0" name="Line 1144"/>
            <p:cNvSpPr>
              <a:spLocks noChangeShapeType="1"/>
            </p:cNvSpPr>
            <p:nvPr/>
          </p:nvSpPr>
          <p:spPr bwMode="auto">
            <a:xfrm>
              <a:off x="4202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1" name="Freeform 1145"/>
            <p:cNvSpPr>
              <a:spLocks/>
            </p:cNvSpPr>
            <p:nvPr/>
          </p:nvSpPr>
          <p:spPr bwMode="auto">
            <a:xfrm>
              <a:off x="4222" y="3880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2" name="Line 1146"/>
            <p:cNvSpPr>
              <a:spLocks noChangeShapeType="1"/>
            </p:cNvSpPr>
            <p:nvPr/>
          </p:nvSpPr>
          <p:spPr bwMode="auto">
            <a:xfrm>
              <a:off x="4249" y="3890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3" name="Freeform 1147"/>
            <p:cNvSpPr>
              <a:spLocks/>
            </p:cNvSpPr>
            <p:nvPr/>
          </p:nvSpPr>
          <p:spPr bwMode="auto">
            <a:xfrm>
              <a:off x="4269" y="3898"/>
              <a:ext cx="26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4" name="Line 1148"/>
            <p:cNvSpPr>
              <a:spLocks noChangeShapeType="1"/>
            </p:cNvSpPr>
            <p:nvPr/>
          </p:nvSpPr>
          <p:spPr bwMode="auto">
            <a:xfrm>
              <a:off x="4295" y="3908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5" name="Freeform 1149"/>
            <p:cNvSpPr>
              <a:spLocks/>
            </p:cNvSpPr>
            <p:nvPr/>
          </p:nvSpPr>
          <p:spPr bwMode="auto">
            <a:xfrm>
              <a:off x="4315" y="3918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6" name="Line 1150"/>
            <p:cNvSpPr>
              <a:spLocks noChangeShapeType="1"/>
            </p:cNvSpPr>
            <p:nvPr/>
          </p:nvSpPr>
          <p:spPr bwMode="auto">
            <a:xfrm>
              <a:off x="4342" y="3927"/>
              <a:ext cx="21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7" name="Line 1151"/>
            <p:cNvSpPr>
              <a:spLocks noChangeShapeType="1"/>
            </p:cNvSpPr>
            <p:nvPr/>
          </p:nvSpPr>
          <p:spPr bwMode="auto">
            <a:xfrm>
              <a:off x="43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8" name="Freeform 1152"/>
            <p:cNvSpPr>
              <a:spLocks/>
            </p:cNvSpPr>
            <p:nvPr/>
          </p:nvSpPr>
          <p:spPr bwMode="auto">
            <a:xfrm>
              <a:off x="4383" y="3946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9" name="Line 1153"/>
            <p:cNvSpPr>
              <a:spLocks noChangeShapeType="1"/>
            </p:cNvSpPr>
            <p:nvPr/>
          </p:nvSpPr>
          <p:spPr bwMode="auto">
            <a:xfrm>
              <a:off x="4410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0" name="Freeform 1154"/>
            <p:cNvSpPr>
              <a:spLocks/>
            </p:cNvSpPr>
            <p:nvPr/>
          </p:nvSpPr>
          <p:spPr bwMode="auto">
            <a:xfrm>
              <a:off x="4430" y="3955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1" name="Line 1155"/>
            <p:cNvSpPr>
              <a:spLocks noChangeShapeType="1"/>
            </p:cNvSpPr>
            <p:nvPr/>
          </p:nvSpPr>
          <p:spPr bwMode="auto">
            <a:xfrm>
              <a:off x="4457" y="3965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2" name="Freeform 1156"/>
            <p:cNvSpPr>
              <a:spLocks/>
            </p:cNvSpPr>
            <p:nvPr/>
          </p:nvSpPr>
          <p:spPr bwMode="auto">
            <a:xfrm>
              <a:off x="4477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3" name="Freeform 1157"/>
            <p:cNvSpPr>
              <a:spLocks/>
            </p:cNvSpPr>
            <p:nvPr/>
          </p:nvSpPr>
          <p:spPr bwMode="auto">
            <a:xfrm>
              <a:off x="4504" y="3973"/>
              <a:ext cx="20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4" name="Freeform 1158"/>
            <p:cNvSpPr>
              <a:spLocks/>
            </p:cNvSpPr>
            <p:nvPr/>
          </p:nvSpPr>
          <p:spPr bwMode="auto">
            <a:xfrm>
              <a:off x="452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5" name="Line 1159"/>
            <p:cNvSpPr>
              <a:spLocks noChangeShapeType="1"/>
            </p:cNvSpPr>
            <p:nvPr/>
          </p:nvSpPr>
          <p:spPr bwMode="auto">
            <a:xfrm>
              <a:off x="4551" y="3983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6" name="Freeform 1160"/>
            <p:cNvSpPr>
              <a:spLocks/>
            </p:cNvSpPr>
            <p:nvPr/>
          </p:nvSpPr>
          <p:spPr bwMode="auto">
            <a:xfrm>
              <a:off x="4571" y="398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7" name="Line 1161"/>
            <p:cNvSpPr>
              <a:spLocks noChangeShapeType="1"/>
            </p:cNvSpPr>
            <p:nvPr/>
          </p:nvSpPr>
          <p:spPr bwMode="auto">
            <a:xfrm>
              <a:off x="459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8" name="Freeform 1162"/>
            <p:cNvSpPr>
              <a:spLocks/>
            </p:cNvSpPr>
            <p:nvPr/>
          </p:nvSpPr>
          <p:spPr bwMode="auto">
            <a:xfrm>
              <a:off x="4618" y="399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9" name="Line 1163"/>
            <p:cNvSpPr>
              <a:spLocks noChangeShapeType="1"/>
            </p:cNvSpPr>
            <p:nvPr/>
          </p:nvSpPr>
          <p:spPr bwMode="auto">
            <a:xfrm>
              <a:off x="4645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0" name="Freeform 1164"/>
            <p:cNvSpPr>
              <a:spLocks/>
            </p:cNvSpPr>
            <p:nvPr/>
          </p:nvSpPr>
          <p:spPr bwMode="auto">
            <a:xfrm>
              <a:off x="4665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1" name="Line 1165"/>
            <p:cNvSpPr>
              <a:spLocks noChangeShapeType="1"/>
            </p:cNvSpPr>
            <p:nvPr/>
          </p:nvSpPr>
          <p:spPr bwMode="auto">
            <a:xfrm>
              <a:off x="4692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2" name="Freeform 1166"/>
            <p:cNvSpPr>
              <a:spLocks/>
            </p:cNvSpPr>
            <p:nvPr/>
          </p:nvSpPr>
          <p:spPr bwMode="auto">
            <a:xfrm>
              <a:off x="4712" y="4003"/>
              <a:ext cx="2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3" name="Line 1167"/>
            <p:cNvSpPr>
              <a:spLocks noChangeShapeType="1"/>
            </p:cNvSpPr>
            <p:nvPr/>
          </p:nvSpPr>
          <p:spPr bwMode="auto">
            <a:xfrm>
              <a:off x="47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4" name="Freeform 1168"/>
            <p:cNvSpPr>
              <a:spLocks/>
            </p:cNvSpPr>
            <p:nvPr/>
          </p:nvSpPr>
          <p:spPr bwMode="auto">
            <a:xfrm>
              <a:off x="47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5" name="Line 1169"/>
            <p:cNvSpPr>
              <a:spLocks noChangeShapeType="1"/>
            </p:cNvSpPr>
            <p:nvPr/>
          </p:nvSpPr>
          <p:spPr bwMode="auto">
            <a:xfrm>
              <a:off x="4786" y="401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6" name="Freeform 1170"/>
            <p:cNvSpPr>
              <a:spLocks/>
            </p:cNvSpPr>
            <p:nvPr/>
          </p:nvSpPr>
          <p:spPr bwMode="auto">
            <a:xfrm>
              <a:off x="4807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7" name="Line 1171"/>
            <p:cNvSpPr>
              <a:spLocks noChangeShapeType="1"/>
            </p:cNvSpPr>
            <p:nvPr/>
          </p:nvSpPr>
          <p:spPr bwMode="auto">
            <a:xfrm>
              <a:off x="4834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8" name="Freeform 1172"/>
            <p:cNvSpPr>
              <a:spLocks/>
            </p:cNvSpPr>
            <p:nvPr/>
          </p:nvSpPr>
          <p:spPr bwMode="auto">
            <a:xfrm>
              <a:off x="4853" y="401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9" name="Line 1173"/>
            <p:cNvSpPr>
              <a:spLocks noChangeShapeType="1"/>
            </p:cNvSpPr>
            <p:nvPr/>
          </p:nvSpPr>
          <p:spPr bwMode="auto">
            <a:xfrm>
              <a:off x="4880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0" name="Freeform 1174"/>
            <p:cNvSpPr>
              <a:spLocks/>
            </p:cNvSpPr>
            <p:nvPr/>
          </p:nvSpPr>
          <p:spPr bwMode="auto">
            <a:xfrm>
              <a:off x="4900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1" name="Line 1175"/>
            <p:cNvSpPr>
              <a:spLocks noChangeShapeType="1"/>
            </p:cNvSpPr>
            <p:nvPr/>
          </p:nvSpPr>
          <p:spPr bwMode="auto">
            <a:xfrm>
              <a:off x="4927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2" name="Freeform 1176"/>
            <p:cNvSpPr>
              <a:spLocks/>
            </p:cNvSpPr>
            <p:nvPr/>
          </p:nvSpPr>
          <p:spPr bwMode="auto">
            <a:xfrm>
              <a:off x="4947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3" name="Line 1177"/>
            <p:cNvSpPr>
              <a:spLocks noChangeShapeType="1"/>
            </p:cNvSpPr>
            <p:nvPr/>
          </p:nvSpPr>
          <p:spPr bwMode="auto">
            <a:xfrm>
              <a:off x="4974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14" name="Text Box 1178"/>
          <p:cNvSpPr txBox="1">
            <a:spLocks noChangeArrowheads="1"/>
          </p:cNvSpPr>
          <p:nvPr/>
        </p:nvSpPr>
        <p:spPr bwMode="auto">
          <a:xfrm>
            <a:off x="7762875" y="18653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10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uiExpand="1" build="p" bldLvl="3"/>
      <p:bldP spid="194228" grpId="0" autoUpdateAnimBg="0"/>
      <p:bldP spid="194228" grpId="1"/>
      <p:bldP spid="194390" grpId="0" autoUpdateAnimBg="0"/>
      <p:bldP spid="194390" grpId="1"/>
      <p:bldP spid="194552" grpId="0" autoUpdateAnimBg="0"/>
      <p:bldP spid="194552" grpId="1"/>
      <p:bldP spid="194714" grpId="0" autoUpdateAnimBg="0"/>
      <p:bldP spid="1947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D6248EF-A11C-41C9-839E-1DD215FD3515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1-sample t-test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5825"/>
            <a:ext cx="8763000" cy="604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pPr>
              <a:lnSpc>
                <a:spcPct val="90000"/>
              </a:lnSpc>
            </a:pPr>
            <a:endParaRPr lang="en-US" sz="500" b="1" dirty="0" smtClean="0"/>
          </a:p>
          <a:p>
            <a:pPr>
              <a:lnSpc>
                <a:spcPct val="90000"/>
              </a:lnSpc>
            </a:pPr>
            <a:r>
              <a:rPr lang="en-US" b="1" dirty="0"/>
              <a:t>Statistic: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Test </a:t>
            </a:r>
            <a:r>
              <a:rPr lang="en-US" b="1" dirty="0"/>
              <a:t>Statistic: </a:t>
            </a:r>
          </a:p>
          <a:p>
            <a:pPr>
              <a:lnSpc>
                <a:spcPct val="90000"/>
              </a:lnSpc>
            </a:pPr>
            <a:endParaRPr lang="en-US" sz="12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</a:t>
            </a:r>
            <a:r>
              <a:rPr lang="en-US" b="1" dirty="0" err="1"/>
              <a:t>UN</a:t>
            </a:r>
            <a:r>
              <a:rPr lang="en-US" dirty="0" err="1"/>
              <a:t>known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n is large (so that the test stat follows a t-distribution)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not strongly skewed, OR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approximately </a:t>
            </a:r>
            <a:r>
              <a:rPr lang="en-US" dirty="0" smtClean="0"/>
              <a:t>normal</a:t>
            </a:r>
          </a:p>
          <a:p>
            <a:pPr lvl="2"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Quantitative variable, one population sampled, </a:t>
            </a:r>
            <a:r>
              <a:rPr lang="en-US" i="1" dirty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is </a:t>
            </a:r>
            <a:r>
              <a:rPr lang="en-US" b="1" i="1" dirty="0" err="1">
                <a:solidFill>
                  <a:schemeClr val="accent1"/>
                </a:solidFill>
              </a:rPr>
              <a:t>UN</a:t>
            </a:r>
            <a:r>
              <a:rPr lang="en-US" i="1" dirty="0" err="1">
                <a:solidFill>
                  <a:schemeClr val="accent1"/>
                </a:solidFill>
              </a:rPr>
              <a:t>known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06547"/>
              </p:ext>
            </p:extLst>
          </p:nvPr>
        </p:nvGraphicFramePr>
        <p:xfrm>
          <a:off x="2203938" y="148883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1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38" y="1488831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47741"/>
              </p:ext>
            </p:extLst>
          </p:nvPr>
        </p:nvGraphicFramePr>
        <p:xfrm>
          <a:off x="3030415" y="1878990"/>
          <a:ext cx="19685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2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415" y="1878990"/>
                        <a:ext cx="196850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057775" y="2138547"/>
            <a:ext cx="1495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n-1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  <p:bldP spid="1597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4F30B6B-04E6-45DD-8B78-F87DF7667C17}" type="slidenum">
              <a:rPr lang="en-US"/>
              <a:pPr/>
              <a:t>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In Health</a:t>
            </a:r>
            <a:r>
              <a:rPr lang="en-US" dirty="0"/>
              <a:t> magazine reported (March/April 1990) that the </a:t>
            </a:r>
            <a:r>
              <a:rPr lang="en-US" dirty="0" smtClean="0"/>
              <a:t>average </a:t>
            </a:r>
            <a:r>
              <a:rPr lang="en-US" dirty="0"/>
              <a:t>saturated fat in one pound packages of butter was </a:t>
            </a:r>
            <a:r>
              <a:rPr lang="en-US" dirty="0" smtClean="0"/>
              <a:t>66%.  </a:t>
            </a:r>
            <a:r>
              <a:rPr lang="en-US" dirty="0"/>
              <a:t>A food company wants to determine if its brand </a:t>
            </a:r>
            <a:r>
              <a:rPr lang="en-US" dirty="0" smtClean="0"/>
              <a:t>significantly differs </a:t>
            </a:r>
            <a:r>
              <a:rPr lang="en-US" dirty="0"/>
              <a:t>from this overall mean.  </a:t>
            </a:r>
            <a:r>
              <a:rPr lang="en-US" dirty="0" smtClean="0"/>
              <a:t>They </a:t>
            </a:r>
            <a:r>
              <a:rPr lang="en-US" dirty="0"/>
              <a:t>analyzed a random sample of 96 one pound packages of </a:t>
            </a:r>
            <a:r>
              <a:rPr lang="en-US" dirty="0" smtClean="0"/>
              <a:t>its </a:t>
            </a:r>
            <a:r>
              <a:rPr lang="en-US" dirty="0"/>
              <a:t>butter.  Test the company’s hypothesis at the 1% level.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u="sng" dirty="0" smtClean="0">
                <a:latin typeface="Courier New" pitchFamily="49" charset="0"/>
              </a:rPr>
              <a:t>Variable  n  </a:t>
            </a:r>
            <a:r>
              <a:rPr lang="en-US" sz="2800" u="sng" dirty="0">
                <a:latin typeface="Courier New" pitchFamily="49" charset="0"/>
              </a:rPr>
              <a:t>Mean </a:t>
            </a:r>
            <a:r>
              <a:rPr lang="en-US" sz="2800" u="sng" dirty="0" smtClean="0">
                <a:latin typeface="Courier New" pitchFamily="49" charset="0"/>
              </a:rPr>
              <a:t>St. Dev.   Min  ...</a:t>
            </a:r>
            <a:endParaRPr lang="en-US" sz="2800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%</a:t>
            </a:r>
            <a:r>
              <a:rPr lang="en-US" sz="2800" dirty="0" err="1">
                <a:latin typeface="Courier New" pitchFamily="49" charset="0"/>
              </a:rPr>
              <a:t>SatFat</a:t>
            </a:r>
            <a:r>
              <a:rPr lang="en-US" sz="2800" dirty="0">
                <a:latin typeface="Courier New" pitchFamily="49" charset="0"/>
              </a:rPr>
              <a:t>  96  65.6 </a:t>
            </a:r>
            <a:r>
              <a:rPr lang="en-US" sz="2800" dirty="0" smtClean="0">
                <a:latin typeface="Courier New" pitchFamily="49" charset="0"/>
              </a:rPr>
              <a:t>    1.41  60.2  ...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4B89FBD-4F27-4810-9262-530354B53E69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Practical Significance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286000"/>
          </a:xfrm>
        </p:spPr>
        <p:txBody>
          <a:bodyPr/>
          <a:lstStyle/>
          <a:p>
            <a:r>
              <a:rPr lang="en-US" dirty="0"/>
              <a:t>Is there a real difference </a:t>
            </a:r>
            <a:r>
              <a:rPr lang="en-US" dirty="0" smtClean="0"/>
              <a:t>between </a:t>
            </a:r>
            <a:r>
              <a:rPr lang="en-US" dirty="0"/>
              <a:t>66% </a:t>
            </a:r>
            <a:r>
              <a:rPr lang="en-US" dirty="0" smtClean="0"/>
              <a:t>and 65.6% saturated fat?</a:t>
            </a:r>
            <a:endParaRPr lang="en-US" dirty="0"/>
          </a:p>
          <a:p>
            <a:r>
              <a:rPr lang="en-US" dirty="0"/>
              <a:t>If the sample size is large enough, any hypothesis can be rejected.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6313" y="3744913"/>
            <a:ext cx="3905250" cy="2038350"/>
            <a:chOff x="1261" y="1638"/>
            <a:chExt cx="3320" cy="1816"/>
          </a:xfrm>
        </p:grpSpPr>
        <p:sp>
          <p:nvSpPr>
            <p:cNvPr id="181253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4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3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4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5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6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7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8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9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0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1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2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3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4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5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6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7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8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9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0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1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2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3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4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5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6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0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1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2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3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4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5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6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7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8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9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0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1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2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3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4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5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6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7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8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0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1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2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3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4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5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6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7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8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9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0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1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2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3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4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5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6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7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8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9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0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1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2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3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4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5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6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7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8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9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0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1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2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3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4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5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6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7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8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9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0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1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2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3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4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5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6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7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8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9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0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1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2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3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4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5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6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7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8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9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0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1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2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3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4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5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6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7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8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9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0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1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2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3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4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5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6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7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8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9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0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1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2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3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4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5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6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7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8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9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0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1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2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3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4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5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6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7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8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9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0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1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2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3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4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5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6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7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8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9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0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1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2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3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4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5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6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7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8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9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0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1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2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2133600" y="5784850"/>
            <a:ext cx="4098925" cy="82550"/>
            <a:chOff x="1248" y="2588"/>
            <a:chExt cx="2582" cy="52"/>
          </a:xfrm>
        </p:grpSpPr>
        <p:sp>
          <p:nvSpPr>
            <p:cNvPr id="181434" name="Line 186"/>
            <p:cNvSpPr>
              <a:spLocks noChangeShapeType="1"/>
            </p:cNvSpPr>
            <p:nvPr/>
          </p:nvSpPr>
          <p:spPr bwMode="auto">
            <a:xfrm>
              <a:off x="136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5" name="Line 187"/>
            <p:cNvSpPr>
              <a:spLocks noChangeShapeType="1"/>
            </p:cNvSpPr>
            <p:nvPr/>
          </p:nvSpPr>
          <p:spPr bwMode="auto">
            <a:xfrm>
              <a:off x="1744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6" name="Line 188"/>
            <p:cNvSpPr>
              <a:spLocks noChangeShapeType="1"/>
            </p:cNvSpPr>
            <p:nvPr/>
          </p:nvSpPr>
          <p:spPr bwMode="auto">
            <a:xfrm>
              <a:off x="2122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7" name="Line 189"/>
            <p:cNvSpPr>
              <a:spLocks noChangeShapeType="1"/>
            </p:cNvSpPr>
            <p:nvPr/>
          </p:nvSpPr>
          <p:spPr bwMode="auto">
            <a:xfrm>
              <a:off x="249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8" name="Line 190"/>
            <p:cNvSpPr>
              <a:spLocks noChangeShapeType="1"/>
            </p:cNvSpPr>
            <p:nvPr/>
          </p:nvSpPr>
          <p:spPr bwMode="auto">
            <a:xfrm>
              <a:off x="2869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9" name="Line 191"/>
            <p:cNvSpPr>
              <a:spLocks noChangeShapeType="1"/>
            </p:cNvSpPr>
            <p:nvPr/>
          </p:nvSpPr>
          <p:spPr bwMode="auto">
            <a:xfrm>
              <a:off x="3246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0" name="Line 192"/>
            <p:cNvSpPr>
              <a:spLocks noChangeShapeType="1"/>
            </p:cNvSpPr>
            <p:nvPr/>
          </p:nvSpPr>
          <p:spPr bwMode="auto">
            <a:xfrm>
              <a:off x="3623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1" name="Line 193"/>
            <p:cNvSpPr>
              <a:spLocks noChangeShapeType="1"/>
            </p:cNvSpPr>
            <p:nvPr/>
          </p:nvSpPr>
          <p:spPr bwMode="auto">
            <a:xfrm>
              <a:off x="1248" y="2588"/>
              <a:ext cx="258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2590800" y="3581400"/>
            <a:ext cx="3163888" cy="2209800"/>
            <a:chOff x="1261" y="1638"/>
            <a:chExt cx="3320" cy="1816"/>
          </a:xfrm>
        </p:grpSpPr>
        <p:sp>
          <p:nvSpPr>
            <p:cNvPr id="181443" name="Freeform 19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4" name="Freeform 19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5" name="Freeform 19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6" name="Freeform 19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7" name="Freeform 19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8" name="Freeform 20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9" name="Freeform 20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0" name="Freeform 20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1" name="Freeform 20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2" name="Freeform 20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3" name="Freeform 20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4" name="Freeform 20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5" name="Freeform 20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6" name="Freeform 20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7" name="Freeform 20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8" name="Freeform 21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9" name="Freeform 21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0" name="Freeform 21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1" name="Freeform 21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2" name="Freeform 21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3" name="Freeform 21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4" name="Freeform 21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5" name="Freeform 21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6" name="Freeform 21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7" name="Freeform 21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8" name="Freeform 22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9" name="Freeform 22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0" name="Freeform 22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1" name="Freeform 22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2" name="Freeform 22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3" name="Freeform 22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4" name="Freeform 22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5" name="Freeform 22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6" name="Freeform 22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7" name="Freeform 22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8" name="Freeform 23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9" name="Freeform 23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0" name="Freeform 23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1" name="Freeform 23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2" name="Freeform 23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3" name="Freeform 23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4" name="Freeform 23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5" name="Freeform 23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6" name="Freeform 23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7" name="Freeform 23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8" name="Freeform 24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9" name="Freeform 24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0" name="Freeform 24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1" name="Freeform 24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2" name="Freeform 24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3" name="Freeform 24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4" name="Freeform 24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5" name="Freeform 24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6" name="Freeform 24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7" name="Freeform 24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8" name="Freeform 25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9" name="Freeform 25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0" name="Freeform 25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1" name="Freeform 25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2" name="Freeform 25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3" name="Freeform 25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4" name="Freeform 25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5" name="Freeform 25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6" name="Freeform 25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7" name="Freeform 25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8" name="Freeform 26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9" name="Freeform 26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0" name="Freeform 26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1" name="Freeform 26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2" name="Freeform 26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3" name="Freeform 26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4" name="Freeform 26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5" name="Freeform 26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6" name="Freeform 26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7" name="Freeform 26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8" name="Freeform 27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9" name="Freeform 27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0" name="Freeform 27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1" name="Freeform 27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2" name="Freeform 27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3" name="Freeform 27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4" name="Freeform 27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5" name="Freeform 27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6" name="Freeform 27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7" name="Freeform 27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8" name="Freeform 28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9" name="Freeform 28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0" name="Rectangle 28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1" name="Freeform 28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2" name="Freeform 28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3" name="Freeform 28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4" name="Freeform 28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5" name="Freeform 28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6" name="Freeform 28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7" name="Freeform 28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8" name="Freeform 29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9" name="Freeform 29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0" name="Freeform 29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1" name="Freeform 29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2" name="Freeform 29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3" name="Freeform 29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4" name="Freeform 29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5" name="Freeform 29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6" name="Freeform 29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7" name="Freeform 29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8" name="Freeform 30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9" name="Freeform 30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0" name="Freeform 30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1" name="Freeform 30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2" name="Freeform 30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3" name="Freeform 30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4" name="Freeform 30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5" name="Freeform 30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6" name="Freeform 30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7" name="Freeform 30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8" name="Freeform 31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9" name="Freeform 31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0" name="Freeform 31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1" name="Freeform 31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2" name="Freeform 31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3" name="Freeform 31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4" name="Freeform 31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5" name="Freeform 31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6" name="Freeform 31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7" name="Freeform 31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8" name="Freeform 32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9" name="Freeform 32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0" name="Freeform 32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1" name="Freeform 32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2" name="Freeform 32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3" name="Freeform 32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4" name="Freeform 32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5" name="Freeform 32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6" name="Freeform 32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7" name="Freeform 32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8" name="Freeform 33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9" name="Freeform 33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0" name="Freeform 33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1" name="Freeform 33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2" name="Freeform 33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3" name="Freeform 33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4" name="Freeform 33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5" name="Freeform 33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6" name="Freeform 33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7" name="Freeform 33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8" name="Freeform 34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9" name="Freeform 34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0" name="Freeform 34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1" name="Freeform 34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2" name="Freeform 34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3" name="Freeform 34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4" name="Freeform 34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5" name="Freeform 34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6" name="Freeform 34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7" name="Freeform 34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8" name="Freeform 35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9" name="Freeform 35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0" name="Freeform 35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1" name="Freeform 35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2" name="Freeform 35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3" name="Freeform 35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4" name="Freeform 35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5" name="Freeform 35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6" name="Freeform 35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7" name="Freeform 35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8" name="Freeform 36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9" name="Freeform 36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0" name="Freeform 36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1" name="Freeform 36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2" name="Freeform 36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3" name="Rectangle 36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4" name="Freeform 36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5" name="Freeform 36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6" name="Freeform 36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7" name="Rectangle 36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8" name="Freeform 37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9" name="Rectangle 37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0" name="Freeform 37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1" name="Freeform 37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2" name="Rectangle 37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5"/>
          <p:cNvGrpSpPr>
            <a:grpSpLocks/>
          </p:cNvGrpSpPr>
          <p:nvPr/>
        </p:nvGrpSpPr>
        <p:grpSpPr bwMode="auto">
          <a:xfrm>
            <a:off x="3011488" y="3397250"/>
            <a:ext cx="2286000" cy="2386013"/>
            <a:chOff x="1261" y="1638"/>
            <a:chExt cx="3320" cy="1816"/>
          </a:xfrm>
        </p:grpSpPr>
        <p:sp>
          <p:nvSpPr>
            <p:cNvPr id="181624" name="Freeform 37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5" name="Freeform 37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6" name="Freeform 37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7" name="Freeform 37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8" name="Freeform 38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9" name="Freeform 38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0" name="Freeform 38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1" name="Freeform 38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2" name="Freeform 38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3" name="Freeform 38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4" name="Freeform 38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5" name="Freeform 38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6" name="Freeform 38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7" name="Freeform 38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8" name="Freeform 39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9" name="Freeform 39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0" name="Freeform 39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1" name="Freeform 39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2" name="Freeform 39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3" name="Freeform 39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4" name="Freeform 39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5" name="Freeform 39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6" name="Freeform 39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7" name="Freeform 39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8" name="Freeform 40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9" name="Freeform 40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0" name="Freeform 40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1" name="Freeform 40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2" name="Freeform 40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3" name="Freeform 40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4" name="Freeform 40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5" name="Freeform 40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6" name="Freeform 40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7" name="Freeform 40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8" name="Freeform 41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9" name="Freeform 41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0" name="Freeform 41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1" name="Freeform 41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2" name="Freeform 41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3" name="Freeform 41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4" name="Freeform 41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5" name="Freeform 41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6" name="Freeform 41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7" name="Freeform 41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8" name="Freeform 42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9" name="Freeform 42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0" name="Freeform 42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1" name="Freeform 42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2" name="Freeform 42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3" name="Freeform 42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4" name="Freeform 42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5" name="Freeform 42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6" name="Freeform 42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7" name="Freeform 42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8" name="Freeform 43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9" name="Freeform 43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0" name="Freeform 43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1" name="Freeform 43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2" name="Freeform 43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3" name="Freeform 43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4" name="Freeform 43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5" name="Freeform 43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6" name="Freeform 43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7" name="Freeform 43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8" name="Freeform 44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9" name="Freeform 44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0" name="Freeform 44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1" name="Freeform 44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2" name="Freeform 44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3" name="Freeform 44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4" name="Freeform 44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5" name="Freeform 44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6" name="Freeform 44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7" name="Freeform 44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8" name="Freeform 45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9" name="Freeform 45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0" name="Freeform 45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1" name="Freeform 45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2" name="Freeform 45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3" name="Freeform 45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4" name="Freeform 45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5" name="Freeform 45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6" name="Freeform 45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7" name="Freeform 45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8" name="Freeform 46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9" name="Freeform 46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0" name="Freeform 46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1" name="Rectangle 46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2" name="Freeform 46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3" name="Freeform 46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4" name="Freeform 46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5" name="Freeform 46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6" name="Freeform 46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7" name="Freeform 46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8" name="Freeform 47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9" name="Freeform 47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0" name="Freeform 47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1" name="Freeform 47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2" name="Freeform 47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3" name="Freeform 47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4" name="Freeform 47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5" name="Freeform 47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6" name="Freeform 47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7" name="Freeform 47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8" name="Freeform 48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9" name="Freeform 48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0" name="Freeform 48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1" name="Freeform 48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2" name="Freeform 48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3" name="Freeform 48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4" name="Freeform 48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5" name="Freeform 48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6" name="Freeform 48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7" name="Freeform 48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8" name="Freeform 49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9" name="Freeform 49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0" name="Freeform 49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1" name="Freeform 49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2" name="Freeform 49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3" name="Freeform 49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4" name="Freeform 49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5" name="Freeform 49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6" name="Freeform 49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7" name="Freeform 49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8" name="Freeform 50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9" name="Freeform 50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0" name="Freeform 50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1" name="Freeform 50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2" name="Freeform 50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3" name="Freeform 50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4" name="Freeform 50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5" name="Freeform 50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6" name="Freeform 50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7" name="Freeform 50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8" name="Freeform 51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9" name="Freeform 51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0" name="Freeform 51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1" name="Freeform 51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2" name="Freeform 51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3" name="Freeform 51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4" name="Freeform 51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5" name="Freeform 51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6" name="Freeform 51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7" name="Freeform 51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8" name="Freeform 52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9" name="Freeform 52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0" name="Freeform 52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1" name="Freeform 52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2" name="Freeform 52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3" name="Freeform 52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4" name="Freeform 52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5" name="Freeform 52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6" name="Freeform 52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7" name="Freeform 52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8" name="Freeform 53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9" name="Freeform 53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0" name="Freeform 53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1" name="Freeform 53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2" name="Freeform 53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3" name="Freeform 53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4" name="Freeform 53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5" name="Freeform 53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6" name="Freeform 53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7" name="Freeform 53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8" name="Freeform 54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9" name="Freeform 54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0" name="Freeform 54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1" name="Freeform 54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2" name="Freeform 54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3" name="Freeform 54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4" name="Rectangle 54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5" name="Freeform 54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6" name="Freeform 54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7" name="Freeform 54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8" name="Rectangle 55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9" name="Freeform 55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0" name="Rectangle 55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1" name="Freeform 55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2" name="Freeform 55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3" name="Rectangle 55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804" name="Line 556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5" name="Line 557"/>
          <p:cNvSpPr>
            <a:spLocks noChangeShapeType="1"/>
          </p:cNvSpPr>
          <p:nvPr/>
        </p:nvSpPr>
        <p:spPr bwMode="auto">
          <a:xfrm>
            <a:off x="522605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6" name="Line 558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8" name="AutoShape 560"/>
          <p:cNvSpPr>
            <a:spLocks noChangeArrowheads="1"/>
          </p:cNvSpPr>
          <p:nvPr/>
        </p:nvSpPr>
        <p:spPr bwMode="auto">
          <a:xfrm>
            <a:off x="4800600" y="5791200"/>
            <a:ext cx="838200" cy="1066800"/>
          </a:xfrm>
          <a:prstGeom prst="upArrow">
            <a:avLst>
              <a:gd name="adj1" fmla="val 50000"/>
              <a:gd name="adj2" fmla="val 31818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9" name="Line 561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0" name="Line 562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1" name="Line 563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812" name="Object 564"/>
          <p:cNvGraphicFramePr>
            <a:graphicFrameLocks noChangeAspect="1"/>
          </p:cNvGraphicFramePr>
          <p:nvPr/>
        </p:nvGraphicFramePr>
        <p:xfrm>
          <a:off x="5029200" y="617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172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804" grpId="0" animBg="1"/>
      <p:bldP spid="181805" grpId="0" animBg="1"/>
      <p:bldP spid="181806" grpId="0" animBg="1"/>
      <p:bldP spid="181808" grpId="0" animBg="1"/>
      <p:bldP spid="181809" grpId="0" animBg="1"/>
      <p:bldP spid="181810" grpId="0" animBg="1"/>
      <p:bldP spid="1818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098DC1F-ABEA-43AA-8960-27F6F00DD965}" type="slidenum">
              <a:rPr lang="en-US"/>
              <a:pPr/>
              <a:t>8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</a:t>
            </a:r>
            <a:r>
              <a:rPr lang="en-US" dirty="0" smtClean="0"/>
              <a:t>Cottonmouths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r>
              <a:rPr lang="en-US" dirty="0"/>
              <a:t>Researchers have determined that a population of cottonmouth snakes must have an average litter </a:t>
            </a:r>
            <a:r>
              <a:rPr lang="en-US" dirty="0" smtClean="0"/>
              <a:t>size </a:t>
            </a:r>
            <a:r>
              <a:rPr lang="en-US" dirty="0"/>
              <a:t>greater than 5.8 snakes in order for the population to grow.  A sample of snake litters from this population was taken and the number of snakes in the litter was </a:t>
            </a:r>
            <a:r>
              <a:rPr lang="en-US" dirty="0" smtClean="0"/>
              <a:t>recorded in </a:t>
            </a:r>
            <a:r>
              <a:rPr lang="en-US" b="1" dirty="0" smtClean="0">
                <a:solidFill>
                  <a:schemeClr val="accent2"/>
                </a:solidFill>
              </a:rPr>
              <a:t>Cottonmouth.txt</a:t>
            </a:r>
            <a:r>
              <a:rPr lang="en-US" dirty="0" smtClean="0"/>
              <a:t>.  </a:t>
            </a:r>
            <a:r>
              <a:rPr lang="en-US" dirty="0"/>
              <a:t>Test, at a very conservative level, if the average litter size is large enough for the population to grow.</a:t>
            </a:r>
            <a:endParaRPr lang="en-US" b="1" dirty="0">
              <a:solidFill>
                <a:schemeClr val="hlink"/>
              </a:solidFill>
            </a:endParaRP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Based on data from </a:t>
            </a:r>
            <a:r>
              <a:rPr lang="en-US" sz="1800" dirty="0" err="1">
                <a:solidFill>
                  <a:schemeClr val="accent2"/>
                </a:solidFill>
              </a:rPr>
              <a:t>Blem</a:t>
            </a:r>
            <a:r>
              <a:rPr lang="en-US" sz="1800" dirty="0">
                <a:solidFill>
                  <a:schemeClr val="accent2"/>
                </a:solidFill>
              </a:rPr>
              <a:t>, X. and X. </a:t>
            </a:r>
            <a:r>
              <a:rPr lang="en-US" sz="1800" dirty="0" err="1">
                <a:solidFill>
                  <a:schemeClr val="accent2"/>
                </a:solidFill>
              </a:rPr>
              <a:t>Blem</a:t>
            </a:r>
            <a:r>
              <a:rPr lang="en-US" sz="1800" dirty="0">
                <a:solidFill>
                  <a:schemeClr val="accent2"/>
                </a:solidFill>
              </a:rPr>
              <a:t>. 1995. Journal of Herpetology 29:391-398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2543</TotalTime>
  <Words>364</Words>
  <Application>Microsoft Office PowerPoint</Application>
  <PresentationFormat>On-screen Show (4:3)</PresentationFormat>
  <Paragraphs>83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t-tests</vt:lpstr>
      <vt:lpstr>A Full Reality</vt:lpstr>
      <vt:lpstr>Student’s t-distribution</vt:lpstr>
      <vt:lpstr>1-sample t-test</vt:lpstr>
      <vt:lpstr>A Full Example</vt:lpstr>
      <vt:lpstr>Practical Significance</vt:lpstr>
      <vt:lpstr>R Handout</vt:lpstr>
      <vt:lpstr>Example Data – Cottonmouths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184</cp:revision>
  <dcterms:created xsi:type="dcterms:W3CDTF">1999-07-28T01:00:17Z</dcterms:created>
  <dcterms:modified xsi:type="dcterms:W3CDTF">2015-12-03T16:49:15Z</dcterms:modified>
</cp:coreProperties>
</file>