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389" r:id="rId2"/>
    <p:sldId id="365" r:id="rId3"/>
    <p:sldId id="408" r:id="rId4"/>
    <p:sldId id="409" r:id="rId5"/>
    <p:sldId id="413" r:id="rId6"/>
    <p:sldId id="415" r:id="rId7"/>
    <p:sldId id="410" r:id="rId8"/>
    <p:sldId id="411" r:id="rId9"/>
    <p:sldId id="412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>
      <p:cViewPr varScale="1">
        <p:scale>
          <a:sx n="50" d="100"/>
          <a:sy n="50" d="100"/>
        </p:scale>
        <p:origin x="232" y="26"/>
      </p:cViewPr>
      <p:guideLst>
        <p:guide orient="horz" pos="22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2.wmf"/><Relationship Id="rId5" Type="http://schemas.openxmlformats.org/officeDocument/2006/relationships/image" Target="../media/image3.emf"/><Relationship Id="rId4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BF3F5D9-D089-40AF-AE46-1175945A11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3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F5D9-D089-40AF-AE46-1175945A11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CE8981B-660D-4BCB-959F-8561A5200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6BF5623-56EA-4219-86EA-60FC9064B8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77A553-3FD4-4D6F-A4A4-05E0468D76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DDA98CD-5EC1-4621-B54B-2ECDF722D9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A51ECBA-B563-419C-9FD3-5EE6A58474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1EAE092-68CA-4642-A413-936CBC9437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3978178-DDDE-4B9B-BC59-A9B9EDBD51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4C3603D2-C1D4-4E1C-8167-867096709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9135DEF-FC87-4B67-A010-A656E8DD8C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F2061BE9-FAB7-4AB1-8837-0A1FE6F579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C1B1952B-D57F-44F6-9071-DCC78C0E67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Chi-Square Tests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553200"/>
            <a:ext cx="990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#</a:t>
            </a:r>
            <a:fld id="{D207A517-A390-466A-A715-88094D677C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Microsoft_Excel_97-2003_Worksheet4.xls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Microsoft_Excel_97-2003_Worksheet3.xls"/><Relationship Id="rId5" Type="http://schemas.openxmlformats.org/officeDocument/2006/relationships/oleObject" Target="../embeddings/oleObject3.bin"/><Relationship Id="rId15" Type="http://schemas.openxmlformats.org/officeDocument/2006/relationships/image" Target="../media/image2.wmf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553200"/>
            <a:ext cx="990600" cy="152400"/>
          </a:xfrm>
        </p:spPr>
        <p:txBody>
          <a:bodyPr/>
          <a:lstStyle/>
          <a:p>
            <a:r>
              <a:rPr lang="en-US"/>
              <a:t>Slide #</a:t>
            </a:r>
            <a:fld id="{DB6696FF-38B2-4A7E-AB39-C237964A2310}" type="slidenum">
              <a:rPr lang="en-US"/>
              <a:pPr/>
              <a:t>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Chi-Square </a:t>
            </a:r>
            <a:r>
              <a:rPr lang="en-US" sz="4000" dirty="0" smtClean="0"/>
              <a:t>Test</a:t>
            </a:r>
            <a:endParaRPr lang="en-US" sz="2400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991600" cy="5791200"/>
          </a:xfrm>
        </p:spPr>
        <p:txBody>
          <a:bodyPr/>
          <a:lstStyle/>
          <a:p>
            <a:r>
              <a:rPr lang="en-US" b="1" dirty="0"/>
              <a:t>H</a:t>
            </a:r>
            <a:r>
              <a:rPr lang="en-US" b="1" baseline="-25000" dirty="0"/>
              <a:t>o</a:t>
            </a:r>
            <a:r>
              <a:rPr lang="en-US" b="1" dirty="0"/>
              <a:t>:</a:t>
            </a:r>
            <a:r>
              <a:rPr lang="en-US" dirty="0"/>
              <a:t> “distribution of individuals into the levels is </a:t>
            </a:r>
            <a:r>
              <a:rPr lang="en-US" dirty="0" smtClean="0"/>
              <a:t>the same </a:t>
            </a:r>
            <a:r>
              <a:rPr lang="en-US" dirty="0"/>
              <a:t>for each population”</a:t>
            </a:r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b="1" dirty="0"/>
              <a:t>:</a:t>
            </a:r>
            <a:r>
              <a:rPr lang="en-US" dirty="0"/>
              <a:t> “distribution of individuals into levels is different for at least one pair of populations”</a:t>
            </a:r>
          </a:p>
          <a:p>
            <a:r>
              <a:rPr lang="en-US" b="1" dirty="0" smtClean="0"/>
              <a:t>Assume</a:t>
            </a:r>
            <a:r>
              <a:rPr lang="en-US" b="1" dirty="0"/>
              <a:t>: </a:t>
            </a:r>
            <a:r>
              <a:rPr lang="en-US" dirty="0"/>
              <a:t>at least 5 in each cell of expected table</a:t>
            </a:r>
            <a:endParaRPr lang="en-US" sz="1000" dirty="0"/>
          </a:p>
          <a:p>
            <a:r>
              <a:rPr lang="en-US" b="1" dirty="0"/>
              <a:t>Statistic: </a:t>
            </a:r>
            <a:r>
              <a:rPr lang="en-US" dirty="0"/>
              <a:t>Observed frequency table</a:t>
            </a:r>
          </a:p>
          <a:p>
            <a:endParaRPr lang="en-US" sz="2400" dirty="0"/>
          </a:p>
          <a:p>
            <a:r>
              <a:rPr lang="en-US" b="1" dirty="0"/>
              <a:t>Test Statistic:</a:t>
            </a:r>
            <a:r>
              <a:rPr lang="en-US" dirty="0"/>
              <a:t> </a:t>
            </a:r>
          </a:p>
          <a:p>
            <a:endParaRPr lang="en-US" sz="1200" dirty="0"/>
          </a:p>
          <a:p>
            <a:r>
              <a:rPr lang="en-US" b="1" dirty="0" err="1"/>
              <a:t>df</a:t>
            </a:r>
            <a:r>
              <a:rPr lang="en-US" b="1" dirty="0"/>
              <a:t>: </a:t>
            </a:r>
            <a:r>
              <a:rPr lang="en-US" dirty="0"/>
              <a:t>(rows-1)*(columns-1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When:</a:t>
            </a:r>
            <a:r>
              <a:rPr lang="en-US" dirty="0" smtClean="0"/>
              <a:t> categorical variable, 2+ populations/groups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27733"/>
              </p:ext>
            </p:extLst>
          </p:nvPr>
        </p:nvGraphicFramePr>
        <p:xfrm>
          <a:off x="3206750" y="4343400"/>
          <a:ext cx="540385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0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343400"/>
                        <a:ext cx="540385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38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A518EF41-D20A-48C1-9020-CCF1A9C41E43}" type="slidenum">
              <a:rPr lang="en-US"/>
              <a:pPr/>
              <a:t>2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smtClean="0"/>
              <a:t>Chi-Square -- </a:t>
            </a:r>
            <a:r>
              <a:rPr lang="en-US" dirty="0"/>
              <a:t>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839200" cy="4038600"/>
          </a:xfrm>
        </p:spPr>
        <p:txBody>
          <a:bodyPr/>
          <a:lstStyle/>
          <a:p>
            <a:r>
              <a:rPr lang="en-US" dirty="0" smtClean="0"/>
              <a:t>Does </a:t>
            </a:r>
            <a:r>
              <a:rPr lang="en-US" dirty="0"/>
              <a:t>the dominant plants in plots differ between two locations</a:t>
            </a:r>
            <a:r>
              <a:rPr lang="en-US" dirty="0" smtClean="0"/>
              <a:t>?</a:t>
            </a:r>
          </a:p>
          <a:p>
            <a:endParaRPr lang="en-US" sz="1600" dirty="0"/>
          </a:p>
          <a:p>
            <a:r>
              <a:rPr lang="en-US" dirty="0"/>
              <a:t>Does the frequency of females in majors differ between majors in the natural </a:t>
            </a:r>
            <a:r>
              <a:rPr lang="en-US" dirty="0" smtClean="0"/>
              <a:t>sciences, </a:t>
            </a:r>
            <a:r>
              <a:rPr lang="en-US" dirty="0"/>
              <a:t>social </a:t>
            </a:r>
            <a:r>
              <a:rPr lang="en-US" dirty="0" smtClean="0"/>
              <a:t>sciences, </a:t>
            </a:r>
            <a:r>
              <a:rPr lang="en-US" dirty="0"/>
              <a:t>and </a:t>
            </a:r>
            <a:r>
              <a:rPr lang="en-US" dirty="0" smtClean="0"/>
              <a:t>humanities?</a:t>
            </a:r>
          </a:p>
          <a:p>
            <a:endParaRPr lang="en-US" sz="1600" dirty="0" smtClean="0"/>
          </a:p>
          <a:p>
            <a:r>
              <a:rPr lang="en-US" dirty="0"/>
              <a:t>Does the occurrence of a food item in the stomachs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differ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</a:t>
            </a:r>
            <a:fld id="{88B24AF3-4205-49FA-ADFB-3B4196ADBCA0}" type="slidenum">
              <a:rPr lang="en-US"/>
              <a:pPr/>
              <a:t>3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4000" dirty="0" smtClean="0"/>
              <a:t>A Full Example</a:t>
            </a:r>
            <a:endParaRPr lang="en-US" sz="4000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marL="284163" indent="-284163"/>
            <a:r>
              <a:rPr lang="en-US" dirty="0" smtClean="0"/>
              <a:t>When 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were first introduced to Lake </a:t>
            </a:r>
            <a:r>
              <a:rPr lang="en-US" dirty="0" smtClean="0"/>
              <a:t>Superior there was concern that they </a:t>
            </a:r>
            <a:r>
              <a:rPr lang="en-US" dirty="0"/>
              <a:t>would compete </a:t>
            </a:r>
            <a:r>
              <a:rPr lang="en-US" dirty="0" smtClean="0"/>
              <a:t>with </a:t>
            </a:r>
            <a:r>
              <a:rPr lang="en-US" dirty="0"/>
              <a:t>native L</a:t>
            </a:r>
            <a:r>
              <a:rPr lang="en-US" dirty="0" smtClean="0"/>
              <a:t>ake Trout </a:t>
            </a:r>
            <a:r>
              <a:rPr lang="en-US" dirty="0"/>
              <a:t>for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</a:t>
            </a:r>
            <a:r>
              <a:rPr lang="en-US" dirty="0" smtClean="0"/>
              <a:t>Preliminarily, </a:t>
            </a:r>
            <a:r>
              <a:rPr lang="en-US" dirty="0"/>
              <a:t>fisheries biologists </a:t>
            </a:r>
            <a:r>
              <a:rPr lang="en-US" dirty="0" smtClean="0"/>
              <a:t>classified </a:t>
            </a:r>
            <a:r>
              <a:rPr lang="en-US" dirty="0"/>
              <a:t>the diets of </a:t>
            </a:r>
            <a:r>
              <a:rPr lang="en-US" b="1" dirty="0" smtClean="0">
                <a:solidFill>
                  <a:schemeClr val="hlink"/>
                </a:solidFill>
              </a:rPr>
              <a:t>50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 smtClean="0"/>
              <a:t>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accent1"/>
                </a:solidFill>
              </a:rPr>
              <a:t>40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hinook Salmon as </a:t>
            </a:r>
            <a:r>
              <a:rPr lang="en-US" dirty="0"/>
              <a:t>containing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 </a:t>
            </a:r>
            <a:r>
              <a:rPr lang="en-US" dirty="0"/>
              <a:t>or not. They found </a:t>
            </a:r>
            <a:r>
              <a:rPr lang="en-US" b="1" dirty="0" smtClean="0">
                <a:solidFill>
                  <a:schemeClr val="hlink"/>
                </a:solidFill>
              </a:rPr>
              <a:t>36</a:t>
            </a:r>
            <a:r>
              <a:rPr lang="en-US" dirty="0" smtClean="0"/>
              <a:t> 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24</a:t>
            </a:r>
            <a:r>
              <a:rPr lang="en-US" dirty="0"/>
              <a:t> C</a:t>
            </a:r>
            <a:r>
              <a:rPr lang="en-US" dirty="0" smtClean="0"/>
              <a:t>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contained </a:t>
            </a:r>
            <a:r>
              <a:rPr lang="en-US" dirty="0" smtClean="0"/>
              <a:t>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 T</a:t>
            </a:r>
            <a:r>
              <a:rPr lang="en-US" dirty="0" smtClean="0"/>
              <a:t>est </a:t>
            </a:r>
            <a:r>
              <a:rPr lang="en-US" dirty="0"/>
              <a:t>(at the 10% level) if there is a difference in the proportion of </a:t>
            </a:r>
            <a:r>
              <a:rPr lang="en-US" dirty="0" smtClean="0"/>
              <a:t>Lake </a:t>
            </a:r>
            <a:r>
              <a:rPr lang="en-US" dirty="0"/>
              <a:t>T</a:t>
            </a:r>
            <a:r>
              <a:rPr lang="en-US" dirty="0" smtClean="0"/>
              <a:t>rout </a:t>
            </a:r>
            <a:r>
              <a:rPr lang="en-US" dirty="0"/>
              <a:t>and </a:t>
            </a:r>
            <a:r>
              <a:rPr lang="en-US" dirty="0" smtClean="0"/>
              <a:t>Chinook </a:t>
            </a:r>
            <a:r>
              <a:rPr lang="en-US" dirty="0"/>
              <a:t>S</a:t>
            </a:r>
            <a:r>
              <a:rPr lang="en-US" dirty="0" smtClean="0"/>
              <a:t>almon </a:t>
            </a:r>
            <a:r>
              <a:rPr lang="en-US" dirty="0"/>
              <a:t>that </a:t>
            </a:r>
            <a:r>
              <a:rPr lang="en-US" dirty="0" smtClean="0"/>
              <a:t>had Lake </a:t>
            </a:r>
            <a:r>
              <a:rPr lang="en-US" dirty="0"/>
              <a:t>H</a:t>
            </a:r>
            <a:r>
              <a:rPr lang="en-US" dirty="0" smtClean="0"/>
              <a:t>erring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6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1) State the rejection criterion (</a:t>
            </a:r>
            <a:r>
              <a:rPr lang="en-US" altLang="en-US" b="1" dirty="0">
                <a:solidFill>
                  <a:schemeClr val="accent1"/>
                </a:solidFill>
                <a:latin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chemeClr val="accent1"/>
                </a:solidFill>
              </a:rPr>
              <a:t>)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dirty="0" smtClean="0"/>
              <a:t>=0.10 (“at the 10% level”)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2) </a:t>
            </a:r>
            <a:r>
              <a:rPr lang="en-US" altLang="en-US" b="1" dirty="0" smtClean="0">
                <a:solidFill>
                  <a:schemeClr val="accent1"/>
                </a:solidFill>
              </a:rPr>
              <a:t>State </a:t>
            </a:r>
            <a:r>
              <a:rPr lang="en-US" altLang="en-US" b="1" dirty="0">
                <a:solidFill>
                  <a:schemeClr val="accent1"/>
                </a:solidFill>
              </a:rPr>
              <a:t>the null and alternative hypotheses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0</a:t>
            </a:r>
            <a:r>
              <a:rPr lang="en-US" altLang="en-US" sz="2400" dirty="0" smtClean="0"/>
              <a:t>: “There is NO difference in the distribution of predators into the two prey categories”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A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“There is </a:t>
            </a:r>
            <a:r>
              <a:rPr lang="en-US" altLang="en-US" sz="2400" dirty="0" smtClean="0"/>
              <a:t>a difference </a:t>
            </a:r>
            <a:r>
              <a:rPr lang="en-US" altLang="en-US" sz="2400" dirty="0"/>
              <a:t>in the distribution of predators into the two prey categories”</a:t>
            </a:r>
          </a:p>
          <a:p>
            <a:pPr lvl="1">
              <a:lnSpc>
                <a:spcPct val="90000"/>
              </a:lnSpc>
            </a:pP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Alternatively …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H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LT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CS</a:t>
            </a:r>
            <a:endParaRPr lang="en-US" altLang="en-US" sz="2000" baseline="-25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H</a:t>
            </a:r>
            <a:r>
              <a:rPr lang="en-US" altLang="en-US" sz="2000" baseline="-25000" dirty="0"/>
              <a:t>A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LT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CS</a:t>
            </a:r>
            <a:endParaRPr lang="en-US" altLang="en-US" sz="2000" baseline="-25000" dirty="0"/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where p is the proportion that consumed lake herring</a:t>
            </a:r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where LT = </a:t>
            </a:r>
            <a:r>
              <a:rPr lang="en-US" altLang="en-US" sz="1600" dirty="0" smtClean="0"/>
              <a:t>Lake Trout </a:t>
            </a:r>
            <a:r>
              <a:rPr lang="en-US" altLang="en-US" sz="1600" dirty="0"/>
              <a:t>and CS = </a:t>
            </a:r>
            <a:r>
              <a:rPr lang="en-US" altLang="en-US" sz="1600" dirty="0" smtClean="0"/>
              <a:t>Chinook </a:t>
            </a:r>
            <a:r>
              <a:rPr lang="en-US" altLang="en-US" sz="1600" dirty="0"/>
              <a:t>S</a:t>
            </a:r>
            <a:r>
              <a:rPr lang="en-US" altLang="en-US" sz="1600" dirty="0" smtClean="0"/>
              <a:t>almon</a:t>
            </a:r>
            <a:endParaRPr lang="en-US" altLang="en-US" sz="16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</p:spTree>
    <p:extLst>
      <p:ext uri="{BB962C8B-B14F-4D97-AF65-F5344CB8AC3E}">
        <p14:creationId xmlns:p14="http://schemas.microsoft.com/office/powerpoint/2010/main" val="3550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uiExpand="1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3)</a:t>
            </a:r>
            <a:r>
              <a:rPr lang="en-US" altLang="en-US" b="1" dirty="0">
                <a:solidFill>
                  <a:schemeClr val="accent1"/>
                </a:solidFill>
              </a:rPr>
              <a:t> Determine which test to perform</a:t>
            </a:r>
            <a:endParaRPr lang="en-US" altLang="en-US" b="1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categorical data with two levels </a:t>
            </a:r>
            <a:r>
              <a:rPr lang="en-US" altLang="en-US" dirty="0" smtClean="0"/>
              <a:t>(Herring </a:t>
            </a:r>
            <a:r>
              <a:rPr lang="en-US" altLang="en-US" dirty="0"/>
              <a:t>or not)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two populations </a:t>
            </a:r>
            <a:r>
              <a:rPr lang="en-US" altLang="en-US" dirty="0" smtClean="0"/>
              <a:t>(Lake Trout</a:t>
            </a:r>
            <a:r>
              <a:rPr lang="en-US" altLang="en-US" dirty="0"/>
              <a:t>, </a:t>
            </a:r>
            <a:r>
              <a:rPr lang="en-US" altLang="en-US" dirty="0" smtClean="0"/>
              <a:t>Chinook Salmon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 </a:t>
            </a:r>
            <a:r>
              <a:rPr lang="en-US" altLang="en-US" dirty="0"/>
              <a:t>chi-square </a:t>
            </a:r>
            <a:r>
              <a:rPr lang="en-US" altLang="en-US" dirty="0" smtClean="0"/>
              <a:t>test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</p:spTree>
    <p:extLst>
      <p:ext uri="{BB962C8B-B14F-4D97-AF65-F5344CB8AC3E}">
        <p14:creationId xmlns:p14="http://schemas.microsoft.com/office/powerpoint/2010/main" val="272917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0" grpId="0" uiExpand="1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D80E990E-8109-41BA-833B-B0D2DDB84E3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0010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4</a:t>
            </a:r>
            <a:r>
              <a:rPr lang="en-US" altLang="en-US" b="1" dirty="0">
                <a:solidFill>
                  <a:schemeClr val="accent1"/>
                </a:solidFill>
              </a:rPr>
              <a:t>) Collect the data</a:t>
            </a:r>
            <a:endParaRPr lang="en-US" altLang="en-US" b="1" dirty="0"/>
          </a:p>
          <a:p>
            <a:pPr lvl="1"/>
            <a:r>
              <a:rPr lang="en-US" altLang="en-US" sz="2400" dirty="0"/>
              <a:t>observational, no evidence of </a:t>
            </a:r>
            <a:r>
              <a:rPr lang="en-US" altLang="en-US" sz="2400" dirty="0" smtClean="0"/>
              <a:t>randomness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sz="2400" dirty="0">
                <a:sym typeface="Wingdings" pitchFamily="2" charset="2"/>
              </a:rPr>
              <a:t>Recall – “… </a:t>
            </a:r>
            <a:r>
              <a:rPr lang="en-US" sz="2400" dirty="0"/>
              <a:t>the diets of </a:t>
            </a:r>
            <a:r>
              <a:rPr lang="en-US" sz="2400" b="1" dirty="0">
                <a:solidFill>
                  <a:schemeClr val="hlink"/>
                </a:solidFill>
              </a:rPr>
              <a:t>50</a:t>
            </a:r>
            <a:r>
              <a:rPr lang="en-US" sz="2400" dirty="0"/>
              <a:t> Lake Trout and </a:t>
            </a:r>
            <a:r>
              <a:rPr lang="en-US" sz="2400" b="1" dirty="0">
                <a:solidFill>
                  <a:schemeClr val="accent1"/>
                </a:solidFill>
              </a:rPr>
              <a:t>40</a:t>
            </a:r>
            <a:r>
              <a:rPr lang="en-US" sz="2400" dirty="0"/>
              <a:t> Chinook Salmon … found </a:t>
            </a:r>
            <a:r>
              <a:rPr lang="en-US" sz="2400" b="1" dirty="0">
                <a:solidFill>
                  <a:schemeClr val="hlink"/>
                </a:solidFill>
              </a:rPr>
              <a:t>36</a:t>
            </a:r>
            <a:r>
              <a:rPr lang="en-US" sz="2400" dirty="0"/>
              <a:t> Lake Trout and </a:t>
            </a:r>
            <a:r>
              <a:rPr lang="en-US" sz="2400" b="1" dirty="0">
                <a:solidFill>
                  <a:schemeClr val="accent1"/>
                </a:solidFill>
              </a:rPr>
              <a:t>24</a:t>
            </a:r>
            <a:r>
              <a:rPr lang="en-US" sz="2400" dirty="0"/>
              <a:t> Chinook Salmon contained Lake Herring</a:t>
            </a:r>
            <a:r>
              <a:rPr lang="en-US" sz="2400" dirty="0">
                <a:sym typeface="Wingdings" pitchFamily="2" charset="2"/>
              </a:rPr>
              <a:t>”</a:t>
            </a:r>
            <a:endParaRPr lang="en-US" altLang="en-US" sz="2400" dirty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95875"/>
              </p:ext>
            </p:extLst>
          </p:nvPr>
        </p:nvGraphicFramePr>
        <p:xfrm>
          <a:off x="1905000" y="4063426"/>
          <a:ext cx="4724400" cy="13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3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63426"/>
                        <a:ext cx="4724400" cy="1337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943599" y="431804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50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6466" y="467563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40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199" y="43206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</a:rPr>
              <a:t>36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876799" y="432064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hlink"/>
                </a:solidFill>
              </a:rPr>
              <a:t>14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89922" y="46482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24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1364" y="46508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16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95087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86199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971031" y="499730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43161E8B-E17A-4449-8A1C-5AA87806CB5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579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chemeClr val="accent1"/>
                </a:solidFill>
              </a:rPr>
              <a:t>5</a:t>
            </a:r>
            <a:r>
              <a:rPr lang="en-US" altLang="en-US" b="1" dirty="0">
                <a:solidFill>
                  <a:schemeClr val="accent1"/>
                </a:solidFill>
              </a:rPr>
              <a:t>)  Check all necessary assumptions</a:t>
            </a:r>
            <a:r>
              <a:rPr lang="en-US" altLang="en-US" sz="2800" b="1" dirty="0"/>
              <a:t> </a:t>
            </a:r>
          </a:p>
          <a:p>
            <a:pPr lvl="1"/>
            <a:r>
              <a:rPr lang="en-US" altLang="en-US" sz="2400" dirty="0" smtClean="0"/>
              <a:t>Create expected table</a:t>
            </a:r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 smtClean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Each cell has an expected value greater than </a:t>
            </a:r>
            <a:r>
              <a:rPr lang="en-US" altLang="en-US" sz="2400" dirty="0" smtClean="0"/>
              <a:t>5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6)  Calculate appropriate statistics</a:t>
            </a:r>
            <a:r>
              <a:rPr lang="en-US" altLang="en-US" sz="2800" b="1" dirty="0"/>
              <a:t> </a:t>
            </a:r>
          </a:p>
          <a:p>
            <a:pPr lvl="1"/>
            <a:r>
              <a:rPr lang="en-US" altLang="en-US" sz="2400" dirty="0"/>
              <a:t>observed table </a:t>
            </a:r>
            <a:r>
              <a:rPr lang="en-US" altLang="en-US" sz="2400" dirty="0" smtClean="0"/>
              <a:t>shown in Step 4.</a:t>
            </a:r>
            <a:endParaRPr lang="en-US" altLang="en-US" sz="2400" dirty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18441"/>
              </p:ext>
            </p:extLst>
          </p:nvPr>
        </p:nvGraphicFramePr>
        <p:xfrm>
          <a:off x="1905000" y="2209800"/>
          <a:ext cx="4724400" cy="13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1" name="Worksheet" r:id="rId3" imgW="2104957" imgH="715979" progId="Excel.Sheet.8">
                  <p:embed/>
                </p:oleObj>
              </mc:Choice>
              <mc:Fallback>
                <p:oleObj name="Worksheet" r:id="rId3" imgW="2104957" imgH="715979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4724400" cy="133721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943599" y="246441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50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6466" y="282200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886199" y="246702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33.3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876799" y="246702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16.7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889922" y="2794574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26.7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891364" y="2797181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13.3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4895087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886199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60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5971031" y="314367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90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6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B158DCAA-F35B-4C05-8429-9A5A268AA93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154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3600" b="1">
                <a:solidFill>
                  <a:schemeClr val="accent1"/>
                </a:solidFill>
              </a:rPr>
              <a:t>7)</a:t>
            </a:r>
            <a:r>
              <a:rPr lang="en-US" altLang="en-US" sz="3600">
                <a:solidFill>
                  <a:schemeClr val="accent1"/>
                </a:solidFill>
              </a:rPr>
              <a:t>  </a:t>
            </a:r>
            <a:r>
              <a:rPr lang="en-US" altLang="en-US" sz="3600" b="1">
                <a:solidFill>
                  <a:schemeClr val="accent1"/>
                </a:solidFill>
              </a:rPr>
              <a:t>Calculate the appropriate test statistic</a:t>
            </a:r>
            <a:endParaRPr lang="en-US" altLang="en-US" b="1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2828925" y="62626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df =</a:t>
            </a:r>
            <a:r>
              <a:rPr lang="en-US" altLang="en-US" sz="2800"/>
              <a:t> (2-1)*(2-1) =</a:t>
            </a:r>
            <a:r>
              <a:rPr lang="en-US" altLang="en-US" sz="2800" b="1"/>
              <a:t> 1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1447800" y="1524000"/>
            <a:ext cx="174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Observed</a:t>
            </a:r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6019800" y="1524000"/>
            <a:ext cx="169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Expected</a:t>
            </a: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18465"/>
              </p:ext>
            </p:extLst>
          </p:nvPr>
        </p:nvGraphicFramePr>
        <p:xfrm>
          <a:off x="1228725" y="4413250"/>
          <a:ext cx="203358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7" name="Equation" r:id="rId3" imgW="876240" imgH="431640" progId="Equation.3">
                  <p:embed/>
                </p:oleObj>
              </mc:Choice>
              <mc:Fallback>
                <p:oleObj name="Equation" r:id="rId3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413250"/>
                        <a:ext cx="203358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9888"/>
              </p:ext>
            </p:extLst>
          </p:nvPr>
        </p:nvGraphicFramePr>
        <p:xfrm>
          <a:off x="3300413" y="4413250"/>
          <a:ext cx="20018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8" name="Equation" r:id="rId5" imgW="863280" imgH="431640" progId="Equation.3">
                  <p:embed/>
                </p:oleObj>
              </mc:Choice>
              <mc:Fallback>
                <p:oleObj name="Equation" r:id="rId5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4413250"/>
                        <a:ext cx="200183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995332"/>
              </p:ext>
            </p:extLst>
          </p:nvPr>
        </p:nvGraphicFramePr>
        <p:xfrm>
          <a:off x="5243513" y="4413250"/>
          <a:ext cx="20923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89" name="Equation" r:id="rId7" imgW="901440" imgH="431640" progId="Equation.3">
                  <p:embed/>
                </p:oleObj>
              </mc:Choice>
              <mc:Fallback>
                <p:oleObj name="Equation" r:id="rId7" imgW="901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4413250"/>
                        <a:ext cx="20923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25426"/>
              </p:ext>
            </p:extLst>
          </p:nvPr>
        </p:nvGraphicFramePr>
        <p:xfrm>
          <a:off x="7329488" y="4413250"/>
          <a:ext cx="17383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0" name="Equation" r:id="rId9" imgW="749160" imgH="431640" progId="Equation.3">
                  <p:embed/>
                </p:oleObj>
              </mc:Choice>
              <mc:Fallback>
                <p:oleObj name="Equation" r:id="rId9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8" y="4413250"/>
                        <a:ext cx="17383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427038" y="5556250"/>
            <a:ext cx="5259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Symbol" panose="05050102010706020507" pitchFamily="18" charset="2"/>
              </a:rPr>
              <a:t>c</a:t>
            </a:r>
            <a:r>
              <a:rPr lang="en-US" altLang="en-US" sz="2800" b="1" baseline="30000" dirty="0"/>
              <a:t>2</a:t>
            </a:r>
            <a:r>
              <a:rPr lang="en-US" altLang="en-US" sz="2800" dirty="0"/>
              <a:t> = </a:t>
            </a:r>
            <a:r>
              <a:rPr lang="en-US" altLang="en-US" sz="2800" dirty="0" smtClean="0"/>
              <a:t>0.219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0.437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0.273 </a:t>
            </a:r>
            <a:r>
              <a:rPr lang="en-US" altLang="en-US" sz="2800" dirty="0"/>
              <a:t>+ </a:t>
            </a:r>
            <a:r>
              <a:rPr lang="en-US" altLang="en-US" sz="2800" dirty="0" smtClean="0"/>
              <a:t>0.548</a:t>
            </a:r>
            <a:endParaRPr lang="en-US" altLang="en-US" sz="2800" dirty="0"/>
          </a:p>
        </p:txBody>
      </p:sp>
      <p:sp>
        <p:nvSpPr>
          <p:cNvPr id="193550" name="Text Box 14"/>
          <p:cNvSpPr txBox="1">
            <a:spLocks noChangeArrowheads="1"/>
          </p:cNvSpPr>
          <p:nvPr/>
        </p:nvSpPr>
        <p:spPr bwMode="auto">
          <a:xfrm>
            <a:off x="430213" y="4724400"/>
            <a:ext cx="78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Symbol" panose="05050102010706020507" pitchFamily="18" charset="2"/>
              </a:rPr>
              <a:t>c</a:t>
            </a:r>
            <a:r>
              <a:rPr lang="en-US" altLang="en-US" sz="2800" b="1" baseline="30000"/>
              <a:t>2</a:t>
            </a:r>
            <a:r>
              <a:rPr lang="en-US" altLang="en-US" sz="2800"/>
              <a:t> =</a:t>
            </a: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427038" y="6262688"/>
            <a:ext cx="168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latin typeface="Symbol" panose="05050102010706020507" pitchFamily="18" charset="2"/>
              </a:rPr>
              <a:t>c</a:t>
            </a:r>
            <a:r>
              <a:rPr lang="en-US" altLang="en-US" sz="2800" b="1" baseline="30000" dirty="0"/>
              <a:t>2</a:t>
            </a:r>
            <a:r>
              <a:rPr lang="en-US" altLang="en-US" sz="2800" b="1" dirty="0"/>
              <a:t> = 1.477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2103438"/>
            <a:ext cx="4483119" cy="1280160"/>
            <a:chOff x="0" y="2408238"/>
            <a:chExt cx="4724400" cy="1395542"/>
          </a:xfrm>
        </p:grpSpPr>
        <p:graphicFrame>
          <p:nvGraphicFramePr>
            <p:cNvPr id="2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3509247"/>
                </p:ext>
              </p:extLst>
            </p:nvPr>
          </p:nvGraphicFramePr>
          <p:xfrm>
            <a:off x="0" y="2408238"/>
            <a:ext cx="4724400" cy="133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91" name="Worksheet" r:id="rId11" imgW="2104957" imgH="715979" progId="Excel.Sheet.8">
                    <p:embed/>
                  </p:oleObj>
                </mc:Choice>
                <mc:Fallback>
                  <p:oleObj name="Worksheet" r:id="rId11" imgW="2104957" imgH="71597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08238"/>
                          <a:ext cx="4724400" cy="13372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/>
            <p:cNvSpPr/>
            <p:nvPr/>
          </p:nvSpPr>
          <p:spPr>
            <a:xfrm>
              <a:off x="4038599" y="266285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51466" y="302044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40</a:t>
              </a:r>
              <a:endParaRPr lang="en-US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811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36</a:t>
              </a:r>
              <a:endParaRPr lang="en-US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71799" y="266545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14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84922" y="299301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24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6364" y="2995619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16</a:t>
              </a:r>
              <a:endParaRPr lang="en-US" b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90087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81199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60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66031" y="334211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90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38674" y="2109658"/>
            <a:ext cx="4480560" cy="1280160"/>
            <a:chOff x="4343400" y="2414458"/>
            <a:chExt cx="4724400" cy="1395542"/>
          </a:xfrm>
        </p:grpSpPr>
        <p:graphicFrame>
          <p:nvGraphicFramePr>
            <p:cNvPr id="3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14142"/>
                </p:ext>
              </p:extLst>
            </p:nvPr>
          </p:nvGraphicFramePr>
          <p:xfrm>
            <a:off x="4343400" y="2414458"/>
            <a:ext cx="4724400" cy="1337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92" name="Worksheet" r:id="rId13" imgW="2104957" imgH="715979" progId="Excel.Sheet.8">
                    <p:embed/>
                  </p:oleObj>
                </mc:Choice>
                <mc:Fallback>
                  <p:oleObj name="Worksheet" r:id="rId13" imgW="2104957" imgH="715979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2414458"/>
                          <a:ext cx="4724400" cy="13372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2"/>
            <p:cNvSpPr/>
            <p:nvPr/>
          </p:nvSpPr>
          <p:spPr>
            <a:xfrm>
              <a:off x="8381999" y="2669072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50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94866" y="3026664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40</a:t>
              </a:r>
              <a:endParaRPr lang="en-US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599" y="267167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33.3</a:t>
              </a:r>
              <a:endParaRPr lang="en-US" b="1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15199" y="267167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16.7</a:t>
              </a:r>
              <a:endParaRPr lang="en-US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8322" y="2999232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26.7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29764" y="3001839"/>
              <a:ext cx="723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13.3</a:t>
              </a:r>
              <a:endParaRPr lang="en-US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33487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30</a:t>
              </a:r>
              <a:endParaRPr lang="en-US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24599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60</a:t>
              </a:r>
              <a:endParaRPr lang="en-US" b="1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409431" y="3348335"/>
              <a:ext cx="4924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90</a:t>
              </a:r>
              <a:endParaRPr lang="en-US" b="1" dirty="0"/>
            </a:p>
          </p:txBody>
        </p:sp>
      </p:grp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3759"/>
              </p:ext>
            </p:extLst>
          </p:nvPr>
        </p:nvGraphicFramePr>
        <p:xfrm>
          <a:off x="457200" y="3335148"/>
          <a:ext cx="4338926" cy="1008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93" name="Equation" r:id="rId14" imgW="1968500" imgH="457200" progId="Equation.3">
                  <p:embed/>
                </p:oleObj>
              </mc:Choice>
              <mc:Fallback>
                <p:oleObj name="Equation" r:id="rId14" imgW="196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35148"/>
                        <a:ext cx="4338926" cy="1008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45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utoUpdateAnimBg="0"/>
      <p:bldP spid="193549" grpId="0" autoUpdateAnimBg="0"/>
      <p:bldP spid="1935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Chi-square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</a:t>
            </a:r>
            <a:fld id="{07438198-1887-4676-94F3-002932D9301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8)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Calculate p-value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(1.477,distrib=“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p-value =  0.2242</a:t>
            </a:r>
            <a:endParaRPr lang="en-US" altLang="en-US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9)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State rejection decision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 smtClean="0"/>
              <a:t>P-value &gt; </a:t>
            </a:r>
            <a:r>
              <a:rPr lang="en-US" altLang="en-US" dirty="0" smtClean="0">
                <a:latin typeface="Symbol" panose="05050102010706020507" pitchFamily="18" charset="2"/>
              </a:rPr>
              <a:t>a</a:t>
            </a:r>
            <a:r>
              <a:rPr lang="en-US" altLang="en-US" dirty="0" smtClean="0"/>
              <a:t> (0.10) … Do </a:t>
            </a:r>
            <a:r>
              <a:rPr lang="en-US" altLang="en-US" dirty="0"/>
              <a:t>Not Reject H</a:t>
            </a:r>
            <a:r>
              <a:rPr lang="en-US" altLang="en-US" baseline="-25000" dirty="0"/>
              <a:t>0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altLang="en-US" sz="36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</a:rPr>
              <a:t>10)</a:t>
            </a:r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b="1" dirty="0">
                <a:solidFill>
                  <a:schemeClr val="accent1"/>
                </a:solidFill>
              </a:rPr>
              <a:t>Conclusion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dirty="0"/>
              <a:t>There is no apparent difference </a:t>
            </a:r>
            <a:r>
              <a:rPr lang="en-US" altLang="en-US" dirty="0" smtClean="0"/>
              <a:t>in the distributions of ALL Lake Trout </a:t>
            </a:r>
            <a:r>
              <a:rPr lang="en-US" altLang="en-US" dirty="0"/>
              <a:t>and </a:t>
            </a:r>
            <a:r>
              <a:rPr lang="en-US" altLang="en-US" dirty="0" smtClean="0"/>
              <a:t>ALL Chinook Salmon to the Lake Herring and no Lake Herring prey groups.</a:t>
            </a:r>
            <a:endParaRPr lang="en-US" alt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A Full Example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4883150" y="99060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df =</a:t>
            </a:r>
            <a:r>
              <a:rPr lang="en-US" altLang="en-US" sz="2800"/>
              <a:t> (2-1)*(2-1) =</a:t>
            </a:r>
            <a:r>
              <a:rPr lang="en-US" altLang="en-US" sz="2800" b="1"/>
              <a:t> 1</a:t>
            </a:r>
            <a:endParaRPr lang="en-US" altLang="en-US" sz="2800" b="1">
              <a:solidFill>
                <a:schemeClr val="accent1"/>
              </a:solidFill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81263" y="1004888"/>
            <a:ext cx="168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Symbol" panose="05050102010706020507" pitchFamily="18" charset="2"/>
              </a:rPr>
              <a:t>c</a:t>
            </a:r>
            <a:r>
              <a:rPr lang="en-US" altLang="en-US" sz="2800" b="1" baseline="30000"/>
              <a:t>2</a:t>
            </a:r>
            <a:r>
              <a:rPr lang="en-US" altLang="en-US" sz="2800" b="1"/>
              <a:t> = 1.477</a:t>
            </a:r>
          </a:p>
        </p:txBody>
      </p:sp>
    </p:spTree>
    <p:extLst>
      <p:ext uri="{BB962C8B-B14F-4D97-AF65-F5344CB8AC3E}">
        <p14:creationId xmlns:p14="http://schemas.microsoft.com/office/powerpoint/2010/main" val="3259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FF0000"/>
      </a:accent1>
      <a:accent2>
        <a:srgbClr val="008000"/>
      </a:accent2>
      <a:accent3>
        <a:srgbClr val="FFFFE2"/>
      </a:accent3>
      <a:accent4>
        <a:srgbClr val="000000"/>
      </a:accent4>
      <a:accent5>
        <a:srgbClr val="FFAAAA"/>
      </a:accent5>
      <a:accent6>
        <a:srgbClr val="007300"/>
      </a:accent6>
      <a:hlink>
        <a:srgbClr val="3333CC"/>
      </a:hlink>
      <a:folHlink>
        <a:srgbClr val="3333CC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Designs\Portrait Notebook.pot</Template>
  <TotalTime>6176</TotalTime>
  <Words>598</Words>
  <Application>Microsoft Office PowerPoint</Application>
  <PresentationFormat>On-screen Show (4:3)</PresentationFormat>
  <Paragraphs>129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Courier New</vt:lpstr>
      <vt:lpstr>Symbol</vt:lpstr>
      <vt:lpstr>Times New Roman</vt:lpstr>
      <vt:lpstr>Wingdings</vt:lpstr>
      <vt:lpstr>Default Design</vt:lpstr>
      <vt:lpstr>Equation</vt:lpstr>
      <vt:lpstr>Worksheet</vt:lpstr>
      <vt:lpstr>Chi-Square Test</vt:lpstr>
      <vt:lpstr>Chi-Square -- Examples</vt:lpstr>
      <vt:lpstr>A Full Example</vt:lpstr>
      <vt:lpstr>A Full Example</vt:lpstr>
      <vt:lpstr>A Full Example</vt:lpstr>
      <vt:lpstr>A Full Example</vt:lpstr>
      <vt:lpstr>A Full Example</vt:lpstr>
      <vt:lpstr>A Full Example</vt:lpstr>
      <vt:lpstr>A Full Example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Are You Required to Take Statistics?</dc:title>
  <dc:creator>Derek H. Ogle</dc:creator>
  <cp:lastModifiedBy>Derek Ogle</cp:lastModifiedBy>
  <cp:revision>165</cp:revision>
  <dcterms:created xsi:type="dcterms:W3CDTF">1999-07-28T01:00:17Z</dcterms:created>
  <dcterms:modified xsi:type="dcterms:W3CDTF">2016-04-04T02:40:59Z</dcterms:modified>
</cp:coreProperties>
</file>